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0"/>
  </p:notesMasterIdLst>
  <p:sldIdLst>
    <p:sldId id="256" r:id="rId2"/>
    <p:sldId id="291" r:id="rId3"/>
    <p:sldId id="349" r:id="rId4"/>
    <p:sldId id="339" r:id="rId5"/>
    <p:sldId id="317" r:id="rId6"/>
    <p:sldId id="292" r:id="rId7"/>
    <p:sldId id="331" r:id="rId8"/>
    <p:sldId id="262" r:id="rId9"/>
    <p:sldId id="263" r:id="rId10"/>
    <p:sldId id="312" r:id="rId11"/>
    <p:sldId id="271" r:id="rId12"/>
    <p:sldId id="264" r:id="rId13"/>
    <p:sldId id="350" r:id="rId14"/>
    <p:sldId id="351" r:id="rId15"/>
    <p:sldId id="352" r:id="rId16"/>
    <p:sldId id="353" r:id="rId17"/>
    <p:sldId id="328" r:id="rId18"/>
    <p:sldId id="341" r:id="rId19"/>
    <p:sldId id="338" r:id="rId20"/>
    <p:sldId id="335" r:id="rId21"/>
    <p:sldId id="336" r:id="rId22"/>
    <p:sldId id="342" r:id="rId23"/>
    <p:sldId id="344" r:id="rId24"/>
    <p:sldId id="343" r:id="rId25"/>
    <p:sldId id="354" r:id="rId26"/>
    <p:sldId id="266" r:id="rId27"/>
    <p:sldId id="298" r:id="rId28"/>
    <p:sldId id="337" r:id="rId2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09628"/>
    <a:srgbClr val="DC1E5A"/>
    <a:srgbClr val="0A96D2"/>
    <a:srgbClr val="8CBE46"/>
    <a:srgbClr val="969696"/>
    <a:srgbClr val="0096DC"/>
    <a:srgbClr val="CC9933"/>
    <a:srgbClr val="09BEE9"/>
    <a:srgbClr val="0099DC"/>
    <a:srgbClr val="0078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606" autoAdjust="0"/>
    <p:restoredTop sz="97619" autoAdjust="0"/>
  </p:normalViewPr>
  <p:slideViewPr>
    <p:cSldViewPr>
      <p:cViewPr>
        <p:scale>
          <a:sx n="106" d="100"/>
          <a:sy n="106" d="100"/>
        </p:scale>
        <p:origin x="-82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324" y="-108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s\Desktop\&#1087;&#1088;&#1077;&#1079;&#1077;&#1085;&#1090;&#1072;&#1094;&#1080;&#1103;%202015\KTK-DataBase-Feb24-16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s\Desktop\&#1087;&#1088;&#1077;&#1079;&#1077;&#1085;&#1090;&#1072;&#1094;&#1080;&#1103;%202015\KTK-DataBase-Feb24-16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s\Desktop\&#1087;&#1088;&#1077;&#1079;&#1077;&#1085;&#1090;&#1072;&#1094;&#1080;&#1103;%202015\KTK-DataBase-Feb24-16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s\Desktop\&#1087;&#1088;&#1077;&#1079;&#1077;&#1085;&#1090;&#1072;&#1094;&#1080;&#1103;%202015\KTK-DataBase-Feb24-16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s\Desktop\&#1087;&#1088;&#1077;&#1079;&#1077;&#1085;&#1090;&#1072;&#1094;&#1080;&#1103;%202015\KTK-DataBase-Feb24-16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s\Desktop\&#1087;&#1088;&#1077;&#1079;&#1077;&#1085;&#1090;&#1072;&#1094;&#1080;&#1103;%202015\KTK-DataBase-Feb24-16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s\Desktop\&#1087;&#1088;&#1077;&#1079;&#1077;&#1085;&#1090;&#1072;&#1094;&#1080;&#1103;%202015\KTK-DataBase-Feb24-16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s\Desktop\&#1087;&#1088;&#1077;&#1079;&#1077;&#1085;&#1090;&#1072;&#1094;&#1080;&#1103;%202015\KTK-DataBase-Feb24-16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s\Desktop\&#1087;&#1088;&#1077;&#1079;&#1077;&#1085;&#1090;&#1072;&#1094;&#1080;&#1103;%202015\KTK-DataBase-Feb24-16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s\Desktop\&#1087;&#1088;&#1077;&#1079;&#1077;&#1085;&#1090;&#1072;&#1094;&#1080;&#1103;%202015\KTK-DataBase-Feb24-16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vs\Desktop\&#1087;&#1088;&#1077;&#1079;&#1077;&#1085;&#1090;&#1072;&#1094;&#1080;&#1103;%202015\KTK-DataBase-Feb24-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s\Desktop\&#1087;&#1088;&#1077;&#1079;&#1077;&#1085;&#1090;&#1072;&#1094;&#1080;&#1103;%202015\KTK-DataBase-Feb24-16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s\Desktop\&#1087;&#1088;&#1077;&#1079;&#1077;&#1085;&#1090;&#1072;&#1094;&#1080;&#1103;%202015\KTK-DataBase-Feb24-16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s\Desktop\&#1087;&#1088;&#1077;&#1079;&#1077;&#1085;&#1090;&#1072;&#1094;&#1080;&#1103;%202015\KTK-DataBase-Feb24-16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s\Desktop\&#1087;&#1088;&#1077;&#1079;&#1077;&#1085;&#1090;&#1072;&#1094;&#1080;&#1103;%202015\KTK-DataBase-Feb24-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s\Desktop\&#1087;&#1088;&#1077;&#1079;&#1077;&#1085;&#1090;&#1072;&#1094;&#1080;&#1103;%202015\KTK-DataBase-Feb24-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s\Desktop\&#1087;&#1088;&#1077;&#1079;&#1077;&#1085;&#1090;&#1072;&#1094;&#1080;&#1103;%202015\KTK-DataBase-Feb24-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s\Desktop\&#1087;&#1088;&#1077;&#1079;&#1077;&#1085;&#1090;&#1072;&#1094;&#1080;&#1103;%202015\KTK-DataBase-Feb24-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s\Desktop\&#1087;&#1088;&#1077;&#1079;&#1077;&#1085;&#1090;&#1072;&#1094;&#1080;&#1103;%202015\KTK-DataBase-Feb24-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s\Desktop\&#1087;&#1088;&#1077;&#1079;&#1077;&#1085;&#1090;&#1072;&#1094;&#1080;&#1103;%202015\KTK-DataBase-Feb24-1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s\Desktop\&#1087;&#1088;&#1077;&#1079;&#1077;&#1085;&#1090;&#1072;&#1094;&#1080;&#1103;%202015\KTK-DataBase-Feb24-1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s\Desktop\&#1087;&#1088;&#1077;&#1079;&#1077;&#1085;&#1090;&#1072;&#1094;&#1080;&#1103;%202015\KTK-DataBase-Feb24-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'4Presentations'!$B$52</c:f>
              <c:strCache>
                <c:ptCount val="1"/>
                <c:pt idx="0">
                  <c:v>Karakansky South</c:v>
                </c:pt>
              </c:strCache>
            </c:strRef>
          </c:tx>
          <c:spPr>
            <a:solidFill>
              <a:srgbClr val="0096DC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'4Presentations'!$C$51:$R$51</c:f>
              <c:numCache>
                <c:formatCode>@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'4Presentations'!$C$52:$R$52</c:f>
              <c:numCache>
                <c:formatCode>0.0</c:formatCode>
                <c:ptCount val="16"/>
                <c:pt idx="0">
                  <c:v>0.37000000000000038</c:v>
                </c:pt>
                <c:pt idx="1">
                  <c:v>1.3</c:v>
                </c:pt>
                <c:pt idx="2">
                  <c:v>2.29</c:v>
                </c:pt>
                <c:pt idx="3">
                  <c:v>2.38</c:v>
                </c:pt>
                <c:pt idx="4">
                  <c:v>2.73</c:v>
                </c:pt>
                <c:pt idx="5">
                  <c:v>2.56</c:v>
                </c:pt>
                <c:pt idx="6">
                  <c:v>2.64</c:v>
                </c:pt>
                <c:pt idx="7">
                  <c:v>2.74</c:v>
                </c:pt>
                <c:pt idx="8">
                  <c:v>2.59</c:v>
                </c:pt>
                <c:pt idx="9">
                  <c:v>2.65</c:v>
                </c:pt>
                <c:pt idx="10">
                  <c:v>2.7800000000000002</c:v>
                </c:pt>
                <c:pt idx="11">
                  <c:v>3.23</c:v>
                </c:pt>
                <c:pt idx="12">
                  <c:v>3.08</c:v>
                </c:pt>
                <c:pt idx="13">
                  <c:v>3.22</c:v>
                </c:pt>
                <c:pt idx="14">
                  <c:v>3.4</c:v>
                </c:pt>
                <c:pt idx="15">
                  <c:v>3.96</c:v>
                </c:pt>
              </c:numCache>
            </c:numRef>
          </c:val>
        </c:ser>
        <c:ser>
          <c:idx val="1"/>
          <c:order val="1"/>
          <c:tx>
            <c:strRef>
              <c:f>'4Presentations'!$B$53</c:f>
              <c:strCache>
                <c:ptCount val="1"/>
                <c:pt idx="0">
                  <c:v>Vinogradovsky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'4Presentations'!$C$51:$R$51</c:f>
              <c:numCache>
                <c:formatCode>@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'4Presentations'!$C$53:$R$53</c:f>
              <c:numCache>
                <c:formatCode>General</c:formatCode>
                <c:ptCount val="16"/>
                <c:pt idx="4" formatCode="0.0">
                  <c:v>0.41000000000000031</c:v>
                </c:pt>
                <c:pt idx="5" formatCode="0.0">
                  <c:v>1.7700000000000011</c:v>
                </c:pt>
                <c:pt idx="6" formatCode="0.0">
                  <c:v>1.6500000000000001</c:v>
                </c:pt>
                <c:pt idx="7" formatCode="0.0">
                  <c:v>1.36</c:v>
                </c:pt>
                <c:pt idx="8" formatCode="0.0">
                  <c:v>1.91</c:v>
                </c:pt>
                <c:pt idx="9" formatCode="0.0">
                  <c:v>1.44</c:v>
                </c:pt>
                <c:pt idx="10" formatCode="0.0">
                  <c:v>1.47</c:v>
                </c:pt>
                <c:pt idx="11" formatCode="0.0">
                  <c:v>1.7600000000000011</c:v>
                </c:pt>
                <c:pt idx="12" formatCode="0.0">
                  <c:v>1.87</c:v>
                </c:pt>
                <c:pt idx="13" formatCode="0.0">
                  <c:v>3.4099999999999997</c:v>
                </c:pt>
                <c:pt idx="14" formatCode="0.0">
                  <c:v>4.17</c:v>
                </c:pt>
                <c:pt idx="15" formatCode="0.0">
                  <c:v>4.4700000000000024</c:v>
                </c:pt>
              </c:numCache>
            </c:numRef>
          </c:val>
        </c:ser>
        <c:ser>
          <c:idx val="2"/>
          <c:order val="2"/>
          <c:tx>
            <c:strRef>
              <c:f>'4Presentations'!$B$54</c:f>
              <c:strCache>
                <c:ptCount val="1"/>
                <c:pt idx="0">
                  <c:v>Cheremshansky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'4Presentations'!$C$51:$R$51</c:f>
              <c:numCache>
                <c:formatCode>@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'4Presentations'!$C$54:$R$54</c:f>
              <c:numCache>
                <c:formatCode>General</c:formatCode>
                <c:ptCount val="16"/>
                <c:pt idx="8" formatCode="0.0">
                  <c:v>0.98</c:v>
                </c:pt>
                <c:pt idx="9" formatCode="0.0">
                  <c:v>2.06</c:v>
                </c:pt>
                <c:pt idx="10" formatCode="0.0">
                  <c:v>2.5499999999999998</c:v>
                </c:pt>
                <c:pt idx="11" formatCode="0.0">
                  <c:v>3.7600000000000002</c:v>
                </c:pt>
                <c:pt idx="12" formatCode="0.0">
                  <c:v>3.7600000000000002</c:v>
                </c:pt>
                <c:pt idx="13" formatCode="0.0">
                  <c:v>3.51</c:v>
                </c:pt>
                <c:pt idx="14" formatCode="0.0">
                  <c:v>3.04</c:v>
                </c:pt>
                <c:pt idx="15" formatCode="0.0">
                  <c:v>2.57</c:v>
                </c:pt>
              </c:numCache>
            </c:numRef>
          </c:val>
        </c:ser>
        <c:gapWidth val="40"/>
        <c:overlap val="100"/>
        <c:axId val="77253248"/>
        <c:axId val="79245696"/>
      </c:barChart>
      <c:lineChart>
        <c:grouping val="standard"/>
        <c:ser>
          <c:idx val="3"/>
          <c:order val="3"/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'4Presentations'!$C$55:$R$55</c:f>
              <c:numCache>
                <c:formatCode>0.0</c:formatCode>
                <c:ptCount val="16"/>
                <c:pt idx="0">
                  <c:v>0.37000000000000038</c:v>
                </c:pt>
                <c:pt idx="1">
                  <c:v>1.3</c:v>
                </c:pt>
                <c:pt idx="2">
                  <c:v>2.29</c:v>
                </c:pt>
                <c:pt idx="3">
                  <c:v>2.38</c:v>
                </c:pt>
                <c:pt idx="4">
                  <c:v>3.14</c:v>
                </c:pt>
                <c:pt idx="5">
                  <c:v>4.33</c:v>
                </c:pt>
                <c:pt idx="6">
                  <c:v>4.29</c:v>
                </c:pt>
                <c:pt idx="7">
                  <c:v>4.0999999999999996</c:v>
                </c:pt>
                <c:pt idx="8">
                  <c:v>5.48</c:v>
                </c:pt>
                <c:pt idx="9">
                  <c:v>6.1499999999999995</c:v>
                </c:pt>
                <c:pt idx="10">
                  <c:v>6.8</c:v>
                </c:pt>
                <c:pt idx="11">
                  <c:v>8.7299999999999986</c:v>
                </c:pt>
                <c:pt idx="12">
                  <c:v>8.7100000000000009</c:v>
                </c:pt>
                <c:pt idx="13">
                  <c:v>10.15</c:v>
                </c:pt>
                <c:pt idx="14">
                  <c:v>10.61</c:v>
                </c:pt>
                <c:pt idx="15">
                  <c:v>11</c:v>
                </c:pt>
              </c:numCache>
            </c:numRef>
          </c:val>
        </c:ser>
        <c:marker val="1"/>
        <c:axId val="77253248"/>
        <c:axId val="79245696"/>
      </c:lineChart>
      <c:catAx>
        <c:axId val="77253248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79245696"/>
        <c:crosses val="autoZero"/>
        <c:auto val="1"/>
        <c:lblAlgn val="ctr"/>
        <c:lblOffset val="100"/>
      </c:catAx>
      <c:valAx>
        <c:axId val="79245696"/>
        <c:scaling>
          <c:orientation val="minMax"/>
        </c:scaling>
        <c:delete val="1"/>
        <c:axPos val="l"/>
        <c:numFmt formatCode="0.0" sourceLinked="1"/>
        <c:tickLblPos val="none"/>
        <c:crossAx val="77253248"/>
        <c:crosses val="autoZero"/>
        <c:crossBetween val="between"/>
      </c:valAx>
      <c:spPr>
        <a:noFill/>
        <a:ln>
          <a:noFill/>
        </a:ln>
      </c:spPr>
    </c:plotArea>
    <c:legend>
      <c:legendPos val="b"/>
      <c:legendEntry>
        <c:idx val="3"/>
        <c:delete val="1"/>
      </c:legendEntry>
      <c:layout/>
    </c:legend>
    <c:plotVisOnly val="1"/>
    <c:dispBlanksAs val="gap"/>
  </c:chart>
  <c:spPr>
    <a:noFill/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1797333381675508E-2"/>
          <c:y val="3.7037165649790274E-2"/>
          <c:w val="0.94938306631135649"/>
          <c:h val="0.58293922712085844"/>
        </c:manualLayout>
      </c:layout>
      <c:barChart>
        <c:barDir val="col"/>
        <c:grouping val="stacked"/>
        <c:ser>
          <c:idx val="0"/>
          <c:order val="0"/>
          <c:tx>
            <c:strRef>
              <c:f>'4Presentations'!$L$343</c:f>
              <c:strCache>
                <c:ptCount val="1"/>
                <c:pt idx="0">
                  <c:v>Domestic (coal produced)</c:v>
                </c:pt>
              </c:strCache>
            </c:strRef>
          </c:tx>
          <c:spPr>
            <a:solidFill>
              <a:srgbClr val="DC1E5A"/>
            </a:solidFill>
            <a:ln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18%</a:t>
                    </a:r>
                  </a:p>
                </c:rich>
              </c:tx>
              <c:dLblPos val="ct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</a:p>
                </c:rich>
              </c:tx>
              <c:dLblPos val="ctr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24%</a:t>
                    </a:r>
                  </a:p>
                </c:rich>
              </c:tx>
              <c:dLblPos val="ctr"/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24%</a:t>
                    </a:r>
                  </a:p>
                </c:rich>
              </c:tx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'4Presentations'!$O$342:$S$342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'4Presentations'!$O$343:$S$343</c:f>
              <c:numCache>
                <c:formatCode>#,##0.00</c:formatCode>
                <c:ptCount val="5"/>
                <c:pt idx="0">
                  <c:v>2.13</c:v>
                </c:pt>
                <c:pt idx="1">
                  <c:v>2.589999999999999</c:v>
                </c:pt>
                <c:pt idx="2">
                  <c:v>1.8900000000000001</c:v>
                </c:pt>
                <c:pt idx="3">
                  <c:v>2.14</c:v>
                </c:pt>
                <c:pt idx="4" formatCode="0.00">
                  <c:v>2.5866699999999967</c:v>
                </c:pt>
              </c:numCache>
            </c:numRef>
          </c:val>
        </c:ser>
        <c:ser>
          <c:idx val="1"/>
          <c:order val="1"/>
          <c:tx>
            <c:strRef>
              <c:f>'4Presentations'!$L$344</c:f>
              <c:strCache>
                <c:ptCount val="1"/>
                <c:pt idx="0">
                  <c:v>Domestic (coal resale)</c:v>
                </c:pt>
              </c:strCache>
            </c:strRef>
          </c:tx>
          <c:spPr>
            <a:solidFill>
              <a:srgbClr val="D2D2D2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dLblPos val="ct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ctr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</a:p>
                </c:rich>
              </c:tx>
              <c:dLblPos val="ctr"/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</a:p>
                </c:rich>
              </c:tx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'4Presentations'!$O$342:$S$342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'4Presentations'!$O$344:$S$344</c:f>
              <c:numCache>
                <c:formatCode>#,##0.00</c:formatCode>
                <c:ptCount val="5"/>
                <c:pt idx="0">
                  <c:v>2.08</c:v>
                </c:pt>
                <c:pt idx="1">
                  <c:v>1.7</c:v>
                </c:pt>
                <c:pt idx="2">
                  <c:v>1.78</c:v>
                </c:pt>
                <c:pt idx="3">
                  <c:v>0.98</c:v>
                </c:pt>
                <c:pt idx="4" formatCode="0.00">
                  <c:v>1.2</c:v>
                </c:pt>
              </c:numCache>
            </c:numRef>
          </c:val>
        </c:ser>
        <c:ser>
          <c:idx val="3"/>
          <c:order val="2"/>
          <c:tx>
            <c:strRef>
              <c:f>'4Presentations'!$L$345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8CBE46"/>
            </a:solidFill>
            <a:ln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61%</a:t>
                    </a:r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58%</a:t>
                    </a:r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65%</a:t>
                    </a:r>
                  </a:p>
                </c:rich>
              </c:tx>
              <c:dLblPos val="ct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70%</a:t>
                    </a:r>
                  </a:p>
                </c:rich>
              </c:tx>
              <c:dLblPos val="ctr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65%</a:t>
                    </a:r>
                  </a:p>
                </c:rich>
              </c:tx>
              <c:dLblPos val="ctr"/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65%</a:t>
                    </a:r>
                  </a:p>
                </c:rich>
              </c:tx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'4Presentations'!$O$342:$S$342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'4Presentations'!$O$345:$S$345</c:f>
              <c:numCache>
                <c:formatCode>#,##0.00</c:formatCode>
                <c:ptCount val="5"/>
                <c:pt idx="0">
                  <c:v>6.45</c:v>
                </c:pt>
                <c:pt idx="1">
                  <c:v>5.91</c:v>
                </c:pt>
                <c:pt idx="2">
                  <c:v>6.9300000000000024</c:v>
                </c:pt>
                <c:pt idx="3">
                  <c:v>7.2</c:v>
                </c:pt>
                <c:pt idx="4" formatCode="0.00">
                  <c:v>6.9033300000000004</c:v>
                </c:pt>
              </c:numCache>
            </c:numRef>
          </c:val>
        </c:ser>
        <c:dLbls>
          <c:showVal val="1"/>
        </c:dLbls>
        <c:gapWidth val="60"/>
        <c:overlap val="100"/>
        <c:axId val="89227648"/>
        <c:axId val="89229184"/>
      </c:barChart>
      <c:lineChart>
        <c:grouping val="stacked"/>
        <c:ser>
          <c:idx val="2"/>
          <c:order val="3"/>
          <c:tx>
            <c:strRef>
              <c:f>'4Presentations'!$M$346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75925947867533072"/>
                  <c:y val="-0.1512048164458502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10,69</a:t>
                    </a:r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-0.18809442280782807"/>
                  <c:y val="-5.5827840516543402E-2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0.19083517083318025"/>
                  <c:y val="-5.7575771817844533E-2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-0.18809442280782807"/>
                  <c:y val="-5.6701592535893304E-2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-0.18966177759399491"/>
                  <c:y val="-4.7597053768007505E-2"/>
                </c:manualLayout>
              </c:layout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'4Presentations'!$N$342:$R$342</c:f>
              <c:numCache>
                <c:formatCode>@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'4Presentations'!$N$346:$R$346</c:f>
              <c:numCache>
                <c:formatCode>#,##0.00</c:formatCode>
                <c:ptCount val="5"/>
                <c:pt idx="0">
                  <c:v>8.5400000000000009</c:v>
                </c:pt>
                <c:pt idx="1">
                  <c:v>10.66</c:v>
                </c:pt>
                <c:pt idx="2">
                  <c:v>10.200000000000001</c:v>
                </c:pt>
                <c:pt idx="3">
                  <c:v>10.6</c:v>
                </c:pt>
                <c:pt idx="4">
                  <c:v>10.32</c:v>
                </c:pt>
              </c:numCache>
            </c:numRef>
          </c:val>
        </c:ser>
        <c:dLbls>
          <c:showVal val="1"/>
        </c:dLbls>
        <c:marker val="1"/>
        <c:axId val="89227648"/>
        <c:axId val="89229184"/>
      </c:lineChart>
      <c:catAx>
        <c:axId val="89227648"/>
        <c:scaling>
          <c:orientation val="minMax"/>
        </c:scaling>
        <c:axPos val="b"/>
        <c:numFmt formatCode="@" sourceLinked="1"/>
        <c:tickLblPos val="nextTo"/>
        <c:crossAx val="89229184"/>
        <c:crosses val="autoZero"/>
        <c:auto val="1"/>
        <c:lblAlgn val="ctr"/>
        <c:lblOffset val="100"/>
      </c:catAx>
      <c:valAx>
        <c:axId val="89229184"/>
        <c:scaling>
          <c:orientation val="minMax"/>
          <c:min val="0"/>
        </c:scaling>
        <c:axPos val="l"/>
        <c:numFmt formatCode="#,##0" sourceLinked="0"/>
        <c:majorTickMark val="none"/>
        <c:tickLblPos val="none"/>
        <c:spPr>
          <a:ln>
            <a:noFill/>
          </a:ln>
        </c:spPr>
        <c:crossAx val="89227648"/>
        <c:crosses val="autoZero"/>
        <c:crossBetween val="between"/>
        <c:majorUnit val="1"/>
      </c:valAx>
      <c:spPr>
        <a:noFill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2.3391807479898816E-2"/>
          <c:y val="0.74024228661640701"/>
          <c:w val="0.94245316055321549"/>
          <c:h val="0.25975771338360398"/>
        </c:manualLayout>
      </c:layout>
    </c:legend>
    <c:plotVisOnly val="1"/>
    <c:dispBlanksAs val="zero"/>
  </c:chart>
  <c:spPr>
    <a:noFill/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5910519314435542E-2"/>
          <c:y val="3.9505896332795179E-2"/>
          <c:w val="0.92817896137112887"/>
          <c:h val="0.713708234957430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0A96D2"/>
            </a:solidFill>
            <a:ln>
              <a:noFill/>
            </a:ln>
          </c:spPr>
          <c:dPt>
            <c:idx val="4"/>
            <c:spPr>
              <a:solidFill>
                <a:srgbClr val="F09628"/>
              </a:solidFill>
              <a:ln>
                <a:noFill/>
              </a:ln>
            </c:spPr>
          </c:dPt>
          <c:dLbls>
            <c:spPr>
              <a:noFill/>
              <a:ln>
                <a:noFill/>
              </a:ln>
              <a:effectLst/>
            </c:sp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'4Presentations'!$AB$362:$AF$362</c:f>
              <c:numCache>
                <c:formatCode>@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'4Presentations'!$AB$363:$AF$363</c:f>
              <c:numCache>
                <c:formatCode>#,##0.00</c:formatCode>
                <c:ptCount val="5"/>
                <c:pt idx="0">
                  <c:v>41.776057069625395</c:v>
                </c:pt>
                <c:pt idx="1">
                  <c:v>41.63486095930007</c:v>
                </c:pt>
                <c:pt idx="2">
                  <c:v>34.978679938744676</c:v>
                </c:pt>
                <c:pt idx="3">
                  <c:v>29.972176895907662</c:v>
                </c:pt>
                <c:pt idx="4" formatCode="0.00">
                  <c:v>21.8</c:v>
                </c:pt>
              </c:numCache>
            </c:numRef>
          </c:val>
        </c:ser>
        <c:gapWidth val="60"/>
        <c:overlap val="100"/>
        <c:axId val="89248896"/>
        <c:axId val="89250432"/>
      </c:barChart>
      <c:catAx>
        <c:axId val="89248896"/>
        <c:scaling>
          <c:orientation val="minMax"/>
        </c:scaling>
        <c:axPos val="b"/>
        <c:numFmt formatCode="@" sourceLinked="1"/>
        <c:tickLblPos val="nextTo"/>
        <c:crossAx val="89250432"/>
        <c:crosses val="autoZero"/>
        <c:auto val="1"/>
        <c:lblAlgn val="ctr"/>
        <c:lblOffset val="100"/>
      </c:catAx>
      <c:valAx>
        <c:axId val="89250432"/>
        <c:scaling>
          <c:orientation val="minMax"/>
          <c:min val="0"/>
        </c:scaling>
        <c:axPos val="l"/>
        <c:numFmt formatCode="#,##0" sourceLinked="0"/>
        <c:majorTickMark val="none"/>
        <c:tickLblPos val="none"/>
        <c:spPr>
          <a:ln>
            <a:noFill/>
          </a:ln>
        </c:spPr>
        <c:crossAx val="89248896"/>
        <c:crosses val="autoZero"/>
        <c:crossBetween val="between"/>
        <c:majorUnit val="1"/>
      </c:valAx>
      <c:spPr>
        <a:noFill/>
      </c:spPr>
    </c:plotArea>
    <c:plotVisOnly val="1"/>
    <c:dispBlanksAs val="gap"/>
  </c:chart>
  <c:spPr>
    <a:noFill/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'4Presentations'!$N$464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rgbClr val="0A96D2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'4Presentations'!$P$463:$T$463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'4Presentations'!$P$464:$T$464</c:f>
              <c:numCache>
                <c:formatCode>#,##0</c:formatCode>
                <c:ptCount val="5"/>
                <c:pt idx="0">
                  <c:v>814.3949757245631</c:v>
                </c:pt>
                <c:pt idx="1">
                  <c:v>743.37853756080426</c:v>
                </c:pt>
                <c:pt idx="2">
                  <c:v>715.15501074760755</c:v>
                </c:pt>
                <c:pt idx="3">
                  <c:v>576.38801722899655</c:v>
                </c:pt>
                <c:pt idx="4" formatCode="0">
                  <c:v>409.97226281921951</c:v>
                </c:pt>
              </c:numCache>
            </c:numRef>
          </c:val>
        </c:ser>
        <c:ser>
          <c:idx val="1"/>
          <c:order val="1"/>
          <c:tx>
            <c:strRef>
              <c:f>'4Presentations'!$N$465</c:f>
              <c:strCache>
                <c:ptCount val="1"/>
                <c:pt idx="0">
                  <c:v>EBITDA</c:v>
                </c:pt>
              </c:strCache>
            </c:strRef>
          </c:tx>
          <c:spPr>
            <a:solidFill>
              <a:srgbClr val="DC1E5A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'4Presentations'!$P$463:$T$463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'4Presentations'!$P$465:$T$465</c:f>
              <c:numCache>
                <c:formatCode>#,##0</c:formatCode>
                <c:ptCount val="5"/>
                <c:pt idx="0">
                  <c:v>133.05061824047641</c:v>
                </c:pt>
                <c:pt idx="1">
                  <c:v>111.93792988980434</c:v>
                </c:pt>
                <c:pt idx="2">
                  <c:v>77.016693465127759</c:v>
                </c:pt>
                <c:pt idx="3">
                  <c:v>65.228989994724159</c:v>
                </c:pt>
                <c:pt idx="4" formatCode="0">
                  <c:v>44.238424934922136</c:v>
                </c:pt>
              </c:numCache>
            </c:numRef>
          </c:val>
        </c:ser>
        <c:axId val="98745344"/>
        <c:axId val="98759424"/>
      </c:barChart>
      <c:lineChart>
        <c:grouping val="standard"/>
        <c:ser>
          <c:idx val="2"/>
          <c:order val="2"/>
          <c:tx>
            <c:strRef>
              <c:f>'4Presentations'!$N$466</c:f>
              <c:strCache>
                <c:ptCount val="1"/>
                <c:pt idx="0">
                  <c:v>EBITDA margin</c:v>
                </c:pt>
              </c:strCache>
            </c:strRef>
          </c:tx>
          <c:spPr>
            <a:ln w="22225">
              <a:solidFill>
                <a:srgbClr val="8CBE46"/>
              </a:solidFill>
            </a:ln>
          </c:spPr>
          <c:marker>
            <c:symbol val="circle"/>
            <c:size val="25"/>
            <c:spPr>
              <a:solidFill>
                <a:schemeClr val="bg1"/>
              </a:solidFill>
              <a:ln w="19050">
                <a:solidFill>
                  <a:srgbClr val="8CBE46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'4Presentations'!$P$463:$T$463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'4Presentations'!$P$466:$T$466</c:f>
              <c:numCache>
                <c:formatCode>0.0%</c:formatCode>
                <c:ptCount val="5"/>
                <c:pt idx="0">
                  <c:v>0.16337357450185794</c:v>
                </c:pt>
                <c:pt idx="1">
                  <c:v>0.15057998614958451</c:v>
                </c:pt>
                <c:pt idx="2">
                  <c:v>0.10769230769230755</c:v>
                </c:pt>
                <c:pt idx="3">
                  <c:v>0.11316853932584255</c:v>
                </c:pt>
                <c:pt idx="4">
                  <c:v>0.10790589741537969</c:v>
                </c:pt>
              </c:numCache>
            </c:numRef>
          </c:val>
          <c:smooth val="1"/>
        </c:ser>
        <c:marker val="1"/>
        <c:axId val="98238464"/>
        <c:axId val="98760960"/>
      </c:lineChart>
      <c:catAx>
        <c:axId val="98745344"/>
        <c:scaling>
          <c:orientation val="minMax"/>
        </c:scaling>
        <c:axPos val="b"/>
        <c:numFmt formatCode="General" sourceLinked="1"/>
        <c:tickLblPos val="nextTo"/>
        <c:crossAx val="98759424"/>
        <c:crosses val="autoZero"/>
        <c:auto val="1"/>
        <c:lblAlgn val="ctr"/>
        <c:lblOffset val="100"/>
      </c:catAx>
      <c:valAx>
        <c:axId val="98759424"/>
        <c:scaling>
          <c:orientation val="minMax"/>
        </c:scaling>
        <c:axPos val="l"/>
        <c:numFmt formatCode="#,##0" sourceLinked="1"/>
        <c:majorTickMark val="none"/>
        <c:tickLblPos val="none"/>
        <c:spPr>
          <a:ln>
            <a:noFill/>
          </a:ln>
        </c:spPr>
        <c:crossAx val="98745344"/>
        <c:crosses val="autoZero"/>
        <c:crossBetween val="between"/>
      </c:valAx>
      <c:valAx>
        <c:axId val="98760960"/>
        <c:scaling>
          <c:orientation val="minMax"/>
          <c:max val="0.32000000000000361"/>
          <c:min val="3.0000000000000002E-2"/>
        </c:scaling>
        <c:axPos val="r"/>
        <c:numFmt formatCode="0%" sourceLinked="0"/>
        <c:majorTickMark val="none"/>
        <c:tickLblPos val="none"/>
        <c:spPr>
          <a:ln>
            <a:noFill/>
          </a:ln>
        </c:spPr>
        <c:crossAx val="98238464"/>
        <c:crosses val="max"/>
        <c:crossBetween val="between"/>
      </c:valAx>
      <c:catAx>
        <c:axId val="98238464"/>
        <c:scaling>
          <c:orientation val="minMax"/>
        </c:scaling>
        <c:delete val="1"/>
        <c:axPos val="b"/>
        <c:numFmt formatCode="General" sourceLinked="1"/>
        <c:tickLblPos val="none"/>
        <c:crossAx val="98760960"/>
        <c:crosses val="autoZero"/>
        <c:auto val="1"/>
        <c:lblAlgn val="ctr"/>
        <c:lblOffset val="100"/>
      </c:catAx>
    </c:plotArea>
    <c:legend>
      <c:legendPos val="b"/>
      <c:layout/>
    </c:legend>
    <c:plotVisOnly val="1"/>
    <c:dispBlanksAs val="gap"/>
  </c:chart>
  <c:spPr>
    <a:noFill/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0061567311711498E-2"/>
          <c:y val="7.2689331587883821E-2"/>
          <c:w val="0.93603528178473006"/>
          <c:h val="0.61184503518982114"/>
        </c:manualLayout>
      </c:layout>
      <c:barChart>
        <c:barDir val="col"/>
        <c:grouping val="clustered"/>
        <c:ser>
          <c:idx val="0"/>
          <c:order val="0"/>
          <c:tx>
            <c:strRef>
              <c:f>'4Presentations'!$N$478</c:f>
              <c:strCache>
                <c:ptCount val="1"/>
                <c:pt idx="0">
                  <c:v>Operating cash flow</c:v>
                </c:pt>
              </c:strCache>
            </c:strRef>
          </c:tx>
          <c:spPr>
            <a:solidFill>
              <a:srgbClr val="8CBE46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'4Presentations'!$P$477:$T$477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'4Presentations'!$P$478:$T$478</c:f>
              <c:numCache>
                <c:formatCode>#,##0</c:formatCode>
                <c:ptCount val="5"/>
                <c:pt idx="0">
                  <c:v>71.305061578122789</c:v>
                </c:pt>
                <c:pt idx="1">
                  <c:v>75.032840615987908</c:v>
                </c:pt>
                <c:pt idx="2">
                  <c:v>67.636047481554272</c:v>
                </c:pt>
                <c:pt idx="3">
                  <c:v>22.641039418343496</c:v>
                </c:pt>
                <c:pt idx="4" formatCode="0">
                  <c:v>38.021753429421103</c:v>
                </c:pt>
              </c:numCache>
            </c:numRef>
          </c:val>
        </c:ser>
        <c:ser>
          <c:idx val="1"/>
          <c:order val="1"/>
          <c:tx>
            <c:strRef>
              <c:f>'4Presentations'!$N$479</c:f>
              <c:strCache>
                <c:ptCount val="1"/>
                <c:pt idx="0">
                  <c:v>CAPEX</c:v>
                </c:pt>
              </c:strCache>
            </c:strRef>
          </c:tx>
          <c:spPr>
            <a:solidFill>
              <a:srgbClr val="969696"/>
            </a:solidFill>
          </c:spP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5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'4Presentations'!$P$477:$T$477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'4Presentations'!$P$479:$T$479</c:f>
              <c:numCache>
                <c:formatCode>#,##0</c:formatCode>
                <c:ptCount val="5"/>
                <c:pt idx="0">
                  <c:v>87.770543354750458</c:v>
                </c:pt>
                <c:pt idx="1">
                  <c:v>128.08993931914574</c:v>
                </c:pt>
                <c:pt idx="2">
                  <c:v>28.77791394960359</c:v>
                </c:pt>
                <c:pt idx="3" formatCode="0">
                  <c:v>27</c:v>
                </c:pt>
                <c:pt idx="4" formatCode="0">
                  <c:v>12.596358865015551</c:v>
                </c:pt>
              </c:numCache>
            </c:numRef>
          </c:val>
        </c:ser>
        <c:axId val="98246016"/>
        <c:axId val="98256000"/>
      </c:barChart>
      <c:catAx>
        <c:axId val="98246016"/>
        <c:scaling>
          <c:orientation val="minMax"/>
        </c:scaling>
        <c:axPos val="b"/>
        <c:numFmt formatCode="General" sourceLinked="1"/>
        <c:tickLblPos val="nextTo"/>
        <c:crossAx val="98256000"/>
        <c:crosses val="autoZero"/>
        <c:auto val="1"/>
        <c:lblAlgn val="ctr"/>
        <c:lblOffset val="100"/>
      </c:catAx>
      <c:valAx>
        <c:axId val="98256000"/>
        <c:scaling>
          <c:orientation val="minMax"/>
        </c:scaling>
        <c:axPos val="l"/>
        <c:numFmt formatCode="#,##0" sourceLinked="1"/>
        <c:majorTickMark val="none"/>
        <c:tickLblPos val="none"/>
        <c:spPr>
          <a:ln>
            <a:noFill/>
          </a:ln>
        </c:spPr>
        <c:crossAx val="98246016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noFill/>
    <a:ln>
      <a:noFill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8895035746124892E-2"/>
          <c:y val="0.1159420078161346"/>
          <c:w val="0.9222099285077503"/>
          <c:h val="0.52931926886787251"/>
        </c:manualLayout>
      </c:layout>
      <c:barChart>
        <c:barDir val="col"/>
        <c:grouping val="stacked"/>
        <c:ser>
          <c:idx val="0"/>
          <c:order val="0"/>
          <c:tx>
            <c:strRef>
              <c:f>'4Presentations'!$U$555</c:f>
              <c:strCache>
                <c:ptCount val="1"/>
                <c:pt idx="0">
                  <c:v>Domestic sales (own coal)</c:v>
                </c:pt>
              </c:strCache>
            </c:strRef>
          </c:tx>
          <c:spPr>
            <a:solidFill>
              <a:srgbClr val="0A96D2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32%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26%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'4Presentations'!$O$554:$P$554</c:f>
              <c:strCache>
                <c:ptCount val="2"/>
                <c:pt idx="0">
                  <c:v>2014</c:v>
                </c:pt>
                <c:pt idx="1">
                  <c:v>2015</c:v>
                </c:pt>
              </c:strCache>
            </c:strRef>
          </c:cat>
          <c:val>
            <c:numRef>
              <c:f>'4Presentations'!$O$555:$P$555</c:f>
              <c:numCache>
                <c:formatCode>#,##0</c:formatCode>
                <c:ptCount val="2"/>
                <c:pt idx="0">
                  <c:v>27.977485780104093</c:v>
                </c:pt>
                <c:pt idx="1">
                  <c:v>17.272177032433174</c:v>
                </c:pt>
              </c:numCache>
            </c:numRef>
          </c:val>
        </c:ser>
        <c:ser>
          <c:idx val="1"/>
          <c:order val="1"/>
          <c:tx>
            <c:strRef>
              <c:f>'4Presentations'!$U$556</c:f>
              <c:strCache>
                <c:ptCount val="1"/>
                <c:pt idx="0">
                  <c:v>Domestic sales (resale)</c:v>
                </c:pt>
              </c:strCache>
            </c:strRef>
          </c:tx>
          <c:spPr>
            <a:solidFill>
              <a:srgbClr val="D2D2D2"/>
            </a:solidFill>
          </c:spPr>
          <c:dLbls>
            <c:dLbl>
              <c:idx val="0"/>
              <c:layout>
                <c:manualLayout>
                  <c:x val="0.1232123468473301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31025403030486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'4Presentations'!$O$554:$P$554</c:f>
              <c:strCache>
                <c:ptCount val="2"/>
                <c:pt idx="0">
                  <c:v>2014</c:v>
                </c:pt>
                <c:pt idx="1">
                  <c:v>2015</c:v>
                </c:pt>
              </c:strCache>
            </c:strRef>
          </c:cat>
          <c:val>
            <c:numRef>
              <c:f>'4Presentations'!$O$556:$P$556</c:f>
              <c:numCache>
                <c:formatCode>#,##0</c:formatCode>
                <c:ptCount val="2"/>
                <c:pt idx="0">
                  <c:v>7.6419984306765798</c:v>
                </c:pt>
                <c:pt idx="1">
                  <c:v>2.8048834497113941</c:v>
                </c:pt>
              </c:numCache>
            </c:numRef>
          </c:val>
        </c:ser>
        <c:ser>
          <c:idx val="2"/>
          <c:order val="2"/>
          <c:tx>
            <c:strRef>
              <c:f>'4Presentations'!$U$557</c:f>
              <c:strCache>
                <c:ptCount val="1"/>
                <c:pt idx="0">
                  <c:v>Export sales</c:v>
                </c:pt>
              </c:strCache>
            </c:strRef>
          </c:tx>
          <c:spPr>
            <a:solidFill>
              <a:srgbClr val="8CBE46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52%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/>
                      <a:t>63%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'4Presentations'!$O$554:$P$554</c:f>
              <c:strCache>
                <c:ptCount val="2"/>
                <c:pt idx="0">
                  <c:v>2014</c:v>
                </c:pt>
                <c:pt idx="1">
                  <c:v>2015</c:v>
                </c:pt>
              </c:strCache>
            </c:strRef>
          </c:cat>
          <c:val>
            <c:numRef>
              <c:f>'4Presentations'!$O$557:$P$557</c:f>
              <c:numCache>
                <c:formatCode>#,##0</c:formatCode>
                <c:ptCount val="2"/>
                <c:pt idx="0">
                  <c:v>44.582641692184374</c:v>
                </c:pt>
                <c:pt idx="1">
                  <c:v>42.138863054436044</c:v>
                </c:pt>
              </c:numCache>
            </c:numRef>
          </c:val>
        </c:ser>
        <c:ser>
          <c:idx val="3"/>
          <c:order val="3"/>
          <c:tx>
            <c:strRef>
              <c:f>'4Presentations'!$U$558</c:f>
              <c:strCache>
                <c:ptCount val="1"/>
                <c:pt idx="0">
                  <c:v>Other operations</c:v>
                </c:pt>
              </c:strCache>
            </c:strRef>
          </c:tx>
          <c:spPr>
            <a:solidFill>
              <a:srgbClr val="DC1E5A"/>
            </a:solidFill>
          </c:spPr>
          <c:dLbls>
            <c:dLbl>
              <c:idx val="0"/>
              <c:layout>
                <c:manualLayout>
                  <c:x val="0.1196919940802636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.12321234684733012"/>
                  <c:y val="1.0627894608801385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'4Presentations'!$O$554:$P$554</c:f>
              <c:strCache>
                <c:ptCount val="2"/>
                <c:pt idx="0">
                  <c:v>2014</c:v>
                </c:pt>
                <c:pt idx="1">
                  <c:v>2015</c:v>
                </c:pt>
              </c:strCache>
            </c:strRef>
          </c:cat>
          <c:val>
            <c:numRef>
              <c:f>'4Presentations'!$O$558:$P$558</c:f>
              <c:numCache>
                <c:formatCode>#,##0</c:formatCode>
                <c:ptCount val="2"/>
                <c:pt idx="0">
                  <c:v>5.9322631885591797</c:v>
                </c:pt>
                <c:pt idx="1">
                  <c:v>4.412360514458272</c:v>
                </c:pt>
              </c:numCache>
            </c:numRef>
          </c:val>
        </c:ser>
        <c:ser>
          <c:idx val="4"/>
          <c:order val="4"/>
          <c:tx>
            <c:strRef>
              <c:f>'4Presentations'!$N$559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'4Presentations'!$O$554:$P$554</c:f>
              <c:strCache>
                <c:ptCount val="2"/>
                <c:pt idx="0">
                  <c:v>2014</c:v>
                </c:pt>
                <c:pt idx="1">
                  <c:v>2015</c:v>
                </c:pt>
              </c:strCache>
            </c:strRef>
          </c:cat>
          <c:val>
            <c:numRef>
              <c:f>'4Presentations'!$O$559:$P$559</c:f>
              <c:numCache>
                <c:formatCode>#,##0</c:formatCode>
                <c:ptCount val="2"/>
                <c:pt idx="0">
                  <c:v>86.134389091523758</c:v>
                </c:pt>
                <c:pt idx="1">
                  <c:v>66.628284051038989</c:v>
                </c:pt>
              </c:numCache>
            </c:numRef>
          </c:val>
        </c:ser>
        <c:overlap val="100"/>
        <c:axId val="99030912"/>
        <c:axId val="99032448"/>
      </c:barChart>
      <c:catAx>
        <c:axId val="99030912"/>
        <c:scaling>
          <c:orientation val="minMax"/>
        </c:scaling>
        <c:axPos val="b"/>
        <c:numFmt formatCode="General" sourceLinked="1"/>
        <c:tickLblPos val="nextTo"/>
        <c:crossAx val="99032448"/>
        <c:crosses val="autoZero"/>
        <c:auto val="1"/>
        <c:lblAlgn val="ctr"/>
        <c:lblOffset val="100"/>
      </c:catAx>
      <c:valAx>
        <c:axId val="99032448"/>
        <c:scaling>
          <c:orientation val="minMax"/>
          <c:max val="140"/>
        </c:scaling>
        <c:delete val="1"/>
        <c:axPos val="l"/>
        <c:numFmt formatCode="#,##0" sourceLinked="1"/>
        <c:tickLblPos val="none"/>
        <c:crossAx val="990309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6873390394234736E-2"/>
          <c:y val="0.78864051015686565"/>
          <c:w val="0.91332504389264357"/>
          <c:h val="0.18353350659624651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5.1489936964064897E-2"/>
          <c:w val="0.98492896807937769"/>
          <c:h val="0.50713655010629177"/>
        </c:manualLayout>
      </c:layout>
      <c:barChart>
        <c:barDir val="col"/>
        <c:grouping val="stacked"/>
        <c:ser>
          <c:idx val="0"/>
          <c:order val="0"/>
          <c:tx>
            <c:strRef>
              <c:f>'4Presentations'!$N$543</c:f>
              <c:strCache>
                <c:ptCount val="1"/>
                <c:pt idx="0">
                  <c:v>Domestic sales (own coal)</c:v>
                </c:pt>
              </c:strCache>
            </c:strRef>
          </c:tx>
          <c:spPr>
            <a:solidFill>
              <a:srgbClr val="0A96D2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18%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3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6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'4Presentations'!$O$542:$S$542</c:f>
              <c:strCache>
                <c:ptCount val="5"/>
                <c:pt idx="0">
                  <c:v>Revenue 2014</c:v>
                </c:pt>
                <c:pt idx="1">
                  <c:v>Revenue 2015</c:v>
                </c:pt>
                <c:pt idx="3">
                  <c:v>Cost of sales 2014</c:v>
                </c:pt>
                <c:pt idx="4">
                  <c:v>Cost of sales 2015</c:v>
                </c:pt>
              </c:strCache>
            </c:strRef>
          </c:cat>
          <c:val>
            <c:numRef>
              <c:f>'4Presentations'!$O$543:$S$543</c:f>
              <c:numCache>
                <c:formatCode>#,##0</c:formatCode>
                <c:ptCount val="5"/>
                <c:pt idx="0">
                  <c:v>90.745493229356327</c:v>
                </c:pt>
                <c:pt idx="1">
                  <c:v>72.287259432035725</c:v>
                </c:pt>
                <c:pt idx="3">
                  <c:v>62.768007449252046</c:v>
                </c:pt>
                <c:pt idx="4">
                  <c:v>55.015082399602285</c:v>
                </c:pt>
              </c:numCache>
            </c:numRef>
          </c:val>
        </c:ser>
        <c:ser>
          <c:idx val="1"/>
          <c:order val="1"/>
          <c:tx>
            <c:strRef>
              <c:f>'4Presentations'!$N$544</c:f>
              <c:strCache>
                <c:ptCount val="1"/>
                <c:pt idx="0">
                  <c:v>Domestic sales (resale)</c:v>
                </c:pt>
              </c:strCache>
            </c:strRef>
          </c:tx>
          <c:spPr>
            <a:solidFill>
              <a:srgbClr val="D2D2D2"/>
            </a:solidFill>
          </c:spPr>
          <c:dLbls>
            <c:dLbl>
              <c:idx val="0"/>
              <c:layout>
                <c:manualLayout>
                  <c:x val="5.5684216863548824E-2"/>
                  <c:y val="5.162727546200309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93446562730700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993220582135213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7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7934465627306884E-2"/>
                  <c:y val="-9.7448851800924712E-17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9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'4Presentations'!$O$542:$S$542</c:f>
              <c:strCache>
                <c:ptCount val="5"/>
                <c:pt idx="0">
                  <c:v>Revenue 2014</c:v>
                </c:pt>
                <c:pt idx="1">
                  <c:v>Revenue 2015</c:v>
                </c:pt>
                <c:pt idx="3">
                  <c:v>Cost of sales 2014</c:v>
                </c:pt>
                <c:pt idx="4">
                  <c:v>Cost of sales 2015</c:v>
                </c:pt>
              </c:strCache>
            </c:strRef>
          </c:cat>
          <c:val>
            <c:numRef>
              <c:f>'4Presentations'!$O$544:$S$544</c:f>
              <c:numCache>
                <c:formatCode>#,##0</c:formatCode>
                <c:ptCount val="5"/>
                <c:pt idx="0">
                  <c:v>41.914418511303978</c:v>
                </c:pt>
                <c:pt idx="1">
                  <c:v>35.184064325327007</c:v>
                </c:pt>
                <c:pt idx="3">
                  <c:v>34.272420080627505</c:v>
                </c:pt>
                <c:pt idx="4">
                  <c:v>32.379180875615724</c:v>
                </c:pt>
              </c:numCache>
            </c:numRef>
          </c:val>
        </c:ser>
        <c:ser>
          <c:idx val="2"/>
          <c:order val="2"/>
          <c:tx>
            <c:strRef>
              <c:f>'4Presentations'!$N$545</c:f>
              <c:strCache>
                <c:ptCount val="1"/>
                <c:pt idx="0">
                  <c:v>Export sales</c:v>
                </c:pt>
              </c:strCache>
            </c:strRef>
          </c:tx>
          <c:spPr>
            <a:solidFill>
              <a:srgbClr val="8CBE46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73%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71%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77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73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'4Presentations'!$O$542:$S$542</c:f>
              <c:strCache>
                <c:ptCount val="5"/>
                <c:pt idx="0">
                  <c:v>Revenue 2014</c:v>
                </c:pt>
                <c:pt idx="1">
                  <c:v>Revenue 2015</c:v>
                </c:pt>
                <c:pt idx="3">
                  <c:v>Cost of sales 2014</c:v>
                </c:pt>
                <c:pt idx="4">
                  <c:v>Cost of sales 2015</c:v>
                </c:pt>
              </c:strCache>
            </c:strRef>
          </c:cat>
          <c:val>
            <c:numRef>
              <c:f>'4Presentations'!$O$545:$S$545</c:f>
              <c:numCache>
                <c:formatCode>#,##0</c:formatCode>
                <c:ptCount val="5"/>
                <c:pt idx="0">
                  <c:v>423.57395369489075</c:v>
                </c:pt>
                <c:pt idx="1">
                  <c:v>291.56025332526332</c:v>
                </c:pt>
                <c:pt idx="3">
                  <c:v>378.99131200270483</c:v>
                </c:pt>
                <c:pt idx="4">
                  <c:v>249.42139027082709</c:v>
                </c:pt>
              </c:numCache>
            </c:numRef>
          </c:val>
        </c:ser>
        <c:ser>
          <c:idx val="3"/>
          <c:order val="3"/>
          <c:tx>
            <c:strRef>
              <c:f>'4Presentations'!$N$546</c:f>
              <c:strCache>
                <c:ptCount val="1"/>
                <c:pt idx="0">
                  <c:v>Other operations</c:v>
                </c:pt>
              </c:strCache>
            </c:strRef>
          </c:tx>
          <c:spPr>
            <a:solidFill>
              <a:srgbClr val="DC1E5A"/>
            </a:solidFill>
          </c:spPr>
          <c:dLbls>
            <c:dLbl>
              <c:idx val="0"/>
              <c:layout>
                <c:manualLayout>
                  <c:x val="5.793446562730693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934465627307002E-2"/>
                  <c:y val="-2.4362212950231508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593672543326191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3</a:t>
                    </a:r>
                    <a:r>
                      <a:rPr lang="en-US"/>
                      <a:t>%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793446562730688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'4Presentations'!$O$542:$S$542</c:f>
              <c:strCache>
                <c:ptCount val="5"/>
                <c:pt idx="0">
                  <c:v>Revenue 2014</c:v>
                </c:pt>
                <c:pt idx="1">
                  <c:v>Revenue 2015</c:v>
                </c:pt>
                <c:pt idx="3">
                  <c:v>Cost of sales 2014</c:v>
                </c:pt>
                <c:pt idx="4">
                  <c:v>Cost of sales 2015</c:v>
                </c:pt>
              </c:strCache>
            </c:strRef>
          </c:cat>
          <c:val>
            <c:numRef>
              <c:f>'4Presentations'!$O$546:$S$546</c:f>
              <c:numCache>
                <c:formatCode>#,##0</c:formatCode>
                <c:ptCount val="5"/>
                <c:pt idx="0">
                  <c:v>20.154151793445447</c:v>
                </c:pt>
                <c:pt idx="1">
                  <c:v>10.94068573659356</c:v>
                </c:pt>
                <c:pt idx="3">
                  <c:v>14.221888604886246</c:v>
                </c:pt>
                <c:pt idx="4">
                  <c:v>6.5283252221352717</c:v>
                </c:pt>
              </c:numCache>
            </c:numRef>
          </c:val>
        </c:ser>
        <c:ser>
          <c:idx val="4"/>
          <c:order val="4"/>
          <c:tx>
            <c:strRef>
              <c:f>'4Presentations'!$N$547</c:f>
              <c:strCache>
                <c:ptCount val="1"/>
              </c:strCache>
            </c:strRef>
          </c:tx>
          <c:spPr>
            <a:noFill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'4Presentations'!$O$542:$S$542</c:f>
              <c:strCache>
                <c:ptCount val="5"/>
                <c:pt idx="0">
                  <c:v>Revenue 2014</c:v>
                </c:pt>
                <c:pt idx="1">
                  <c:v>Revenue 2015</c:v>
                </c:pt>
                <c:pt idx="3">
                  <c:v>Cost of sales 2014</c:v>
                </c:pt>
                <c:pt idx="4">
                  <c:v>Cost of sales 2015</c:v>
                </c:pt>
              </c:strCache>
            </c:strRef>
          </c:cat>
          <c:val>
            <c:numRef>
              <c:f>'4Presentations'!$O$547:$S$547</c:f>
              <c:numCache>
                <c:formatCode>#,##0</c:formatCode>
                <c:ptCount val="5"/>
                <c:pt idx="0">
                  <c:v>576.38801722899655</c:v>
                </c:pt>
                <c:pt idx="1">
                  <c:v>409.97226281921951</c:v>
                </c:pt>
                <c:pt idx="3">
                  <c:v>490.25362813747216</c:v>
                </c:pt>
                <c:pt idx="4">
                  <c:v>343.34397876817894</c:v>
                </c:pt>
              </c:numCache>
            </c:numRef>
          </c:val>
        </c:ser>
        <c:overlap val="100"/>
        <c:axId val="98803712"/>
        <c:axId val="98805248"/>
      </c:barChart>
      <c:catAx>
        <c:axId val="98803712"/>
        <c:scaling>
          <c:orientation val="minMax"/>
        </c:scaling>
        <c:axPos val="b"/>
        <c:numFmt formatCode="General" sourceLinked="0"/>
        <c:tickLblPos val="nextTo"/>
        <c:crossAx val="98805248"/>
        <c:crosses val="autoZero"/>
        <c:auto val="1"/>
        <c:lblAlgn val="ctr"/>
        <c:lblOffset val="100"/>
      </c:catAx>
      <c:valAx>
        <c:axId val="98805248"/>
        <c:scaling>
          <c:orientation val="minMax"/>
          <c:max val="900"/>
        </c:scaling>
        <c:delete val="1"/>
        <c:axPos val="l"/>
        <c:numFmt formatCode="#,##0" sourceLinked="1"/>
        <c:tickLblPos val="none"/>
        <c:crossAx val="98803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9182774239482034"/>
          <c:w val="0.99909984898391169"/>
          <c:h val="0.18034642556851679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'4Presentations'!$O$567</c:f>
              <c:strCache>
                <c:ptCount val="1"/>
                <c:pt idx="0">
                  <c:v>2014</c:v>
                </c:pt>
              </c:strCache>
            </c:strRef>
          </c:tx>
          <c:spPr>
            <a:ln w="19050">
              <a:solidFill>
                <a:srgbClr val="0A96D2"/>
              </a:solidFill>
            </a:ln>
          </c:spPr>
          <c:marker>
            <c:symbol val="circle"/>
            <c:size val="7"/>
            <c:spPr>
              <a:solidFill>
                <a:srgbClr val="0A96D2"/>
              </a:solidFill>
              <a:ln w="15875">
                <a:solidFill>
                  <a:srgbClr val="0A96D2"/>
                </a:solidFill>
              </a:ln>
            </c:spPr>
          </c:marker>
          <c:dLbls>
            <c:dLbl>
              <c:idx val="0"/>
              <c:layout>
                <c:manualLayout>
                  <c:x val="4.6797060341540332E-2"/>
                  <c:y val="-2.4292514003582268E-2"/>
                </c:manualLayout>
              </c:layout>
              <c:dLblPos val="b"/>
              <c:showVal val="1"/>
            </c:dLbl>
            <c:dLbl>
              <c:idx val="1"/>
              <c:layout>
                <c:manualLayout>
                  <c:x val="-3.4685993070254002E-2"/>
                  <c:y val="-5.4357082358126231E-2"/>
                </c:manualLayout>
              </c:layout>
              <c:dLblPos val="b"/>
              <c:showVal val="1"/>
            </c:dLbl>
            <c:dLbl>
              <c:idx val="2"/>
              <c:layout>
                <c:manualLayout>
                  <c:x val="-5.3515666314277691E-2"/>
                  <c:y val="5.223476696692032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6024808247912205E-2"/>
                  <c:y val="6.6614632437806132E-2"/>
                </c:manualLayout>
              </c:layout>
              <c:dLblPos val="r"/>
              <c:showVal val="1"/>
            </c:dLbl>
            <c:spPr>
              <a:noFill/>
              <a:ln>
                <a:noFill/>
              </a:ln>
              <a:effectLst/>
            </c:spPr>
            <c:dLblPos val="b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'4Presentations'!$N$568:$N$571</c:f>
              <c:strCache>
                <c:ptCount val="4"/>
                <c:pt idx="0">
                  <c:v>Domestic sales (own coal)</c:v>
                </c:pt>
                <c:pt idx="1">
                  <c:v>Domestic sales (resale)</c:v>
                </c:pt>
                <c:pt idx="2">
                  <c:v>Export sales</c:v>
                </c:pt>
                <c:pt idx="3">
                  <c:v>Other operations</c:v>
                </c:pt>
              </c:strCache>
            </c:strRef>
          </c:cat>
          <c:val>
            <c:numRef>
              <c:f>'4Presentations'!$O$568:$O$571</c:f>
              <c:numCache>
                <c:formatCode>0%</c:formatCode>
                <c:ptCount val="4"/>
                <c:pt idx="0">
                  <c:v>0.30830716528689817</c:v>
                </c:pt>
                <c:pt idx="1">
                  <c:v>0.18232385661310258</c:v>
                </c:pt>
                <c:pt idx="2">
                  <c:v>0.10525350131490428</c:v>
                </c:pt>
                <c:pt idx="3">
                  <c:v>0.29434447300771316</c:v>
                </c:pt>
              </c:numCache>
            </c:numRef>
          </c:val>
        </c:ser>
        <c:ser>
          <c:idx val="1"/>
          <c:order val="1"/>
          <c:tx>
            <c:strRef>
              <c:f>'4Presentations'!$P$567</c:f>
              <c:strCache>
                <c:ptCount val="1"/>
                <c:pt idx="0">
                  <c:v>2015</c:v>
                </c:pt>
              </c:strCache>
            </c:strRef>
          </c:tx>
          <c:spPr>
            <a:ln w="19050">
              <a:solidFill>
                <a:srgbClr val="8CBE46"/>
              </a:solidFill>
            </a:ln>
          </c:spPr>
          <c:marker>
            <c:symbol val="circle"/>
            <c:size val="7"/>
            <c:spPr>
              <a:solidFill>
                <a:srgbClr val="8CBE46"/>
              </a:solidFill>
              <a:ln w="15875">
                <a:solidFill>
                  <a:srgbClr val="8CBE46"/>
                </a:solidFill>
              </a:ln>
            </c:spPr>
          </c:marker>
          <c:dLbls>
            <c:dLbl>
              <c:idx val="0"/>
              <c:layout>
                <c:manualLayout>
                  <c:x val="-2.3403683479048632E-2"/>
                  <c:y val="0.12146257001791173"/>
                </c:manualLayout>
              </c:layout>
              <c:dLblPos val="t"/>
              <c:showVal val="1"/>
            </c:dLbl>
            <c:dLbl>
              <c:idx val="1"/>
              <c:layout>
                <c:manualLayout>
                  <c:x val="4.9292054365024044E-3"/>
                  <c:y val="0.12298515593498661"/>
                </c:manualLayout>
              </c:layout>
              <c:dLblPos val="t"/>
              <c:showVal val="1"/>
            </c:dLbl>
            <c:dLbl>
              <c:idx val="2"/>
              <c:layout>
                <c:manualLayout>
                  <c:x val="-6.2531974633737122E-2"/>
                  <c:y val="-8.256647007893452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2985872057436494E-2"/>
                  <c:y val="-7.6201209418396768E-2"/>
                </c:manualLayout>
              </c:layout>
              <c:dLblPos val="r"/>
              <c:showVal val="1"/>
            </c:dLbl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'4Presentations'!$N$568:$N$571</c:f>
              <c:strCache>
                <c:ptCount val="4"/>
                <c:pt idx="0">
                  <c:v>Domestic sales (own coal)</c:v>
                </c:pt>
                <c:pt idx="1">
                  <c:v>Domestic sales (resale)</c:v>
                </c:pt>
                <c:pt idx="2">
                  <c:v>Export sales</c:v>
                </c:pt>
                <c:pt idx="3">
                  <c:v>Other operations</c:v>
                </c:pt>
              </c:strCache>
            </c:strRef>
          </c:cat>
          <c:val>
            <c:numRef>
              <c:f>'4Presentations'!$P$568:$P$571</c:f>
              <c:numCache>
                <c:formatCode>0%</c:formatCode>
                <c:ptCount val="4"/>
                <c:pt idx="0">
                  <c:v>0.23893805309734575</c:v>
                </c:pt>
                <c:pt idx="1">
                  <c:v>7.972027972027973E-2</c:v>
                </c:pt>
                <c:pt idx="2">
                  <c:v>0.14452883263009877</c:v>
                </c:pt>
                <c:pt idx="3">
                  <c:v>0.4032983508245877</c:v>
                </c:pt>
              </c:numCache>
            </c:numRef>
          </c:val>
          <c:smooth val="1"/>
        </c:ser>
        <c:marker val="1"/>
        <c:axId val="99112064"/>
        <c:axId val="99113600"/>
      </c:lineChart>
      <c:catAx>
        <c:axId val="99112064"/>
        <c:scaling>
          <c:orientation val="minMax"/>
        </c:scaling>
        <c:axPos val="b"/>
        <c:numFmt formatCode="General" sourceLinked="0"/>
        <c:tickLblPos val="nextTo"/>
        <c:crossAx val="99113600"/>
        <c:crosses val="autoZero"/>
        <c:auto val="1"/>
        <c:lblAlgn val="ctr"/>
        <c:lblOffset val="100"/>
      </c:catAx>
      <c:valAx>
        <c:axId val="99113600"/>
        <c:scaling>
          <c:orientation val="minMax"/>
          <c:max val="0.5"/>
          <c:min val="0"/>
        </c:scaling>
        <c:axPos val="l"/>
        <c:numFmt formatCode="0%" sourceLinked="1"/>
        <c:tickLblPos val="none"/>
        <c:spPr>
          <a:ln>
            <a:noFill/>
          </a:ln>
        </c:spPr>
        <c:crossAx val="99112064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noFill/>
    <a:ln>
      <a:noFill/>
    </a:ln>
  </c:sp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5756475700763165E-2"/>
          <c:y val="2.6652481872392847E-4"/>
          <c:w val="0.95280180813318327"/>
          <c:h val="0.75166997695608473"/>
        </c:manualLayout>
      </c:layout>
      <c:barChart>
        <c:barDir val="col"/>
        <c:grouping val="clustered"/>
        <c:ser>
          <c:idx val="0"/>
          <c:order val="0"/>
          <c:tx>
            <c:strRef>
              <c:f>'4Presentations'!$M$305:$O$305</c:f>
              <c:strCache>
                <c:ptCount val="1"/>
                <c:pt idx="0">
                  <c:v>Production volume, mln tonnes</c:v>
                </c:pt>
              </c:strCache>
            </c:strRef>
          </c:tx>
          <c:spPr>
            <a:solidFill>
              <a:srgbClr val="0096DC"/>
            </a:solidFill>
            <a:ln w="12700">
              <a:noFill/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'4Presentations'!$R$304:$U$304</c:f>
              <c:numCache>
                <c:formatCode>@</c:formatCode>
                <c:ptCount val="4"/>
                <c:pt idx="0">
                  <c:v>2012</c:v>
                </c:pt>
                <c:pt idx="1">
                  <c:v>2013</c:v>
                </c:pt>
                <c:pt idx="2" formatCode="General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'4Presentations'!$R$305:$U$305</c:f>
              <c:numCache>
                <c:formatCode>#,##0.00</c:formatCode>
                <c:ptCount val="4"/>
                <c:pt idx="0">
                  <c:v>8.7100000000000009</c:v>
                </c:pt>
                <c:pt idx="1">
                  <c:v>10.15</c:v>
                </c:pt>
                <c:pt idx="2">
                  <c:v>10.61</c:v>
                </c:pt>
                <c:pt idx="3" formatCode="0.00">
                  <c:v>11</c:v>
                </c:pt>
              </c:numCache>
            </c:numRef>
          </c:val>
        </c:ser>
        <c:ser>
          <c:idx val="1"/>
          <c:order val="2"/>
          <c:tx>
            <c:strRef>
              <c:f>'4Presentations'!$M$308</c:f>
              <c:strCache>
                <c:ptCount val="1"/>
                <c:pt idx="0">
                  <c:v>Average stripping ratio</c:v>
                </c:pt>
              </c:strCache>
            </c:strRef>
          </c:tx>
          <c:spPr>
            <a:solidFill>
              <a:srgbClr val="99CC66"/>
            </a:solidFill>
            <a:ln w="12700">
              <a:noFill/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'4Presentations'!$R$304:$U$304</c:f>
              <c:numCache>
                <c:formatCode>@</c:formatCode>
                <c:ptCount val="4"/>
                <c:pt idx="0">
                  <c:v>2012</c:v>
                </c:pt>
                <c:pt idx="1">
                  <c:v>2013</c:v>
                </c:pt>
                <c:pt idx="2" formatCode="General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'4Presentations'!$R$308:$U$308</c:f>
              <c:numCache>
                <c:formatCode>#,##0.00</c:formatCode>
                <c:ptCount val="4"/>
                <c:pt idx="0">
                  <c:v>7.6</c:v>
                </c:pt>
                <c:pt idx="1">
                  <c:v>5.9</c:v>
                </c:pt>
                <c:pt idx="2">
                  <c:v>5.6</c:v>
                </c:pt>
                <c:pt idx="3" formatCode="0.00">
                  <c:v>5.4</c:v>
                </c:pt>
              </c:numCache>
            </c:numRef>
          </c:val>
        </c:ser>
        <c:ser>
          <c:idx val="3"/>
          <c:order val="3"/>
          <c:tx>
            <c:strRef>
              <c:f>'4Presentations'!$M$306</c:f>
              <c:strCache>
                <c:ptCount val="1"/>
                <c:pt idx="0">
                  <c:v>Cash cost, USD per tonne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'4Presentations'!$R$304:$U$304</c:f>
              <c:numCache>
                <c:formatCode>@</c:formatCode>
                <c:ptCount val="4"/>
                <c:pt idx="0">
                  <c:v>2012</c:v>
                </c:pt>
                <c:pt idx="1">
                  <c:v>2013</c:v>
                </c:pt>
                <c:pt idx="2" formatCode="General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'4Presentations'!$R$306:$U$306</c:f>
              <c:numCache>
                <c:formatCode>#,##0</c:formatCode>
                <c:ptCount val="4"/>
                <c:pt idx="0">
                  <c:v>22.200969135948387</c:v>
                </c:pt>
                <c:pt idx="1">
                  <c:v>19.429066765975449</c:v>
                </c:pt>
                <c:pt idx="2">
                  <c:v>14.947230828814869</c:v>
                </c:pt>
                <c:pt idx="3" formatCode="0">
                  <c:v>11.088311181315099</c:v>
                </c:pt>
              </c:numCache>
            </c:numRef>
          </c:val>
        </c:ser>
        <c:axId val="99279616"/>
        <c:axId val="99281152"/>
      </c:barChart>
      <c:lineChart>
        <c:grouping val="standard"/>
        <c:ser>
          <c:idx val="2"/>
          <c:order val="1"/>
          <c:tx>
            <c:strRef>
              <c:f>'4Presentations'!$M$307</c:f>
              <c:strCache>
                <c:ptCount val="1"/>
                <c:pt idx="0">
                  <c:v>Share of production costs in cost of sales</c:v>
                </c:pt>
              </c:strCache>
            </c:strRef>
          </c:tx>
          <c:spPr>
            <a:ln w="19050">
              <a:solidFill>
                <a:srgbClr val="92D050"/>
              </a:solidFill>
              <a:prstDash val="solid"/>
            </a:ln>
          </c:spPr>
          <c:marker>
            <c:symbol val="circle"/>
            <c:size val="23"/>
            <c:spPr>
              <a:solidFill>
                <a:schemeClr val="bg1"/>
              </a:solidFill>
              <a:ln w="22225">
                <a:solidFill>
                  <a:srgbClr val="99CC66"/>
                </a:solidFill>
                <a:prstDash val="solid"/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31%</a:t>
                    </a:r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dLblPos val="ct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31%</a:t>
                    </a:r>
                  </a:p>
                </c:rich>
              </c:tx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'4Presentations'!$P$304:$S$304</c:f>
              <c:numCache>
                <c:formatCode>@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'4Presentations'!$P$307:$S$307</c:f>
              <c:numCache>
                <c:formatCode>0%</c:formatCode>
                <c:ptCount val="4"/>
                <c:pt idx="0">
                  <c:v>0.30217334380728111</c:v>
                </c:pt>
                <c:pt idx="1">
                  <c:v>0.29385693671408192</c:v>
                </c:pt>
                <c:pt idx="2">
                  <c:v>0.31492993362132582</c:v>
                </c:pt>
                <c:pt idx="3">
                  <c:v>0.28059212211238027</c:v>
                </c:pt>
              </c:numCache>
            </c:numRef>
          </c:val>
          <c:smooth val="1"/>
        </c:ser>
        <c:marker val="1"/>
        <c:axId val="99303424"/>
        <c:axId val="99304960"/>
      </c:lineChart>
      <c:catAx>
        <c:axId val="99279616"/>
        <c:scaling>
          <c:orientation val="minMax"/>
        </c:scaling>
        <c:axPos val="b"/>
        <c:numFmt formatCode="@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9281152"/>
        <c:crossesAt val="0"/>
        <c:auto val="1"/>
        <c:lblAlgn val="ctr"/>
        <c:lblOffset val="100"/>
        <c:tickLblSkip val="1"/>
        <c:tickMarkSkip val="1"/>
        <c:noMultiLvlLbl val="1"/>
      </c:catAx>
      <c:valAx>
        <c:axId val="99281152"/>
        <c:scaling>
          <c:orientation val="minMax"/>
        </c:scaling>
        <c:axPos val="l"/>
        <c:numFmt formatCode="#,##0" sourceLinked="0"/>
        <c:majorTickMark val="none"/>
        <c:tickLblPos val="none"/>
        <c:spPr>
          <a:noFill/>
          <a:ln>
            <a:noFill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9279616"/>
        <c:crosses val="autoZero"/>
        <c:crossBetween val="between"/>
      </c:valAx>
      <c:catAx>
        <c:axId val="99303424"/>
        <c:scaling>
          <c:orientation val="minMax"/>
        </c:scaling>
        <c:delete val="1"/>
        <c:axPos val="b"/>
        <c:numFmt formatCode="@" sourceLinked="1"/>
        <c:tickLblPos val="none"/>
        <c:crossAx val="99304960"/>
        <c:crosses val="autoZero"/>
        <c:auto val="1"/>
        <c:lblAlgn val="ctr"/>
        <c:lblOffset val="100"/>
        <c:noMultiLvlLbl val="1"/>
      </c:catAx>
      <c:valAx>
        <c:axId val="99304960"/>
        <c:scaling>
          <c:logBase val="17"/>
          <c:orientation val="minMax"/>
        </c:scaling>
        <c:axPos val="r"/>
        <c:numFmt formatCode="#,##0" sourceLinked="0"/>
        <c:majorTickMark val="none"/>
        <c:tickLblPos val="none"/>
        <c:spPr>
          <a:noFill/>
          <a:ln>
            <a:noFill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9303424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3715024157387767E-2"/>
          <c:y val="0.86653331121979105"/>
          <c:w val="0.97133079038521442"/>
          <c:h val="0.13346668878021162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Book Antiqua"/>
          <a:cs typeface="Arial" pitchFamily="34" charset="0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9629422249596388E-2"/>
          <c:y val="4.4444133374394575E-2"/>
          <c:w val="0.94074115550081172"/>
          <c:h val="0.67059781442183075"/>
        </c:manualLayout>
      </c:layout>
      <c:barChart>
        <c:barDir val="col"/>
        <c:grouping val="stacked"/>
        <c:ser>
          <c:idx val="0"/>
          <c:order val="0"/>
          <c:tx>
            <c:strRef>
              <c:f>'4Presentations'!$E$240</c:f>
              <c:strCache>
                <c:ptCount val="1"/>
                <c:pt idx="0">
                  <c:v>Transportation costs</c:v>
                </c:pt>
              </c:strCache>
            </c:strRef>
          </c:tx>
          <c:spPr>
            <a:solidFill>
              <a:srgbClr val="0096DC"/>
            </a:solidFill>
            <a:ln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55%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51%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55%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55%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52%</a:t>
                    </a:r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52%</a:t>
                    </a:r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'4Presentations'!$G$239:$K$239</c:f>
              <c:numCache>
                <c:formatCode>@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'4Presentations'!$G$240:$K$240</c:f>
              <c:numCache>
                <c:formatCode>#,##0</c:formatCode>
                <c:ptCount val="5"/>
                <c:pt idx="0">
                  <c:v>361.39010932461764</c:v>
                </c:pt>
                <c:pt idx="1">
                  <c:v>310.20223686909924</c:v>
                </c:pt>
                <c:pt idx="2">
                  <c:v>341.45551380203665</c:v>
                </c:pt>
                <c:pt idx="3">
                  <c:v>269.7236869837443</c:v>
                </c:pt>
                <c:pt idx="4">
                  <c:v>178.84002486668604</c:v>
                </c:pt>
              </c:numCache>
            </c:numRef>
          </c:val>
        </c:ser>
        <c:ser>
          <c:idx val="3"/>
          <c:order val="1"/>
          <c:tx>
            <c:strRef>
              <c:f>'4Presentations'!$E$241</c:f>
              <c:strCache>
                <c:ptCount val="1"/>
                <c:pt idx="0">
                  <c:v>Depreciation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</c:spPr>
          <c:dLbls>
            <c:dLbl>
              <c:idx val="0"/>
              <c:layout>
                <c:manualLayout>
                  <c:x val="5.1931023892724994E-3"/>
                  <c:y val="-2.34502379019299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553107717054211E-3"/>
                  <c:y val="-2.472007028405585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9209867933796489E-3"/>
                  <c:y val="6.665120204133054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553107717054211E-3"/>
                  <c:y val="1.173845052453076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929646135195E-2"/>
                  <c:y val="-1.298828554630791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ctr"/>
              <c:showVal val="1"/>
            </c:dLbl>
            <c:dLbl>
              <c:idx val="5"/>
              <c:layout>
                <c:manualLayout>
                  <c:x val="5.1639813593949757E-2"/>
                  <c:y val="1.44589670832695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'4Presentations'!$G$239:$K$239</c:f>
              <c:numCache>
                <c:formatCode>@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'4Presentations'!$G$241:$K$241</c:f>
              <c:numCache>
                <c:formatCode>#,##0</c:formatCode>
                <c:ptCount val="5"/>
                <c:pt idx="0">
                  <c:v>32.828904781912293</c:v>
                </c:pt>
                <c:pt idx="1">
                  <c:v>34.298888549161013</c:v>
                </c:pt>
                <c:pt idx="2">
                  <c:v>37.649779134067003</c:v>
                </c:pt>
                <c:pt idx="3">
                  <c:v>29.013688957144993</c:v>
                </c:pt>
                <c:pt idx="4">
                  <c:v>18.420374935823794</c:v>
                </c:pt>
              </c:numCache>
            </c:numRef>
          </c:val>
        </c:ser>
        <c:ser>
          <c:idx val="2"/>
          <c:order val="2"/>
          <c:tx>
            <c:strRef>
              <c:f>'4Presentations'!$E$242</c:f>
              <c:strCache>
                <c:ptCount val="1"/>
                <c:pt idx="0">
                  <c:v>Coal purchased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5324125094275483E-3"/>
                  <c:y val="-1.33275740935530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274894865392919E-2"/>
                  <c:y val="-2.233771808787922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ctr"/>
              <c:showVal val="1"/>
            </c:dLbl>
            <c:dLbl>
              <c:idx val="5"/>
              <c:layout>
                <c:manualLayout>
                  <c:x val="4.6945285085408947E-2"/>
                  <c:y val="-2.40982784721162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'4Presentations'!$G$239:$K$239</c:f>
              <c:numCache>
                <c:formatCode>@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'4Presentations'!$G$242:$K$242</c:f>
              <c:numCache>
                <c:formatCode>#,##0</c:formatCode>
                <c:ptCount val="5"/>
                <c:pt idx="0">
                  <c:v>74.468883489748279</c:v>
                </c:pt>
                <c:pt idx="1">
                  <c:v>55.405896887105989</c:v>
                </c:pt>
                <c:pt idx="2">
                  <c:v>58.700584697202089</c:v>
                </c:pt>
                <c:pt idx="3">
                  <c:v>38.753998821329368</c:v>
                </c:pt>
                <c:pt idx="4">
                  <c:v>31.148968836268633</c:v>
                </c:pt>
              </c:numCache>
            </c:numRef>
          </c:val>
        </c:ser>
        <c:ser>
          <c:idx val="1"/>
          <c:order val="3"/>
          <c:tx>
            <c:strRef>
              <c:f>'4Presentations'!$E$243</c:f>
              <c:strCache>
                <c:ptCount val="1"/>
                <c:pt idx="0">
                  <c:v>Production cash costs</c:v>
                </c:pt>
              </c:strCache>
            </c:strRef>
          </c:tx>
          <c:spPr>
            <a:solidFill>
              <a:srgbClr val="99CC66"/>
            </a:solidFill>
            <a:ln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31%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6935838408724019E-3"/>
                  <c:y val="-4.23277460708519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31%</a:t>
                    </a:r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31%</a:t>
                    </a:r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'4Presentations'!$G$239:$K$239</c:f>
              <c:numCache>
                <c:formatCode>@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'4Presentations'!$G$243:$K$243</c:f>
              <c:numCache>
                <c:formatCode>#,##0</c:formatCode>
                <c:ptCount val="5"/>
                <c:pt idx="0">
                  <c:v>193.97970473208701</c:v>
                </c:pt>
                <c:pt idx="1">
                  <c:v>192.34404854304276</c:v>
                </c:pt>
                <c:pt idx="2">
                  <c:v>174.19382609494735</c:v>
                </c:pt>
                <c:pt idx="3">
                  <c:v>140.32781525076282</c:v>
                </c:pt>
                <c:pt idx="4">
                  <c:v>106.37233433554533</c:v>
                </c:pt>
              </c:numCache>
            </c:numRef>
          </c:val>
        </c:ser>
        <c:ser>
          <c:idx val="4"/>
          <c:order val="4"/>
          <c:tx>
            <c:strRef>
              <c:f>'4Presentations'!$E$244</c:f>
              <c:strCache>
                <c:ptCount val="1"/>
                <c:pt idx="0">
                  <c:v>Other costs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0.18902426091877084"/>
                  <c:y val="6.68105143454397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203380426510981E-2"/>
                  <c:y val="5.8692252622653829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5086970944077975E-3"/>
                  <c:y val="8.465549214170444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288876050179656E-3"/>
                  <c:y val="3.645518791519528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4.6945285085408947E-2"/>
                  <c:y val="-4.819655694423250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'4Presentations'!$G$239:$K$239</c:f>
              <c:numCache>
                <c:formatCode>@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'4Presentations'!$G$244:$K$244</c:f>
              <c:numCache>
                <c:formatCode>#,##0</c:formatCode>
                <c:ptCount val="5"/>
                <c:pt idx="0">
                  <c:v>0</c:v>
                </c:pt>
                <c:pt idx="1">
                  <c:v>18.500807613290291</c:v>
                </c:pt>
                <c:pt idx="2">
                  <c:v>8.8082675845747609</c:v>
                </c:pt>
                <c:pt idx="3">
                  <c:v>12.434438124490748</c:v>
                </c:pt>
                <c:pt idx="4">
                  <c:v>8.5622757938558181</c:v>
                </c:pt>
              </c:numCache>
            </c:numRef>
          </c:val>
        </c:ser>
        <c:overlap val="100"/>
        <c:axId val="99430784"/>
        <c:axId val="99432320"/>
      </c:barChart>
      <c:lineChart>
        <c:grouping val="standard"/>
        <c:ser>
          <c:idx val="5"/>
          <c:order val="5"/>
          <c:tx>
            <c:strRef>
              <c:f>'4Presentations'!$E$245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'4Presentations'!$G$239:$K$239</c:f>
              <c:numCache>
                <c:formatCode>@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'4Presentations'!$G$245:$K$245</c:f>
              <c:numCache>
                <c:formatCode>#,##0</c:formatCode>
                <c:ptCount val="5"/>
                <c:pt idx="0">
                  <c:v>660.11613304479783</c:v>
                </c:pt>
                <c:pt idx="1">
                  <c:v>610.75187846170002</c:v>
                </c:pt>
                <c:pt idx="2">
                  <c:v>620.8079713128293</c:v>
                </c:pt>
                <c:pt idx="3">
                  <c:v>490.25362813747216</c:v>
                </c:pt>
                <c:pt idx="4">
                  <c:v>343.34397876817815</c:v>
                </c:pt>
              </c:numCache>
            </c:numRef>
          </c:val>
        </c:ser>
        <c:marker val="1"/>
        <c:axId val="99464320"/>
        <c:axId val="99433856"/>
      </c:lineChart>
      <c:catAx>
        <c:axId val="99430784"/>
        <c:scaling>
          <c:orientation val="minMax"/>
        </c:scaling>
        <c:axPos val="b"/>
        <c:numFmt formatCode="@" sourceLinked="1"/>
        <c:tickLblPos val="nextTo"/>
        <c:crossAx val="99432320"/>
        <c:crosses val="autoZero"/>
        <c:auto val="1"/>
        <c:lblAlgn val="ctr"/>
        <c:lblOffset val="100"/>
        <c:noMultiLvlLbl val="1"/>
      </c:catAx>
      <c:valAx>
        <c:axId val="99432320"/>
        <c:scaling>
          <c:orientation val="minMax"/>
          <c:min val="0"/>
        </c:scaling>
        <c:axPos val="l"/>
        <c:numFmt formatCode="#,##0" sourceLinked="1"/>
        <c:majorTickMark val="none"/>
        <c:tickLblPos val="none"/>
        <c:spPr>
          <a:noFill/>
          <a:ln>
            <a:noFill/>
          </a:ln>
        </c:spPr>
        <c:crossAx val="99430784"/>
        <c:crosses val="autoZero"/>
        <c:crossBetween val="between"/>
      </c:valAx>
      <c:valAx>
        <c:axId val="99433856"/>
        <c:scaling>
          <c:orientation val="minMax"/>
        </c:scaling>
        <c:axPos val="r"/>
        <c:numFmt formatCode="#,##0" sourceLinked="1"/>
        <c:majorTickMark val="none"/>
        <c:tickLblPos val="none"/>
        <c:spPr>
          <a:noFill/>
          <a:ln>
            <a:noFill/>
          </a:ln>
        </c:spPr>
        <c:crossAx val="99464320"/>
        <c:crosses val="max"/>
        <c:crossBetween val="between"/>
      </c:valAx>
      <c:catAx>
        <c:axId val="99464320"/>
        <c:scaling>
          <c:orientation val="minMax"/>
        </c:scaling>
        <c:delete val="1"/>
        <c:axPos val="b"/>
        <c:numFmt formatCode="@" sourceLinked="1"/>
        <c:tickLblPos val="none"/>
        <c:crossAx val="99433856"/>
        <c:crosses val="autoZero"/>
        <c:auto val="1"/>
        <c:lblAlgn val="ctr"/>
        <c:lblOffset val="100"/>
        <c:noMultiLvlLbl val="1"/>
      </c:catAx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3.261054780746659E-2"/>
          <c:y val="0.81158688007620627"/>
          <c:w val="0.93473241218843695"/>
          <c:h val="0.16061388874397456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6296182237278058E-2"/>
          <c:y val="0"/>
          <c:w val="0.66656599662178151"/>
          <c:h val="0.85195445888106969"/>
        </c:manualLayout>
      </c:layout>
      <c:barChart>
        <c:barDir val="col"/>
        <c:grouping val="stacked"/>
        <c:ser>
          <c:idx val="6"/>
          <c:order val="0"/>
          <c:tx>
            <c:strRef>
              <c:f>'4Presentations'!$AJ$247</c:f>
              <c:strCache>
                <c:ptCount val="1"/>
                <c:pt idx="0">
                  <c:v>Other costs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7%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0%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3%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17%</a:t>
                    </a:r>
                    <a:endParaRPr lang="en-US" dirty="0"/>
                  </a:p>
                </c:rich>
              </c:tx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'4Presentations'!$AK$240:$AO$240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'4Presentations'!$AK$247:$AO$247</c:f>
              <c:numCache>
                <c:formatCode>#,##0</c:formatCode>
                <c:ptCount val="5"/>
                <c:pt idx="0">
                  <c:v>12.553228875156169</c:v>
                </c:pt>
                <c:pt idx="1">
                  <c:v>13.803211245394001</c:v>
                </c:pt>
                <c:pt idx="2">
                  <c:v>16.630772370875828</c:v>
                </c:pt>
                <c:pt idx="3">
                  <c:v>17.667264168547231</c:v>
                </c:pt>
                <c:pt idx="4">
                  <c:v>18.551597553354288</c:v>
                </c:pt>
              </c:numCache>
            </c:numRef>
          </c:val>
        </c:ser>
        <c:ser>
          <c:idx val="0"/>
          <c:order val="1"/>
          <c:tx>
            <c:strRef>
              <c:f>'4Presentations'!$AJ$242</c:f>
              <c:strCache>
                <c:ptCount val="1"/>
                <c:pt idx="0">
                  <c:v>Repair and maintenance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7%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9%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2%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1%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'4Presentations'!$AK$240:$AO$240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'4Presentations'!$AK$242:$AO$242</c:f>
              <c:numCache>
                <c:formatCode>#,##0</c:formatCode>
                <c:ptCount val="5"/>
                <c:pt idx="0">
                  <c:v>13.777934131268974</c:v>
                </c:pt>
                <c:pt idx="1">
                  <c:v>13.12752957603905</c:v>
                </c:pt>
                <c:pt idx="2">
                  <c:v>15.358820373103352</c:v>
                </c:pt>
                <c:pt idx="3">
                  <c:v>16.708776229784327</c:v>
                </c:pt>
                <c:pt idx="4">
                  <c:v>13.515929605626827</c:v>
                </c:pt>
              </c:numCache>
            </c:numRef>
          </c:val>
        </c:ser>
        <c:ser>
          <c:idx val="4"/>
          <c:order val="2"/>
          <c:tx>
            <c:strRef>
              <c:f>'4Presentations'!$AJ$244</c:f>
              <c:strCache>
                <c:ptCount val="1"/>
                <c:pt idx="0">
                  <c:v>Mining and environment taxes </c:v>
                </c:pt>
              </c:strCache>
            </c:strRef>
          </c:tx>
          <c:spPr>
            <a:solidFill>
              <a:srgbClr val="0096DC"/>
            </a:solidFill>
          </c:spPr>
          <c:dLbls>
            <c:dLbl>
              <c:idx val="0"/>
              <c:layout>
                <c:manualLayout>
                  <c:x val="-3.7653863023414404E-3"/>
                  <c:y val="6.585993874349779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4%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5%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5%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'4Presentations'!$AK$240:$AO$240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'4Presentations'!$AK$244:$AO$244</c:f>
              <c:numCache>
                <c:formatCode>#,##0</c:formatCode>
                <c:ptCount val="5"/>
                <c:pt idx="0">
                  <c:v>9.4914657348741809</c:v>
                </c:pt>
                <c:pt idx="1">
                  <c:v>8.462108525731054</c:v>
                </c:pt>
                <c:pt idx="2">
                  <c:v>8.522078385075968</c:v>
                </c:pt>
                <c:pt idx="3">
                  <c:v>6.8648460478958864</c:v>
                </c:pt>
                <c:pt idx="4">
                  <c:v>5.2981131827881924</c:v>
                </c:pt>
              </c:numCache>
            </c:numRef>
          </c:val>
        </c:ser>
        <c:ser>
          <c:idx val="3"/>
          <c:order val="3"/>
          <c:tx>
            <c:strRef>
              <c:f>'4Presentations'!$AJ$246</c:f>
              <c:strCache>
                <c:ptCount val="1"/>
                <c:pt idx="0">
                  <c:v>Spare parts 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1</a:t>
                    </a:r>
                    <a:r>
                      <a:rPr lang="en-US"/>
                      <a:t>1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15%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3%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4%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'4Presentations'!$AK$240:$AO$240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'4Presentations'!$AK$246:$AO$246</c:f>
              <c:numCache>
                <c:formatCode>#,##0</c:formatCode>
                <c:ptCount val="5"/>
                <c:pt idx="0">
                  <c:v>18.506657203482273</c:v>
                </c:pt>
                <c:pt idx="1">
                  <c:v>20.946131750003484</c:v>
                </c:pt>
                <c:pt idx="2">
                  <c:v>25.884223154671059</c:v>
                </c:pt>
                <c:pt idx="3">
                  <c:v>18.185365757067657</c:v>
                </c:pt>
                <c:pt idx="4">
                  <c:v>14.516502064295802</c:v>
                </c:pt>
              </c:numCache>
            </c:numRef>
          </c:val>
        </c:ser>
        <c:ser>
          <c:idx val="2"/>
          <c:order val="4"/>
          <c:tx>
            <c:strRef>
              <c:f>'4Presentations'!$AJ$243</c:f>
              <c:strCache>
                <c:ptCount val="1"/>
                <c:pt idx="0">
                  <c:v>Cost of personnel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18%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20%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24%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28%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r>
                      <a:rPr lang="ru-RU"/>
                      <a:t>5%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'4Presentations'!$AK$240:$AO$240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'4Presentations'!$AK$243:$AO$243</c:f>
              <c:numCache>
                <c:formatCode>#,##0</c:formatCode>
                <c:ptCount val="5"/>
                <c:pt idx="0">
                  <c:v>35.822628741299326</c:v>
                </c:pt>
                <c:pt idx="1">
                  <c:v>38.256452612525656</c:v>
                </c:pt>
                <c:pt idx="2">
                  <c:v>42.101611126270861</c:v>
                </c:pt>
                <c:pt idx="3">
                  <c:v>39.557056283535999</c:v>
                </c:pt>
                <c:pt idx="4">
                  <c:v>26.392148950793111</c:v>
                </c:pt>
              </c:numCache>
            </c:numRef>
          </c:val>
        </c:ser>
        <c:ser>
          <c:idx val="1"/>
          <c:order val="5"/>
          <c:tx>
            <c:strRef>
              <c:f>'4Presentations'!$AJ$245</c:f>
              <c:strCache>
                <c:ptCount val="1"/>
                <c:pt idx="0">
                  <c:v>Fuel </c:v>
                </c:pt>
              </c:strCache>
            </c:strRef>
          </c:tx>
          <c:spPr>
            <a:solidFill>
              <a:srgbClr val="99CC66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22%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25%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29%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33%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29%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'4Presentations'!$AK$240:$AO$240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'4Presentations'!$AK$245:$AO$245</c:f>
              <c:numCache>
                <c:formatCode>#,##0</c:formatCode>
                <c:ptCount val="5"/>
                <c:pt idx="0">
                  <c:v>42.932723144843067</c:v>
                </c:pt>
                <c:pt idx="1">
                  <c:v>48.262976382496511</c:v>
                </c:pt>
                <c:pt idx="2">
                  <c:v>50.146707512182125</c:v>
                </c:pt>
                <c:pt idx="3">
                  <c:v>46.08513629889368</c:v>
                </c:pt>
                <c:pt idx="4">
                  <c:v>31.165371663459915</c:v>
                </c:pt>
              </c:numCache>
            </c:numRef>
          </c:val>
        </c:ser>
        <c:ser>
          <c:idx val="5"/>
          <c:order val="6"/>
          <c:tx>
            <c:strRef>
              <c:f>'4Presentations'!$AJ$241</c:f>
              <c:strCache>
                <c:ptCount val="1"/>
                <c:pt idx="0">
                  <c:v>Extraction, processing and sorting of coal 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31%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26%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9%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0%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'4Presentations'!$AK$240:$AO$240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'4Presentations'!$AK$241:$AO$241</c:f>
              <c:numCache>
                <c:formatCode>#,##0</c:formatCode>
                <c:ptCount val="5"/>
                <c:pt idx="0">
                  <c:v>60.8950669011641</c:v>
                </c:pt>
                <c:pt idx="1">
                  <c:v>49.453463133264613</c:v>
                </c:pt>
                <c:pt idx="2">
                  <c:v>15.581411972713518</c:v>
                </c:pt>
                <c:pt idx="3">
                  <c:v>13.444736222105577</c:v>
                </c:pt>
                <c:pt idx="4">
                  <c:v>11.449173379523694</c:v>
                </c:pt>
              </c:numCache>
            </c:numRef>
          </c:val>
        </c:ser>
        <c:overlap val="100"/>
        <c:axId val="99194752"/>
        <c:axId val="99196288"/>
      </c:barChart>
      <c:lineChart>
        <c:grouping val="stacked"/>
        <c:ser>
          <c:idx val="7"/>
          <c:order val="7"/>
          <c:tx>
            <c:strRef>
              <c:f>'4Presentations'!$AJ$248:$AK$248</c:f>
              <c:strCache>
                <c:ptCount val="1"/>
                <c:pt idx="0">
                  <c:v>Total 194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0.13342828746605481"/>
                  <c:y val="6.990239370840306E-3"/>
                </c:manualLayout>
              </c:layout>
              <c:dLblPos val="t"/>
              <c:showVal val="1"/>
            </c:dLbl>
            <c:dLbl>
              <c:idx val="1"/>
              <c:layout>
                <c:manualLayout>
                  <c:x val="0.13526321192269294"/>
                  <c:y val="1.5136748255792873E-2"/>
                </c:manualLayout>
              </c:layout>
              <c:dLblPos val="t"/>
              <c:showVal val="1"/>
            </c:dLbl>
            <c:dLbl>
              <c:idx val="2"/>
              <c:layout>
                <c:manualLayout>
                  <c:x val="0.13360501413813378"/>
                  <c:y val="-3.2048349197086351E-2"/>
                </c:manualLayout>
              </c:layout>
              <c:dLblPos val="t"/>
              <c:showVal val="1"/>
            </c:dLbl>
            <c:dLbl>
              <c:idx val="3"/>
              <c:layout>
                <c:manualLayout>
                  <c:x val="0.13804942747557344"/>
                  <c:y val="-3.6071550043767046E-2"/>
                </c:manualLayout>
              </c:layout>
              <c:dLblPos val="t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'4Presentations'!$AK$240:$AN$240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'4Presentations'!$AL$248:$AO$248</c:f>
              <c:numCache>
                <c:formatCode>#,##0</c:formatCode>
                <c:ptCount val="4"/>
                <c:pt idx="0">
                  <c:v>192.34404854304276</c:v>
                </c:pt>
                <c:pt idx="1">
                  <c:v>174.19382609494792</c:v>
                </c:pt>
                <c:pt idx="2">
                  <c:v>140.32781525076282</c:v>
                </c:pt>
                <c:pt idx="3">
                  <c:v>106.3723343355457</c:v>
                </c:pt>
              </c:numCache>
            </c:numRef>
          </c:val>
        </c:ser>
        <c:marker val="1"/>
        <c:axId val="99194752"/>
        <c:axId val="99196288"/>
      </c:lineChart>
      <c:catAx>
        <c:axId val="99194752"/>
        <c:scaling>
          <c:orientation val="minMax"/>
        </c:scaling>
        <c:axPos val="b"/>
        <c:numFmt formatCode="@" sourceLinked="1"/>
        <c:tickLblPos val="nextTo"/>
        <c:crossAx val="99196288"/>
        <c:crosses val="autoZero"/>
        <c:auto val="1"/>
        <c:lblAlgn val="ctr"/>
        <c:lblOffset val="100"/>
      </c:catAx>
      <c:valAx>
        <c:axId val="99196288"/>
        <c:scaling>
          <c:orientation val="minMax"/>
        </c:scaling>
        <c:axPos val="l"/>
        <c:numFmt formatCode="#,##0" sourceLinked="1"/>
        <c:majorTickMark val="none"/>
        <c:tickLblPos val="none"/>
        <c:spPr>
          <a:noFill/>
          <a:ln>
            <a:noFill/>
          </a:ln>
        </c:spPr>
        <c:crossAx val="99194752"/>
        <c:crosses val="autoZero"/>
        <c:crossBetween val="between"/>
      </c:valAx>
      <c:spPr>
        <a:noFill/>
        <a:ln>
          <a:noFill/>
        </a:ln>
      </c:spPr>
    </c:plotArea>
    <c:legend>
      <c:legendPos val="r"/>
      <c:legendEntry>
        <c:idx val="7"/>
        <c:delete val="1"/>
      </c:legendEntry>
      <c:layout>
        <c:manualLayout>
          <c:xMode val="edge"/>
          <c:yMode val="edge"/>
          <c:x val="0.64903412749517309"/>
          <c:y val="0.12491993308045711"/>
          <c:w val="0.34779662476539075"/>
          <c:h val="0.77173719749380021"/>
        </c:manualLayout>
      </c:layout>
    </c:legend>
    <c:plotVisOnly val="1"/>
    <c:dispBlanksAs val="zero"/>
  </c:chart>
  <c:spPr>
    <a:noFill/>
    <a:ln>
      <a:noFill/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2126681311194134E-2"/>
          <c:y val="2.9300880137918508E-2"/>
          <c:w val="0.92052365859766117"/>
          <c:h val="0.67782415388803419"/>
        </c:manualLayout>
      </c:layout>
      <c:barChart>
        <c:barDir val="col"/>
        <c:grouping val="clustered"/>
        <c:ser>
          <c:idx val="5"/>
          <c:order val="1"/>
          <c:tx>
            <c:strRef>
              <c:f>Dividends!$C$50</c:f>
              <c:strCache>
                <c:ptCount val="1"/>
                <c:pt idx="0">
                  <c:v>Share price, RUB</c:v>
                </c:pt>
              </c:strCache>
            </c:strRef>
          </c:tx>
          <c:spPr>
            <a:solidFill>
              <a:srgbClr val="0096DC"/>
            </a:solidFill>
            <a:ln w="12700">
              <a:noFill/>
              <a:prstDash val="solid"/>
            </a:ln>
          </c:spPr>
          <c:dLbls>
            <c:dLbl>
              <c:idx val="0"/>
              <c:layout>
                <c:manualLayout>
                  <c:x val="0"/>
                  <c:y val="1.4404319027311497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0"/>
                  <c:y val="9.1227353839639744E-2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Dividends!$B$43:$B$48</c:f>
              <c:strCache>
                <c:ptCount val="6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</c:strCache>
            </c:strRef>
          </c:cat>
          <c:val>
            <c:numRef>
              <c:f>Dividends!$C$43:$C$48</c:f>
              <c:numCache>
                <c:formatCode>0.00</c:formatCode>
                <c:ptCount val="6"/>
                <c:pt idx="0">
                  <c:v>86.8</c:v>
                </c:pt>
                <c:pt idx="1">
                  <c:v>92.3</c:v>
                </c:pt>
                <c:pt idx="2" formatCode="#,##0.00">
                  <c:v>69.900000000000006</c:v>
                </c:pt>
                <c:pt idx="3" formatCode="#,##0.00">
                  <c:v>77.05</c:v>
                </c:pt>
                <c:pt idx="4" formatCode="#,##0.00">
                  <c:v>175.33</c:v>
                </c:pt>
                <c:pt idx="5" formatCode="#,##0.00">
                  <c:v>221.33</c:v>
                </c:pt>
              </c:numCache>
            </c:numRef>
          </c:val>
        </c:ser>
        <c:ser>
          <c:idx val="0"/>
          <c:order val="2"/>
          <c:tx>
            <c:strRef>
              <c:f>Dividends!$E$50</c:f>
              <c:strCache>
                <c:ptCount val="1"/>
                <c:pt idx="0">
                  <c:v>Dividends per share, RUB</c:v>
                </c:pt>
              </c:strCache>
            </c:strRef>
          </c:tx>
          <c:spPr>
            <a:solidFill>
              <a:srgbClr val="CCCC99"/>
            </a:solidFill>
            <a:ln>
              <a:noFill/>
            </a:ln>
          </c:spPr>
          <c:dLbls>
            <c:dLbl>
              <c:idx val="0"/>
              <c:layout>
                <c:manualLayout>
                  <c:x val="4.1319991251092805E-3"/>
                  <c:y val="2.40071983788524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r>
                      <a:rPr lang="ru-RU"/>
                      <a:t>.</a:t>
                    </a:r>
                    <a:r>
                      <a:rPr lang="en-US"/>
                      <a:t>50</a:t>
                    </a:r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  <a:r>
                      <a:rPr lang="ru-RU"/>
                      <a:t>.</a:t>
                    </a:r>
                    <a:r>
                      <a:rPr lang="en-US"/>
                      <a:t>00</a:t>
                    </a:r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  <a:r>
                      <a:rPr lang="ru-RU"/>
                      <a:t>.</a:t>
                    </a:r>
                    <a:r>
                      <a:rPr lang="en-US"/>
                      <a:t>00</a:t>
                    </a:r>
                  </a:p>
                </c:rich>
              </c:tx>
              <c:dLblPos val="out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  <a:r>
                      <a:rPr lang="ru-RU"/>
                      <a:t>.</a:t>
                    </a:r>
                    <a:r>
                      <a:rPr lang="en-US"/>
                      <a:t>00</a:t>
                    </a:r>
                  </a:p>
                </c:rich>
              </c:tx>
              <c:dLblPos val="outEnd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r>
                      <a:rPr lang="ru-RU"/>
                      <a:t>.</a:t>
                    </a:r>
                    <a:r>
                      <a:rPr lang="en-US"/>
                      <a:t>00</a:t>
                    </a:r>
                  </a:p>
                </c:rich>
              </c:tx>
              <c:dLblPos val="outEnd"/>
              <c:showVal val="1"/>
            </c:dLbl>
            <c:dLblPos val="outEnd"/>
            <c:showVal val="1"/>
          </c:dLbls>
          <c:cat>
            <c:strRef>
              <c:f>Dividends!$B$43:$B$48</c:f>
              <c:strCache>
                <c:ptCount val="6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</c:strCache>
            </c:strRef>
          </c:cat>
          <c:val>
            <c:numRef>
              <c:f>Dividends!$E$43:$E$48</c:f>
              <c:numCache>
                <c:formatCode>General</c:formatCode>
                <c:ptCount val="6"/>
                <c:pt idx="0" formatCode="#,##0">
                  <c:v>250</c:v>
                </c:pt>
                <c:pt idx="2" formatCode="#,##0">
                  <c:v>500</c:v>
                </c:pt>
                <c:pt idx="3" formatCode="#,##0">
                  <c:v>500</c:v>
                </c:pt>
                <c:pt idx="4" formatCode="#,##0">
                  <c:v>600</c:v>
                </c:pt>
                <c:pt idx="5" formatCode="#,##0">
                  <c:v>300</c:v>
                </c:pt>
              </c:numCache>
            </c:numRef>
          </c:val>
        </c:ser>
        <c:dLbls>
          <c:showVal val="1"/>
        </c:dLbls>
        <c:overlap val="-10"/>
        <c:axId val="84201856"/>
        <c:axId val="84203392"/>
      </c:barChart>
      <c:lineChart>
        <c:grouping val="standard"/>
        <c:ser>
          <c:idx val="3"/>
          <c:order val="0"/>
          <c:tx>
            <c:strRef>
              <c:f>Dividends!$D$50</c:f>
              <c:strCache>
                <c:ptCount val="1"/>
                <c:pt idx="0">
                  <c:v>Dividend yield</c:v>
                </c:pt>
              </c:strCache>
            </c:strRef>
          </c:tx>
          <c:spPr>
            <a:ln>
              <a:solidFill>
                <a:srgbClr val="99CC66"/>
              </a:solidFill>
            </a:ln>
          </c:spPr>
          <c:marker>
            <c:symbol val="circle"/>
            <c:size val="24"/>
            <c:spPr>
              <a:solidFill>
                <a:schemeClr val="bg1"/>
              </a:solidFill>
              <a:ln w="28575">
                <a:solidFill>
                  <a:srgbClr val="99CC66"/>
                </a:solidFill>
              </a:ln>
            </c:spPr>
          </c:marker>
          <c:dLbls>
            <c:dLbl>
              <c:idx val="0"/>
              <c:layout>
                <c:manualLayout>
                  <c:x val="4.1899606299212596E-3"/>
                  <c:y val="-1.4404319027311497E-2"/>
                </c:manualLayout>
              </c:layout>
              <c:dLblPos val="ctr"/>
              <c:showVal val="1"/>
            </c:dLbl>
            <c:dLblPos val="ctr"/>
            <c:showVal val="1"/>
          </c:dLbls>
          <c:cat>
            <c:strRef>
              <c:f>Dividends!$B$43:$B$48</c:f>
              <c:strCache>
                <c:ptCount val="6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</c:strCache>
            </c:strRef>
          </c:cat>
          <c:val>
            <c:numRef>
              <c:f>Dividends!$D$43:$D$48</c:f>
              <c:numCache>
                <c:formatCode>0.0%</c:formatCode>
                <c:ptCount val="6"/>
                <c:pt idx="0">
                  <c:v>2.880184331797242E-2</c:v>
                </c:pt>
                <c:pt idx="1">
                  <c:v>0</c:v>
                </c:pt>
                <c:pt idx="2">
                  <c:v>7.1530758226037189E-2</c:v>
                </c:pt>
                <c:pt idx="3">
                  <c:v>6.4892926670992904E-2</c:v>
                </c:pt>
                <c:pt idx="4">
                  <c:v>3.4221182912222661E-2</c:v>
                </c:pt>
                <c:pt idx="5">
                  <c:v>1.345291479820628E-2</c:v>
                </c:pt>
              </c:numCache>
            </c:numRef>
          </c:val>
          <c:smooth val="1"/>
        </c:ser>
        <c:dLbls>
          <c:showVal val="1"/>
        </c:dLbls>
        <c:marker val="1"/>
        <c:axId val="84204928"/>
        <c:axId val="80495744"/>
      </c:lineChart>
      <c:catAx>
        <c:axId val="84201856"/>
        <c:scaling>
          <c:orientation val="maxMin"/>
        </c:scaling>
        <c:axPos val="b"/>
        <c:numFmt formatCode="@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4203392"/>
        <c:crossesAt val="0"/>
        <c:auto val="1"/>
        <c:lblAlgn val="ctr"/>
        <c:lblOffset val="100"/>
        <c:tickLblSkip val="1"/>
        <c:tickMarkSkip val="1"/>
        <c:noMultiLvlLbl val="1"/>
      </c:catAx>
      <c:valAx>
        <c:axId val="84203392"/>
        <c:scaling>
          <c:orientation val="minMax"/>
        </c:scaling>
        <c:axPos val="r"/>
        <c:numFmt formatCode="#,##0" sourceLinked="0"/>
        <c:majorTickMark val="none"/>
        <c:tickLblPos val="none"/>
        <c:spPr>
          <a:noFill/>
          <a:ln>
            <a:noFill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84201856"/>
        <c:crosses val="autoZero"/>
        <c:crossBetween val="between"/>
      </c:valAx>
      <c:catAx>
        <c:axId val="84204928"/>
        <c:scaling>
          <c:orientation val="maxMin"/>
        </c:scaling>
        <c:delete val="1"/>
        <c:axPos val="t"/>
        <c:numFmt formatCode="@" sourceLinked="1"/>
        <c:tickLblPos val="none"/>
        <c:crossAx val="80495744"/>
        <c:crosses val="max"/>
        <c:auto val="1"/>
        <c:lblAlgn val="ctr"/>
        <c:lblOffset val="100"/>
        <c:noMultiLvlLbl val="1"/>
      </c:catAx>
      <c:valAx>
        <c:axId val="80495744"/>
        <c:scaling>
          <c:logBase val="10"/>
          <c:orientation val="minMax"/>
        </c:scaling>
        <c:axPos val="l"/>
        <c:numFmt formatCode="#,##0" sourceLinked="0"/>
        <c:tickLblPos val="nextTo"/>
        <c:spPr>
          <a:noFill/>
          <a:ln>
            <a:noFill/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84204928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196174270961577"/>
          <c:w val="1"/>
          <c:h val="0.14507308249062778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Book Antiqua"/>
          <a:cs typeface="Arial" pitchFamily="34" charset="0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6472227443797189E-2"/>
          <c:y val="2.666434744150404E-4"/>
          <c:w val="0.90444134927268949"/>
          <c:h val="0.70457757066559346"/>
        </c:manualLayout>
      </c:layout>
      <c:barChart>
        <c:barDir val="col"/>
        <c:grouping val="clustered"/>
        <c:ser>
          <c:idx val="3"/>
          <c:order val="0"/>
          <c:tx>
            <c:strRef>
              <c:f>'4Presentations'!$M$190:$O$190</c:f>
              <c:strCache>
                <c:ptCount val="1"/>
                <c:pt idx="0">
                  <c:v>Total debt</c:v>
                </c:pt>
              </c:strCache>
            </c:strRef>
          </c:tx>
          <c:spPr>
            <a:solidFill>
              <a:srgbClr val="D2D2D2"/>
            </a:solidFill>
            <a:ln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'4Presentations'!$Q$182:$U$182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'4Presentations'!$Q$190:$U$190</c:f>
              <c:numCache>
                <c:formatCode>#,##0</c:formatCode>
                <c:ptCount val="5"/>
                <c:pt idx="0">
                  <c:v>141.22828541345069</c:v>
                </c:pt>
                <c:pt idx="1">
                  <c:v>231.88587119353895</c:v>
                </c:pt>
                <c:pt idx="2">
                  <c:v>202.47974285958716</c:v>
                </c:pt>
                <c:pt idx="3">
                  <c:v>238.77323208623068</c:v>
                </c:pt>
                <c:pt idx="4">
                  <c:v>123.92515645002175</c:v>
                </c:pt>
              </c:numCache>
            </c:numRef>
          </c:val>
        </c:ser>
        <c:ser>
          <c:idx val="0"/>
          <c:order val="1"/>
          <c:tx>
            <c:strRef>
              <c:f>'4Presentations'!$M$191:$O$191</c:f>
              <c:strCache>
                <c:ptCount val="1"/>
                <c:pt idx="0">
                  <c:v>Net debt</c:v>
                </c:pt>
              </c:strCache>
            </c:strRef>
          </c:tx>
          <c:spPr>
            <a:solidFill>
              <a:srgbClr val="DC1E5A"/>
            </a:solidFill>
            <a:ln w="12700">
              <a:noFill/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'4Presentations'!$Q$182:$U$182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'4Presentations'!$Q$191:$U$191</c:f>
              <c:numCache>
                <c:formatCode>#,##0</c:formatCode>
                <c:ptCount val="5"/>
                <c:pt idx="0">
                  <c:v>82.711881252698248</c:v>
                </c:pt>
                <c:pt idx="1">
                  <c:v>154.11866577551447</c:v>
                </c:pt>
                <c:pt idx="2">
                  <c:v>119.67906334404752</c:v>
                </c:pt>
                <c:pt idx="3">
                  <c:v>108.44602761543166</c:v>
                </c:pt>
                <c:pt idx="4">
                  <c:v>77.412060749670829</c:v>
                </c:pt>
              </c:numCache>
            </c:numRef>
          </c:val>
        </c:ser>
        <c:ser>
          <c:idx val="1"/>
          <c:order val="2"/>
          <c:tx>
            <c:strRef>
              <c:f>'4Presentations'!$M$192:$O$192</c:f>
              <c:strCache>
                <c:ptCount val="1"/>
                <c:pt idx="0">
                  <c:v>EBITDA</c:v>
                </c:pt>
              </c:strCache>
            </c:strRef>
          </c:tx>
          <c:spPr>
            <a:solidFill>
              <a:srgbClr val="CCCCCC"/>
            </a:solidFill>
            <a:ln w="12700">
              <a:noFill/>
              <a:prstDash val="solid"/>
            </a:ln>
          </c:spPr>
          <c:dLbls>
            <c:dLbl>
              <c:idx val="0"/>
              <c:layout>
                <c:manualLayout>
                  <c:x val="9.9199607575725258E-3"/>
                  <c:y val="-4.406905169299770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140563922295169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8.0879690823052755E-2"/>
                </c:manualLayout>
              </c:layout>
              <c:showVal val="1"/>
            </c:dLbl>
            <c:numFmt formatCode="#,##0" sourceLinked="0"/>
            <c:spPr>
              <a:noFill/>
              <a:ln w="25400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'4Presentations'!$Q$182:$U$182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'4Presentations'!$Q$192:$U$192</c:f>
              <c:numCache>
                <c:formatCode>#,##0</c:formatCode>
                <c:ptCount val="5"/>
                <c:pt idx="0">
                  <c:v>133.05061824047641</c:v>
                </c:pt>
                <c:pt idx="1">
                  <c:v>111.93792988980429</c:v>
                </c:pt>
                <c:pt idx="2">
                  <c:v>77.016693465127702</c:v>
                </c:pt>
                <c:pt idx="3">
                  <c:v>65.228989994724159</c:v>
                </c:pt>
                <c:pt idx="4">
                  <c:v>44.238424934922122</c:v>
                </c:pt>
              </c:numCache>
            </c:numRef>
          </c:val>
        </c:ser>
        <c:ser>
          <c:idx val="2"/>
          <c:order val="3"/>
          <c:tx>
            <c:strRef>
              <c:f>'4Presentations'!$M$193:$O$193</c:f>
              <c:strCache>
                <c:ptCount val="1"/>
                <c:pt idx="0">
                  <c:v>Cash and equivalents</c:v>
                </c:pt>
              </c:strCache>
            </c:strRef>
          </c:tx>
          <c:spPr>
            <a:solidFill>
              <a:srgbClr val="8CBE46"/>
            </a:solidFill>
            <a:ln w="25400">
              <a:noFill/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'4Presentations'!$Q$182:$U$182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'4Presentations'!$Q$193:$U$193</c:f>
              <c:numCache>
                <c:formatCode>#,##0</c:formatCode>
                <c:ptCount val="5"/>
                <c:pt idx="0">
                  <c:v>58.516404160752053</c:v>
                </c:pt>
                <c:pt idx="1">
                  <c:v>77.767205418023423</c:v>
                </c:pt>
                <c:pt idx="2">
                  <c:v>82.800679515539358</c:v>
                </c:pt>
                <c:pt idx="3">
                  <c:v>130.32720447080001</c:v>
                </c:pt>
                <c:pt idx="4">
                  <c:v>46.513095700351386</c:v>
                </c:pt>
              </c:numCache>
            </c:numRef>
          </c:val>
        </c:ser>
        <c:axId val="100363648"/>
        <c:axId val="100373632"/>
      </c:barChart>
      <c:lineChart>
        <c:grouping val="standard"/>
        <c:ser>
          <c:idx val="4"/>
          <c:order val="4"/>
          <c:tx>
            <c:strRef>
              <c:f>'4Presentations'!$M$194:$O$194</c:f>
              <c:strCache>
                <c:ptCount val="1"/>
                <c:pt idx="0">
                  <c:v>Net debt/EBITDA</c:v>
                </c:pt>
              </c:strCache>
            </c:strRef>
          </c:tx>
          <c:spPr>
            <a:ln w="19050">
              <a:solidFill>
                <a:srgbClr val="0A96D2"/>
              </a:solidFill>
            </a:ln>
          </c:spPr>
          <c:marker>
            <c:symbol val="circle"/>
            <c:size val="22"/>
            <c:spPr>
              <a:solidFill>
                <a:schemeClr val="bg1"/>
              </a:solidFill>
              <a:ln w="15875">
                <a:solidFill>
                  <a:srgbClr val="0A96D2"/>
                </a:solidFill>
              </a:ln>
            </c:spPr>
          </c:marker>
          <c:dLbls>
            <c:dLbl>
              <c:idx val="4"/>
              <c:layout>
                <c:manualLayout>
                  <c:x val="5.4328263295351491E-3"/>
                  <c:y val="-6.8402399454700735E-3"/>
                </c:manualLayout>
              </c:layout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'4Presentations'!$Q$182:$U$182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'4Presentations'!$Q$194:$U$194</c:f>
              <c:numCache>
                <c:formatCode>0.00</c:formatCode>
                <c:ptCount val="5"/>
                <c:pt idx="0">
                  <c:v>0.62165724854584981</c:v>
                </c:pt>
                <c:pt idx="1">
                  <c:v>1.3768225473459839</c:v>
                </c:pt>
                <c:pt idx="2">
                  <c:v>1.5539366591768558</c:v>
                </c:pt>
                <c:pt idx="3">
                  <c:v>1.6625434124336889</c:v>
                </c:pt>
                <c:pt idx="4" formatCode="#,##0.00">
                  <c:v>1.7590288759862669</c:v>
                </c:pt>
              </c:numCache>
            </c:numRef>
          </c:val>
        </c:ser>
        <c:marker val="1"/>
        <c:axId val="100381056"/>
        <c:axId val="100375168"/>
      </c:lineChart>
      <c:catAx>
        <c:axId val="10036364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0373632"/>
        <c:crossesAt val="0"/>
        <c:auto val="1"/>
        <c:lblAlgn val="ctr"/>
        <c:lblOffset val="100"/>
        <c:tickLblSkip val="1"/>
        <c:tickMarkSkip val="1"/>
      </c:catAx>
      <c:valAx>
        <c:axId val="100373632"/>
        <c:scaling>
          <c:orientation val="minMax"/>
        </c:scaling>
        <c:axPos val="l"/>
        <c:numFmt formatCode="#,##0" sourceLinked="0"/>
        <c:majorTickMark val="none"/>
        <c:tickLblPos val="none"/>
        <c:spPr>
          <a:noFill/>
          <a:ln>
            <a:noFill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0363648"/>
        <c:crosses val="autoZero"/>
        <c:crossBetween val="between"/>
      </c:valAx>
      <c:valAx>
        <c:axId val="100375168"/>
        <c:scaling>
          <c:orientation val="minMax"/>
          <c:max val="9"/>
        </c:scaling>
        <c:axPos val="r"/>
        <c:numFmt formatCode="0.00" sourceLinked="1"/>
        <c:majorTickMark val="none"/>
        <c:tickLblPos val="none"/>
        <c:spPr>
          <a:ln>
            <a:noFill/>
          </a:ln>
        </c:spPr>
        <c:crossAx val="100381056"/>
        <c:crosses val="max"/>
        <c:crossBetween val="between"/>
      </c:valAx>
      <c:catAx>
        <c:axId val="100381056"/>
        <c:scaling>
          <c:orientation val="minMax"/>
        </c:scaling>
        <c:delete val="1"/>
        <c:axPos val="b"/>
        <c:numFmt formatCode="General" sourceLinked="1"/>
        <c:tickLblPos val="none"/>
        <c:crossAx val="100375168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9.3609509678376265E-2"/>
          <c:y val="0.81944090492929733"/>
          <c:w val="0.90639052670956388"/>
          <c:h val="0.18055909507070494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Book Antiqua"/>
          <a:cs typeface="Arial" pitchFamily="34" charset="0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8944487307358702"/>
          <c:y val="9.0397949554907528E-2"/>
          <c:w val="0.5186295508631068"/>
          <c:h val="0.69035062122641833"/>
        </c:manualLayout>
      </c:layout>
      <c:doughnutChart>
        <c:varyColors val="1"/>
        <c:ser>
          <c:idx val="0"/>
          <c:order val="0"/>
          <c:spPr>
            <a:ln w="38100">
              <a:solidFill>
                <a:schemeClr val="bg1"/>
              </a:solidFill>
            </a:ln>
          </c:spPr>
          <c:dPt>
            <c:idx val="0"/>
            <c:spPr>
              <a:solidFill>
                <a:srgbClr val="D2D2D2"/>
              </a:solidFill>
              <a:ln w="381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DC1E5A"/>
              </a:solidFill>
              <a:ln w="381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1294304151852005"/>
                  <c:y val="1.655906633145382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763487219687002"/>
                  <c:y val="-8.0256971624495039E-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8888266748789642E-3"/>
                  <c:y val="-9.4815212988937608E-2"/>
                </c:manualLayout>
              </c:layout>
              <c:showVal val="1"/>
            </c:dLbl>
            <c:dLbl>
              <c:idx val="3"/>
              <c:layout>
                <c:manualLayout>
                  <c:x val="4.6692601281583423E-2"/>
                  <c:y val="0.1076780053584645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'4Presentations'!$B$190:$B$192</c:f>
              <c:strCache>
                <c:ptCount val="3"/>
                <c:pt idx="0">
                  <c:v>Less than 1 year</c:v>
                </c:pt>
                <c:pt idx="1">
                  <c:v>1-3 years</c:v>
                </c:pt>
                <c:pt idx="2">
                  <c:v>3-5 years</c:v>
                </c:pt>
              </c:strCache>
            </c:strRef>
          </c:cat>
          <c:val>
            <c:numRef>
              <c:f>'4Presentations'!$C$190:$C$192</c:f>
              <c:numCache>
                <c:formatCode>0%</c:formatCode>
                <c:ptCount val="3"/>
                <c:pt idx="0">
                  <c:v>0.14404340124003612</c:v>
                </c:pt>
                <c:pt idx="1">
                  <c:v>0.77468999114260462</c:v>
                </c:pt>
                <c:pt idx="2">
                  <c:v>1.3618246235606726E-2</c:v>
                </c:pt>
              </c:numCache>
            </c:numRef>
          </c:val>
        </c:ser>
        <c:firstSliceAng val="10"/>
        <c:holeSize val="72"/>
      </c:doughnutChart>
    </c:plotArea>
    <c:legend>
      <c:legendPos val="b"/>
      <c:layout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spPr>
    <a:noFill/>
    <a:ln>
      <a:noFill/>
    </a:ln>
  </c:sp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4608440090326641"/>
          <c:y val="0.18036610843631179"/>
          <c:w val="0.51862955086310691"/>
          <c:h val="0.69035062122641833"/>
        </c:manualLayout>
      </c:layout>
      <c:doughnutChart>
        <c:varyColors val="1"/>
        <c:ser>
          <c:idx val="0"/>
          <c:order val="0"/>
          <c:spPr>
            <a:ln w="38100">
              <a:solidFill>
                <a:schemeClr val="bg1"/>
              </a:solidFill>
            </a:ln>
          </c:spPr>
          <c:dPt>
            <c:idx val="0"/>
            <c:spPr>
              <a:solidFill>
                <a:srgbClr val="0A96D2"/>
              </a:solidFill>
              <a:ln w="381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969696"/>
              </a:solidFill>
              <a:ln w="381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4120773280035148"/>
                  <c:y val="-7.116513949748105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222883746465429"/>
                  <c:y val="0.1179960380328240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692601281583423E-2"/>
                  <c:y val="0.1076780053584645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'4Presentations'!$M$175:$M$176</c:f>
              <c:strCache>
                <c:ptCount val="2"/>
                <c:pt idx="0">
                  <c:v>USD loans</c:v>
                </c:pt>
                <c:pt idx="1">
                  <c:v>RUB loans</c:v>
                </c:pt>
              </c:strCache>
            </c:strRef>
          </c:cat>
          <c:val>
            <c:numRef>
              <c:f>'4Presentations'!$N$175:$N$176</c:f>
              <c:numCache>
                <c:formatCode>0%</c:formatCode>
                <c:ptCount val="2"/>
                <c:pt idx="0">
                  <c:v>0.67000000000000304</c:v>
                </c:pt>
                <c:pt idx="1">
                  <c:v>0.29000000000000031</c:v>
                </c:pt>
              </c:numCache>
            </c:numRef>
          </c:val>
        </c:ser>
        <c:firstSliceAng val="10"/>
        <c:holeSize val="72"/>
      </c:doughnutChart>
    </c:plotArea>
    <c:legend>
      <c:legendPos val="b"/>
      <c:layout/>
    </c:legend>
    <c:plotVisOnly val="1"/>
    <c:dispBlanksAs val="zero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'4Presentations'!$M$482</c:f>
              <c:strCache>
                <c:ptCount val="1"/>
                <c:pt idx="0">
                  <c:v>Stripping volume</c:v>
                </c:pt>
              </c:strCache>
            </c:strRef>
          </c:tx>
          <c:spPr>
            <a:solidFill>
              <a:srgbClr val="0096DC"/>
            </a:solidFill>
            <a:ln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68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12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66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27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59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40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59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38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59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02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'4Presentations'!$P$481:$T$481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'4Presentations'!$P$482:$T$482</c:f>
              <c:numCache>
                <c:formatCode>#,##0.00</c:formatCode>
                <c:ptCount val="5"/>
                <c:pt idx="0">
                  <c:v>68.11999999999999</c:v>
                </c:pt>
                <c:pt idx="1">
                  <c:v>66.27</c:v>
                </c:pt>
                <c:pt idx="2">
                  <c:v>59.4</c:v>
                </c:pt>
                <c:pt idx="3">
                  <c:v>59.379999999999995</c:v>
                </c:pt>
                <c:pt idx="4" formatCode="0.00">
                  <c:v>59.02</c:v>
                </c:pt>
              </c:numCache>
            </c:numRef>
          </c:val>
        </c:ser>
        <c:ser>
          <c:idx val="1"/>
          <c:order val="1"/>
          <c:tx>
            <c:strRef>
              <c:f>'4Presentations'!$M$483</c:f>
              <c:strCache>
                <c:ptCount val="1"/>
                <c:pt idx="0">
                  <c:v>Blasted rock mass</c:v>
                </c:pt>
              </c:strCache>
            </c:strRef>
          </c:tx>
          <c:spPr>
            <a:solidFill>
              <a:srgbClr val="99CC66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32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79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31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85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28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92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35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55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35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45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'4Presentations'!$P$481:$T$481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'4Presentations'!$P$483:$T$483</c:f>
              <c:numCache>
                <c:formatCode>#,##0.00</c:formatCode>
                <c:ptCount val="5"/>
                <c:pt idx="0">
                  <c:v>32.790000000000013</c:v>
                </c:pt>
                <c:pt idx="1">
                  <c:v>31.85</c:v>
                </c:pt>
                <c:pt idx="2">
                  <c:v>28.919999999999987</c:v>
                </c:pt>
                <c:pt idx="3">
                  <c:v>35.550000000000004</c:v>
                </c:pt>
                <c:pt idx="4" formatCode="0.00">
                  <c:v>35.452999999999996</c:v>
                </c:pt>
              </c:numCache>
            </c:numRef>
          </c:val>
        </c:ser>
        <c:axId val="84321408"/>
        <c:axId val="84286848"/>
      </c:barChart>
      <c:lineChart>
        <c:grouping val="standard"/>
        <c:ser>
          <c:idx val="2"/>
          <c:order val="2"/>
          <c:tx>
            <c:strRef>
              <c:f>'4Presentations'!$M$484</c:f>
              <c:strCache>
                <c:ptCount val="1"/>
                <c:pt idx="0">
                  <c:v>Average stripping ratio</c:v>
                </c:pt>
              </c:strCache>
            </c:strRef>
          </c:tx>
          <c:spPr>
            <a:ln w="22225">
              <a:solidFill>
                <a:srgbClr val="99CC66"/>
              </a:solidFill>
            </a:ln>
          </c:spPr>
          <c:marker>
            <c:symbol val="circle"/>
            <c:size val="21"/>
            <c:spPr>
              <a:solidFill>
                <a:schemeClr val="bg1"/>
              </a:solidFill>
              <a:ln w="19050">
                <a:solidFill>
                  <a:srgbClr val="99CC66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80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60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90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60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40</a:t>
                    </a:r>
                    <a:endParaRPr lang="en-US"/>
                  </a:p>
                </c:rich>
              </c:tx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'4Presentations'!$P$481:$T$481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'4Presentations'!$P$484:$T$484</c:f>
              <c:numCache>
                <c:formatCode>#,##0.00</c:formatCode>
                <c:ptCount val="5"/>
                <c:pt idx="0">
                  <c:v>7.8</c:v>
                </c:pt>
                <c:pt idx="1">
                  <c:v>7.6</c:v>
                </c:pt>
                <c:pt idx="2">
                  <c:v>5.9</c:v>
                </c:pt>
                <c:pt idx="3">
                  <c:v>5.6</c:v>
                </c:pt>
                <c:pt idx="4">
                  <c:v>5.4</c:v>
                </c:pt>
              </c:numCache>
            </c:numRef>
          </c:val>
          <c:smooth val="1"/>
        </c:ser>
        <c:marker val="1"/>
        <c:axId val="84337024"/>
        <c:axId val="84322944"/>
      </c:lineChart>
      <c:valAx>
        <c:axId val="84286848"/>
        <c:scaling>
          <c:orientation val="minMax"/>
          <c:max val="70"/>
          <c:min val="0"/>
        </c:scaling>
        <c:axPos val="r"/>
        <c:numFmt formatCode="0%" sourceLinked="0"/>
        <c:majorTickMark val="none"/>
        <c:tickLblPos val="none"/>
        <c:spPr>
          <a:ln>
            <a:noFill/>
          </a:ln>
        </c:spPr>
        <c:crossAx val="84321408"/>
        <c:crosses val="max"/>
        <c:crossBetween val="between"/>
      </c:valAx>
      <c:catAx>
        <c:axId val="84321408"/>
        <c:scaling>
          <c:orientation val="minMax"/>
        </c:scaling>
        <c:axPos val="b"/>
        <c:numFmt formatCode="General" sourceLinked="1"/>
        <c:tickLblPos val="low"/>
        <c:crossAx val="84286848"/>
        <c:crosses val="autoZero"/>
        <c:auto val="1"/>
        <c:lblAlgn val="ctr"/>
        <c:lblOffset val="100"/>
      </c:catAx>
      <c:valAx>
        <c:axId val="84322944"/>
        <c:scaling>
          <c:orientation val="minMax"/>
          <c:max val="9"/>
          <c:min val="4"/>
        </c:scaling>
        <c:axPos val="l"/>
        <c:numFmt formatCode="#,##0.00" sourceLinked="1"/>
        <c:majorTickMark val="none"/>
        <c:tickLblPos val="none"/>
        <c:spPr>
          <a:ln>
            <a:noFill/>
          </a:ln>
        </c:spPr>
        <c:crossAx val="84337024"/>
        <c:crosses val="autoZero"/>
        <c:crossBetween val="between"/>
      </c:valAx>
      <c:catAx>
        <c:axId val="84337024"/>
        <c:scaling>
          <c:orientation val="minMax"/>
        </c:scaling>
        <c:delete val="1"/>
        <c:axPos val="b"/>
        <c:numFmt formatCode="General" sourceLinked="1"/>
        <c:tickLblPos val="none"/>
        <c:crossAx val="84322944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"/>
          <c:y val="0.72780503180677558"/>
          <c:w val="1"/>
          <c:h val="0.24439573701343853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4554985218282624E-2"/>
          <c:y val="6.2264169444115121E-2"/>
          <c:w val="0.9308900295634458"/>
          <c:h val="0.52376646078337852"/>
        </c:manualLayout>
      </c:layout>
      <c:barChart>
        <c:barDir val="col"/>
        <c:grouping val="clustered"/>
        <c:ser>
          <c:idx val="0"/>
          <c:order val="0"/>
          <c:tx>
            <c:strRef>
              <c:f>'4Presentations'!$M$489</c:f>
              <c:strCache>
                <c:ptCount val="1"/>
                <c:pt idx="0">
                  <c:v>Coal sorting</c:v>
                </c:pt>
              </c:strCache>
            </c:strRef>
          </c:tx>
          <c:spPr>
            <a:solidFill>
              <a:srgbClr val="99CC66"/>
            </a:solidFill>
            <a:ln>
              <a:noFill/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'4Presentations'!$P$488:$T$488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'4Presentations'!$P$489:$T$489</c:f>
              <c:numCache>
                <c:formatCode>#,##0.00</c:formatCode>
                <c:ptCount val="5"/>
                <c:pt idx="0">
                  <c:v>5.56</c:v>
                </c:pt>
                <c:pt idx="1">
                  <c:v>5.75</c:v>
                </c:pt>
                <c:pt idx="2">
                  <c:v>5.56</c:v>
                </c:pt>
                <c:pt idx="3">
                  <c:v>5.54</c:v>
                </c:pt>
                <c:pt idx="4" formatCode="0.00">
                  <c:v>4.59</c:v>
                </c:pt>
              </c:numCache>
            </c:numRef>
          </c:val>
        </c:ser>
        <c:ser>
          <c:idx val="1"/>
          <c:order val="1"/>
          <c:tx>
            <c:strRef>
              <c:f>'4Presentations'!$M$490</c:f>
              <c:strCache>
                <c:ptCount val="1"/>
                <c:pt idx="0">
                  <c:v>Coal washing at Kaskad 1</c:v>
                </c:pt>
              </c:strCache>
            </c:strRef>
          </c:tx>
          <c:spPr>
            <a:solidFill>
              <a:srgbClr val="0096DC"/>
            </a:solidFill>
            <a:ln>
              <a:noFill/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'4Presentations'!$P$488:$T$488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'4Presentations'!$P$490:$T$490</c:f>
              <c:numCache>
                <c:formatCode>#,##0.00</c:formatCode>
                <c:ptCount val="5"/>
                <c:pt idx="0">
                  <c:v>0.74000000000000266</c:v>
                </c:pt>
                <c:pt idx="1">
                  <c:v>0.81</c:v>
                </c:pt>
                <c:pt idx="2">
                  <c:v>1.01</c:v>
                </c:pt>
                <c:pt idx="3">
                  <c:v>0.93</c:v>
                </c:pt>
                <c:pt idx="4" formatCode="0.00">
                  <c:v>1.02</c:v>
                </c:pt>
              </c:numCache>
            </c:numRef>
          </c:val>
        </c:ser>
        <c:ser>
          <c:idx val="2"/>
          <c:order val="2"/>
          <c:tx>
            <c:strRef>
              <c:f>'4Presentations'!$M$491</c:f>
              <c:strCache>
                <c:ptCount val="1"/>
                <c:pt idx="0">
                  <c:v>Coal washing at Kaskad 2</c:v>
                </c:pt>
              </c:strCache>
            </c:strRef>
          </c:tx>
          <c:spPr>
            <a:solidFill>
              <a:srgbClr val="92278F"/>
            </a:solidFill>
            <a:ln w="22225">
              <a:noFill/>
            </a:ln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'4Presentations'!$P$488:$T$488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'4Presentations'!$P$491:$T$491</c:f>
              <c:numCache>
                <c:formatCode>General</c:formatCode>
                <c:ptCount val="5"/>
                <c:pt idx="2" formatCode="#,##0.00">
                  <c:v>1.6700000000000021</c:v>
                </c:pt>
                <c:pt idx="3" formatCode="#,##0.00">
                  <c:v>2.23</c:v>
                </c:pt>
                <c:pt idx="4" formatCode="#,##0.00">
                  <c:v>2.71</c:v>
                </c:pt>
              </c:numCache>
            </c:numRef>
          </c:val>
        </c:ser>
        <c:gapWidth val="132"/>
        <c:overlap val="-34"/>
        <c:axId val="86921216"/>
        <c:axId val="86907136"/>
      </c:barChart>
      <c:valAx>
        <c:axId val="86907136"/>
        <c:scaling>
          <c:orientation val="minMax"/>
        </c:scaling>
        <c:axPos val="r"/>
        <c:numFmt formatCode="0%" sourceLinked="0"/>
        <c:majorTickMark val="none"/>
        <c:tickLblPos val="none"/>
        <c:spPr>
          <a:ln>
            <a:noFill/>
          </a:ln>
        </c:spPr>
        <c:crossAx val="86921216"/>
        <c:crosses val="max"/>
        <c:crossBetween val="between"/>
      </c:valAx>
      <c:catAx>
        <c:axId val="86921216"/>
        <c:scaling>
          <c:orientation val="minMax"/>
        </c:scaling>
        <c:axPos val="b"/>
        <c:numFmt formatCode="General" sourceLinked="1"/>
        <c:tickLblPos val="low"/>
        <c:crossAx val="86907136"/>
        <c:crosses val="autoZero"/>
        <c:auto val="1"/>
        <c:lblAlgn val="ctr"/>
        <c:lblOffset val="100"/>
      </c:catAx>
    </c:plotArea>
    <c:legend>
      <c:legendPos val="b"/>
      <c:layout/>
    </c:legend>
    <c:plotVisOnly val="1"/>
    <c:dispBlanksAs val="gap"/>
  </c:chart>
  <c:spPr>
    <a:noFill/>
    <a:ln>
      <a:noFill/>
    </a:ln>
  </c:spPr>
  <c:txPr>
    <a:bodyPr/>
    <a:lstStyle/>
    <a:p>
      <a:pPr>
        <a:defRPr sz="10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9.6715445474720746E-2"/>
          <c:w val="1"/>
          <c:h val="0.52552560709312046"/>
        </c:manualLayout>
      </c:layout>
      <c:barChart>
        <c:barDir val="col"/>
        <c:grouping val="clustered"/>
        <c:ser>
          <c:idx val="0"/>
          <c:order val="0"/>
          <c:tx>
            <c:strRef>
              <c:f>'4Presentations'!$M$520</c:f>
              <c:strCache>
                <c:ptCount val="1"/>
                <c:pt idx="0">
                  <c:v>Total domestic sales</c:v>
                </c:pt>
              </c:strCache>
            </c:strRef>
          </c:tx>
          <c:spPr>
            <a:solidFill>
              <a:srgbClr val="8CBE46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176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12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173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25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174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00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'4Presentations'!$P$518:$R$519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'4Presentations'!$P$520:$R$520</c:f>
              <c:numCache>
                <c:formatCode>#,##0.00</c:formatCode>
                <c:ptCount val="3"/>
                <c:pt idx="0">
                  <c:v>176.12</c:v>
                </c:pt>
                <c:pt idx="1">
                  <c:v>173.25</c:v>
                </c:pt>
                <c:pt idx="2" formatCode="0.00">
                  <c:v>174</c:v>
                </c:pt>
              </c:numCache>
            </c:numRef>
          </c:val>
        </c:ser>
        <c:ser>
          <c:idx val="1"/>
          <c:order val="1"/>
          <c:tx>
            <c:strRef>
              <c:f>'4Presentations'!$M$521</c:f>
              <c:strCache>
                <c:ptCount val="1"/>
                <c:pt idx="0">
                  <c:v>KTK domestic sales</c:v>
                </c:pt>
              </c:strCache>
            </c:strRef>
          </c:tx>
          <c:spPr>
            <a:solidFill>
              <a:srgbClr val="0A96D2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67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12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78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'4Presentations'!$P$518:$R$519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'4Presentations'!$P$521:$R$521</c:f>
              <c:numCache>
                <c:formatCode>#,##0.00</c:formatCode>
                <c:ptCount val="3"/>
                <c:pt idx="0">
                  <c:v>3.67</c:v>
                </c:pt>
                <c:pt idx="1">
                  <c:v>3.12</c:v>
                </c:pt>
                <c:pt idx="2" formatCode="0.00">
                  <c:v>3.7800000000000002</c:v>
                </c:pt>
              </c:numCache>
            </c:numRef>
          </c:val>
        </c:ser>
        <c:gapWidth val="155"/>
        <c:axId val="87113728"/>
        <c:axId val="87115264"/>
      </c:barChart>
      <c:lineChart>
        <c:grouping val="standard"/>
        <c:ser>
          <c:idx val="2"/>
          <c:order val="2"/>
          <c:tx>
            <c:strRef>
              <c:f>'4Presentations'!$M$522</c:f>
              <c:strCache>
                <c:ptCount val="1"/>
                <c:pt idx="0">
                  <c:v>Share of KTK</c:v>
                </c:pt>
              </c:strCache>
            </c:strRef>
          </c:tx>
          <c:spPr>
            <a:ln w="22225">
              <a:solidFill>
                <a:srgbClr val="0A96D2"/>
              </a:solidFill>
            </a:ln>
          </c:spPr>
          <c:marker>
            <c:symbol val="circle"/>
            <c:size val="23"/>
            <c:spPr>
              <a:solidFill>
                <a:schemeClr val="bg1"/>
              </a:solidFill>
              <a:ln w="19050">
                <a:solidFill>
                  <a:srgbClr val="0A96D2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8</a:t>
                    </a:r>
                    <a:r>
                      <a:rPr lang="en-US" dirty="0"/>
                      <a:t>%</a:t>
                    </a:r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2</a:t>
                    </a:r>
                    <a:r>
                      <a:rPr lang="en-US" dirty="0"/>
                      <a:t>%</a:t>
                    </a:r>
                  </a:p>
                </c:rich>
              </c:tx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'4Presentations'!$O$519:$Q$519</c:f>
              <c:numCache>
                <c:formatCode>General</c:formatCode>
                <c:ptCount val="3"/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'4Presentations'!$S$522:$U$522</c:f>
              <c:numCache>
                <c:formatCode>0.0%</c:formatCode>
                <c:ptCount val="3"/>
                <c:pt idx="0">
                  <c:v>2.3E-2</c:v>
                </c:pt>
                <c:pt idx="1">
                  <c:v>2.1000000000000012E-2</c:v>
                </c:pt>
                <c:pt idx="2">
                  <c:v>1.7999999999999999E-2</c:v>
                </c:pt>
              </c:numCache>
            </c:numRef>
          </c:val>
          <c:smooth val="1"/>
        </c:ser>
        <c:marker val="1"/>
        <c:axId val="87134976"/>
        <c:axId val="87116800"/>
      </c:lineChart>
      <c:catAx>
        <c:axId val="87113728"/>
        <c:scaling>
          <c:orientation val="minMax"/>
        </c:scaling>
        <c:axPos val="b"/>
        <c:numFmt formatCode="General" sourceLinked="1"/>
        <c:tickLblPos val="nextTo"/>
        <c:crossAx val="87115264"/>
        <c:crosses val="autoZero"/>
        <c:auto val="1"/>
        <c:lblAlgn val="ctr"/>
        <c:lblOffset val="100"/>
      </c:catAx>
      <c:valAx>
        <c:axId val="87115264"/>
        <c:scaling>
          <c:orientation val="minMax"/>
        </c:scaling>
        <c:axPos val="l"/>
        <c:numFmt formatCode="#,##0.00" sourceLinked="1"/>
        <c:majorTickMark val="none"/>
        <c:tickLblPos val="none"/>
        <c:spPr>
          <a:noFill/>
          <a:ln>
            <a:noFill/>
          </a:ln>
        </c:spPr>
        <c:txPr>
          <a:bodyPr/>
          <a:lstStyle/>
          <a:p>
            <a:pPr>
              <a:defRPr>
                <a:noFill/>
              </a:defRPr>
            </a:pPr>
            <a:endParaRPr lang="ru-RU"/>
          </a:p>
        </c:txPr>
        <c:crossAx val="87113728"/>
        <c:crosses val="autoZero"/>
        <c:crossBetween val="between"/>
      </c:valAx>
      <c:valAx>
        <c:axId val="87116800"/>
        <c:scaling>
          <c:orientation val="minMax"/>
          <c:max val="4.0000000000000022E-2"/>
          <c:min val="0"/>
        </c:scaling>
        <c:axPos val="r"/>
        <c:numFmt formatCode="0%" sourceLinked="0"/>
        <c:majorTickMark val="none"/>
        <c:tickLblPos val="none"/>
        <c:spPr>
          <a:noFill/>
          <a:ln>
            <a:noFill/>
          </a:ln>
        </c:spPr>
        <c:txPr>
          <a:bodyPr/>
          <a:lstStyle/>
          <a:p>
            <a:pPr>
              <a:defRPr>
                <a:noFill/>
              </a:defRPr>
            </a:pPr>
            <a:endParaRPr lang="ru-RU"/>
          </a:p>
        </c:txPr>
        <c:crossAx val="87134976"/>
        <c:crosses val="max"/>
        <c:crossBetween val="between"/>
      </c:valAx>
      <c:catAx>
        <c:axId val="87134976"/>
        <c:scaling>
          <c:orientation val="minMax"/>
        </c:scaling>
        <c:delete val="1"/>
        <c:axPos val="t"/>
        <c:numFmt formatCode="General" sourceLinked="1"/>
        <c:tickLblPos val="none"/>
        <c:crossAx val="87116800"/>
        <c:crosses val="max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"/>
          <c:y val="0.74216383823626608"/>
          <c:w val="1"/>
          <c:h val="0.25783616176373381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7350235922704542E-2"/>
          <c:y val="6.9840781016906203E-2"/>
          <c:w val="0.89971580161675069"/>
          <c:h val="0.4657390224490347"/>
        </c:manualLayout>
      </c:layout>
      <c:barChart>
        <c:barDir val="col"/>
        <c:grouping val="clustered"/>
        <c:ser>
          <c:idx val="0"/>
          <c:order val="0"/>
          <c:tx>
            <c:strRef>
              <c:f>'4Presentations'!$M$523</c:f>
              <c:strCache>
                <c:ptCount val="1"/>
                <c:pt idx="0">
                  <c:v>Total export sales</c:v>
                </c:pt>
              </c:strCache>
            </c:strRef>
          </c:tx>
          <c:spPr>
            <a:solidFill>
              <a:srgbClr val="8CBE46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137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92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151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08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156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00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'4Presentations'!$P$519:$R$519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 formatCode="@">
                  <c:v>2015</c:v>
                </c:pt>
              </c:numCache>
            </c:numRef>
          </c:cat>
          <c:val>
            <c:numRef>
              <c:f>'4Presentations'!$P$523:$R$523</c:f>
              <c:numCache>
                <c:formatCode>#,##0.00</c:formatCode>
                <c:ptCount val="3"/>
                <c:pt idx="0">
                  <c:v>137.91999999999999</c:v>
                </c:pt>
                <c:pt idx="1">
                  <c:v>151.07999999999998</c:v>
                </c:pt>
                <c:pt idx="2" formatCode="0.00">
                  <c:v>156</c:v>
                </c:pt>
              </c:numCache>
            </c:numRef>
          </c:val>
        </c:ser>
        <c:ser>
          <c:idx val="1"/>
          <c:order val="1"/>
          <c:tx>
            <c:strRef>
              <c:f>'4Presentations'!$M$524</c:f>
              <c:strCache>
                <c:ptCount val="1"/>
                <c:pt idx="0">
                  <c:v>KTK export sales</c:v>
                </c:pt>
              </c:strCache>
            </c:strRef>
          </c:tx>
          <c:spPr>
            <a:solidFill>
              <a:srgbClr val="0096DC"/>
            </a:solidFill>
          </c:spPr>
          <c:dLbls>
            <c:dLbl>
              <c:idx val="0"/>
              <c:layout>
                <c:manualLayout>
                  <c:x val="1.3675117961352181E-2"/>
                  <c:y val="2.37038032472343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93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2.37038032472343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20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2.3703803247234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90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'4Presentations'!$P$519:$R$519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 formatCode="@">
                  <c:v>2015</c:v>
                </c:pt>
              </c:numCache>
            </c:numRef>
          </c:cat>
          <c:val>
            <c:numRef>
              <c:f>'4Presentations'!$P$524:$R$524</c:f>
              <c:numCache>
                <c:formatCode>#,##0.00</c:formatCode>
                <c:ptCount val="3"/>
                <c:pt idx="0">
                  <c:v>6.9300000000000024</c:v>
                </c:pt>
                <c:pt idx="1">
                  <c:v>7.2</c:v>
                </c:pt>
                <c:pt idx="2" formatCode="0.00">
                  <c:v>6.9</c:v>
                </c:pt>
              </c:numCache>
            </c:numRef>
          </c:val>
        </c:ser>
        <c:gapWidth val="155"/>
        <c:axId val="87153280"/>
        <c:axId val="87462272"/>
      </c:barChart>
      <c:lineChart>
        <c:grouping val="standard"/>
        <c:ser>
          <c:idx val="2"/>
          <c:order val="2"/>
          <c:tx>
            <c:strRef>
              <c:f>'4Presentations'!$M$525</c:f>
              <c:strCache>
                <c:ptCount val="1"/>
                <c:pt idx="0">
                  <c:v>Share of KTK</c:v>
                </c:pt>
              </c:strCache>
            </c:strRef>
          </c:tx>
          <c:spPr>
            <a:ln w="22225">
              <a:solidFill>
                <a:srgbClr val="0096DC"/>
              </a:solidFill>
            </a:ln>
          </c:spPr>
          <c:marker>
            <c:symbol val="circle"/>
            <c:size val="23"/>
            <c:spPr>
              <a:solidFill>
                <a:schemeClr val="bg1"/>
              </a:solidFill>
              <a:ln w="19050">
                <a:solidFill>
                  <a:srgbClr val="0096DC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0</a:t>
                    </a:r>
                    <a:r>
                      <a:rPr lang="en-US"/>
                      <a:t>%</a:t>
                    </a:r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8</a:t>
                    </a:r>
                    <a:r>
                      <a:rPr lang="en-US"/>
                      <a:t>%</a:t>
                    </a:r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.</a:t>
                    </a:r>
                    <a:r>
                      <a:rPr lang="en-US" smtClean="0"/>
                      <a:t>4</a:t>
                    </a:r>
                    <a:r>
                      <a:rPr lang="en-US"/>
                      <a:t>%</a:t>
                    </a:r>
                  </a:p>
                </c:rich>
              </c:tx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'4Presentations'!$P$519:$R$519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 formatCode="@">
                  <c:v>2015</c:v>
                </c:pt>
              </c:numCache>
            </c:numRef>
          </c:cat>
          <c:val>
            <c:numRef>
              <c:f>'4Presentations'!$P$525:$R$525</c:f>
              <c:numCache>
                <c:formatCode>0.0%</c:formatCode>
                <c:ptCount val="3"/>
                <c:pt idx="0">
                  <c:v>5.0246519721577725E-2</c:v>
                </c:pt>
                <c:pt idx="1">
                  <c:v>4.7656870532168404E-2</c:v>
                </c:pt>
                <c:pt idx="2">
                  <c:v>4.4230769230769226E-2</c:v>
                </c:pt>
              </c:numCache>
            </c:numRef>
          </c:val>
          <c:smooth val="1"/>
        </c:ser>
        <c:marker val="1"/>
        <c:axId val="87465344"/>
        <c:axId val="87463808"/>
      </c:lineChart>
      <c:catAx>
        <c:axId val="87153280"/>
        <c:scaling>
          <c:orientation val="minMax"/>
        </c:scaling>
        <c:axPos val="b"/>
        <c:numFmt formatCode="General" sourceLinked="1"/>
        <c:tickLblPos val="nextTo"/>
        <c:crossAx val="87462272"/>
        <c:crosses val="autoZero"/>
        <c:auto val="1"/>
        <c:lblAlgn val="ctr"/>
        <c:lblOffset val="100"/>
      </c:catAx>
      <c:valAx>
        <c:axId val="87462272"/>
        <c:scaling>
          <c:orientation val="minMax"/>
          <c:max val="160"/>
          <c:min val="0"/>
        </c:scaling>
        <c:axPos val="l"/>
        <c:numFmt formatCode="#,##0.00" sourceLinked="1"/>
        <c:majorTickMark val="none"/>
        <c:tickLblPos val="none"/>
        <c:spPr>
          <a:ln>
            <a:noFill/>
          </a:ln>
        </c:spPr>
        <c:crossAx val="87153280"/>
        <c:crosses val="autoZero"/>
        <c:crossBetween val="between"/>
      </c:valAx>
      <c:valAx>
        <c:axId val="87463808"/>
        <c:scaling>
          <c:orientation val="minMax"/>
          <c:max val="0.14500000000000021"/>
        </c:scaling>
        <c:axPos val="r"/>
        <c:numFmt formatCode="0%" sourceLinked="0"/>
        <c:majorTickMark val="none"/>
        <c:tickLblPos val="none"/>
        <c:spPr>
          <a:ln>
            <a:noFill/>
          </a:ln>
        </c:spPr>
        <c:crossAx val="87465344"/>
        <c:crosses val="max"/>
        <c:crossBetween val="between"/>
      </c:valAx>
      <c:catAx>
        <c:axId val="87465344"/>
        <c:scaling>
          <c:orientation val="minMax"/>
        </c:scaling>
        <c:axPos val="b"/>
        <c:numFmt formatCode="General" sourceLinked="1"/>
        <c:tickLblPos val="none"/>
        <c:spPr>
          <a:ln>
            <a:noFill/>
          </a:ln>
        </c:spPr>
        <c:crossAx val="87463808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5.0293566377443324E-2"/>
          <c:y val="0.70568275352337906"/>
          <c:w val="0.93132147582160152"/>
          <c:h val="0.22913178754673141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7269470463111573E-2"/>
          <c:y val="2.7372813779827257E-3"/>
          <c:w val="0.79751178581577842"/>
          <c:h val="0.8772627350547435"/>
        </c:manualLayout>
      </c:layout>
      <c:doughnutChart>
        <c:varyColors val="1"/>
        <c:ser>
          <c:idx val="0"/>
          <c:order val="0"/>
          <c:spPr>
            <a:ln w="38100">
              <a:solidFill>
                <a:schemeClr val="bg1"/>
              </a:solidFill>
            </a:ln>
          </c:spPr>
          <c:dPt>
            <c:idx val="0"/>
            <c:explosion val="1"/>
            <c:spPr>
              <a:solidFill>
                <a:srgbClr val="0096DC"/>
              </a:solidFill>
              <a:ln w="381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99CC66"/>
              </a:solidFill>
              <a:ln w="381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29881426644851461"/>
                  <c:y val="-2.08695623595257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78 </a:t>
                    </a:r>
                    <a:r>
                      <a:rPr lang="en-US" dirty="0"/>
                      <a:t>35%</a:t>
                    </a:r>
                  </a:p>
                </c:rich>
              </c:tx>
              <c:showVal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33201585160946623"/>
                  <c:y val="2.60869529494073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90 </a:t>
                    </a:r>
                    <a:r>
                      <a:rPr lang="en-US" dirty="0"/>
                      <a:t>65%</a:t>
                    </a:r>
                  </a:p>
                </c:rich>
              </c:tx>
              <c:showVal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'4Presentations'!$L$373:$L$374</c:f>
              <c:strCache>
                <c:ptCount val="2"/>
                <c:pt idx="0">
                  <c:v>Domestic sales</c:v>
                </c:pt>
                <c:pt idx="1">
                  <c:v>Export sales</c:v>
                </c:pt>
              </c:strCache>
            </c:strRef>
          </c:cat>
          <c:val>
            <c:numRef>
              <c:f>'4Presentations'!$N$373:$N$374</c:f>
              <c:numCache>
                <c:formatCode>#,##0.00</c:formatCode>
                <c:ptCount val="2"/>
                <c:pt idx="0">
                  <c:v>3.782</c:v>
                </c:pt>
                <c:pt idx="1">
                  <c:v>6.9033300000000004</c:v>
                </c:pt>
              </c:numCache>
            </c:numRef>
          </c:val>
        </c:ser>
        <c:dLbls>
          <c:showVal val="1"/>
        </c:dLbls>
        <c:firstSliceAng val="106"/>
        <c:holeSize val="72"/>
      </c:doughnutChart>
    </c:plotArea>
    <c:legend>
      <c:legendPos val="b"/>
      <c:layout>
        <c:manualLayout>
          <c:xMode val="edge"/>
          <c:yMode val="edge"/>
          <c:x val="0"/>
          <c:y val="0.90565437786314584"/>
          <c:w val="1"/>
          <c:h val="9.4345622136854268E-2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spPr>
    <a:noFill/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7.9547849709989925E-3"/>
          <c:w val="0.95696589583148861"/>
          <c:h val="0.85681138557872161"/>
        </c:manualLayout>
      </c:layout>
      <c:doughnutChart>
        <c:varyColors val="1"/>
        <c:ser>
          <c:idx val="0"/>
          <c:order val="0"/>
          <c:spPr>
            <a:ln w="38100">
              <a:solidFill>
                <a:schemeClr val="bg1"/>
              </a:solidFill>
            </a:ln>
          </c:spPr>
          <c:dPt>
            <c:idx val="0"/>
            <c:spPr>
              <a:solidFill>
                <a:srgbClr val="0096DC"/>
              </a:solidFill>
              <a:ln w="381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99CC66"/>
              </a:solidFill>
              <a:ln w="381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8.3439516456510487E-2"/>
                  <c:y val="0.109565202387513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48 </a:t>
                    </a:r>
                    <a:r>
                      <a:rPr lang="en-US" dirty="0"/>
                      <a:t>89%</a:t>
                    </a:r>
                  </a:p>
                </c:rich>
              </c:tx>
              <c:showVal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819977507684416"/>
                  <c:y val="-7.82608588482219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20 </a:t>
                    </a:r>
                    <a:r>
                      <a:rPr lang="en-US" dirty="0"/>
                      <a:t>11%</a:t>
                    </a:r>
                  </a:p>
                </c:rich>
              </c:tx>
              <c:showVal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'4Presentations'!$L$368:$L$369</c:f>
              <c:strCache>
                <c:ptCount val="2"/>
                <c:pt idx="0">
                  <c:v>Coal produced</c:v>
                </c:pt>
                <c:pt idx="1">
                  <c:v>Coal resale</c:v>
                </c:pt>
              </c:strCache>
            </c:strRef>
          </c:cat>
          <c:val>
            <c:numRef>
              <c:f>'4Presentations'!$N$368:$N$369</c:f>
              <c:numCache>
                <c:formatCode>#,##0.00</c:formatCode>
                <c:ptCount val="2"/>
                <c:pt idx="0">
                  <c:v>9.4820200000000003</c:v>
                </c:pt>
                <c:pt idx="1">
                  <c:v>1.2</c:v>
                </c:pt>
              </c:numCache>
            </c:numRef>
          </c:val>
        </c:ser>
        <c:dLbls>
          <c:showVal val="1"/>
        </c:dLbls>
        <c:firstSliceAng val="76"/>
        <c:holeSize val="72"/>
      </c:doughnut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0008820265824063"/>
          <c:w val="1"/>
          <c:h val="9.9911797341760034E-2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spPr>
    <a:noFill/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'4Presentations'!$M$514</c:f>
              <c:strCache>
                <c:ptCount val="1"/>
                <c:pt idx="0">
                  <c:v>Production in Russia</c:v>
                </c:pt>
              </c:strCache>
            </c:strRef>
          </c:tx>
          <c:spPr>
            <a:solidFill>
              <a:srgbClr val="8CBE46"/>
            </a:solidFill>
            <a:ln>
              <a:noFill/>
            </a:ln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'4Presentations'!$P$513:$T$513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'4Presentations'!$P$514:$T$514</c:f>
              <c:numCache>
                <c:formatCode>#,##0.00</c:formatCode>
                <c:ptCount val="5"/>
                <c:pt idx="0">
                  <c:v>334.76</c:v>
                </c:pt>
                <c:pt idx="1">
                  <c:v>352.13</c:v>
                </c:pt>
                <c:pt idx="2">
                  <c:v>347.94</c:v>
                </c:pt>
                <c:pt idx="3">
                  <c:v>355.15999999999997</c:v>
                </c:pt>
                <c:pt idx="4" formatCode="0.00">
                  <c:v>375</c:v>
                </c:pt>
              </c:numCache>
            </c:numRef>
          </c:val>
        </c:ser>
        <c:ser>
          <c:idx val="1"/>
          <c:order val="1"/>
          <c:tx>
            <c:strRef>
              <c:f>'4Presentations'!$M$515</c:f>
              <c:strCache>
                <c:ptCount val="1"/>
                <c:pt idx="0">
                  <c:v>Production of KTK</c:v>
                </c:pt>
              </c:strCache>
            </c:strRef>
          </c:tx>
          <c:spPr>
            <a:solidFill>
              <a:srgbClr val="0A96D2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'4Presentations'!$P$513:$T$513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'4Presentations'!$P$515:$T$515</c:f>
              <c:numCache>
                <c:formatCode>#,##0.00</c:formatCode>
                <c:ptCount val="5"/>
                <c:pt idx="0">
                  <c:v>8.7299999999999986</c:v>
                </c:pt>
                <c:pt idx="1">
                  <c:v>8.7100000000000009</c:v>
                </c:pt>
                <c:pt idx="2">
                  <c:v>10.15</c:v>
                </c:pt>
                <c:pt idx="3">
                  <c:v>10.61</c:v>
                </c:pt>
                <c:pt idx="4" formatCode="0.00">
                  <c:v>11</c:v>
                </c:pt>
              </c:numCache>
            </c:numRef>
          </c:val>
        </c:ser>
        <c:axId val="86977536"/>
        <c:axId val="86976000"/>
      </c:barChart>
      <c:lineChart>
        <c:grouping val="standard"/>
        <c:ser>
          <c:idx val="2"/>
          <c:order val="2"/>
          <c:tx>
            <c:strRef>
              <c:f>'4Presentations'!$M$516</c:f>
              <c:strCache>
                <c:ptCount val="1"/>
                <c:pt idx="0">
                  <c:v>Share of KTK</c:v>
                </c:pt>
              </c:strCache>
            </c:strRef>
          </c:tx>
          <c:spPr>
            <a:ln w="22225">
              <a:solidFill>
                <a:srgbClr val="0A96D2"/>
              </a:solidFill>
            </a:ln>
          </c:spPr>
          <c:marker>
            <c:symbol val="circle"/>
            <c:size val="21"/>
            <c:spPr>
              <a:solidFill>
                <a:schemeClr val="bg1"/>
              </a:solidFill>
              <a:ln w="19050">
                <a:solidFill>
                  <a:srgbClr val="0A96D2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'4Presentations'!$P$483:$T$483</c:f>
              <c:numCache>
                <c:formatCode>#,##0.00</c:formatCode>
                <c:ptCount val="5"/>
                <c:pt idx="0">
                  <c:v>32.790000000000013</c:v>
                </c:pt>
                <c:pt idx="1">
                  <c:v>31.85</c:v>
                </c:pt>
                <c:pt idx="2">
                  <c:v>28.919999999999987</c:v>
                </c:pt>
                <c:pt idx="3">
                  <c:v>35.550000000000004</c:v>
                </c:pt>
                <c:pt idx="4" formatCode="0.00">
                  <c:v>35.452999999999996</c:v>
                </c:pt>
              </c:numCache>
            </c:numRef>
          </c:cat>
          <c:val>
            <c:numRef>
              <c:f>'4Presentations'!$P$516:$T$516</c:f>
              <c:numCache>
                <c:formatCode>0.0%</c:formatCode>
                <c:ptCount val="5"/>
                <c:pt idx="0">
                  <c:v>2.6078384514279011E-2</c:v>
                </c:pt>
                <c:pt idx="1">
                  <c:v>2.4735183028995002E-2</c:v>
                </c:pt>
                <c:pt idx="2">
                  <c:v>2.9171696269471796E-2</c:v>
                </c:pt>
                <c:pt idx="3">
                  <c:v>2.9873859668881651E-2</c:v>
                </c:pt>
                <c:pt idx="4">
                  <c:v>3.4090000000000002E-2</c:v>
                </c:pt>
              </c:numCache>
            </c:numRef>
          </c:val>
          <c:smooth val="1"/>
        </c:ser>
        <c:marker val="1"/>
        <c:axId val="86997248"/>
        <c:axId val="86995712"/>
      </c:lineChart>
      <c:valAx>
        <c:axId val="86976000"/>
        <c:scaling>
          <c:orientation val="minMax"/>
        </c:scaling>
        <c:axPos val="r"/>
        <c:numFmt formatCode="0%" sourceLinked="0"/>
        <c:majorTickMark val="none"/>
        <c:tickLblPos val="none"/>
        <c:spPr>
          <a:ln>
            <a:noFill/>
          </a:ln>
        </c:spPr>
        <c:crossAx val="86977536"/>
        <c:crosses val="max"/>
        <c:crossBetween val="between"/>
      </c:valAx>
      <c:catAx>
        <c:axId val="86977536"/>
        <c:scaling>
          <c:orientation val="minMax"/>
        </c:scaling>
        <c:axPos val="b"/>
        <c:numFmt formatCode="General" sourceLinked="1"/>
        <c:tickLblPos val="low"/>
        <c:crossAx val="86976000"/>
        <c:crosses val="autoZero"/>
        <c:auto val="1"/>
        <c:lblAlgn val="ctr"/>
        <c:lblOffset val="100"/>
      </c:catAx>
      <c:valAx>
        <c:axId val="86995712"/>
        <c:scaling>
          <c:orientation val="minMax"/>
          <c:max val="6.0000000000000032E-2"/>
          <c:min val="1.0000000000000005E-2"/>
        </c:scaling>
        <c:axPos val="l"/>
        <c:numFmt formatCode="0.0%" sourceLinked="1"/>
        <c:majorTickMark val="none"/>
        <c:tickLblPos val="none"/>
        <c:spPr>
          <a:ln>
            <a:noFill/>
          </a:ln>
        </c:spPr>
        <c:crossAx val="86997248"/>
        <c:crosses val="autoZero"/>
        <c:crossBetween val="between"/>
      </c:valAx>
      <c:catAx>
        <c:axId val="86997248"/>
        <c:scaling>
          <c:orientation val="minMax"/>
        </c:scaling>
        <c:delete val="1"/>
        <c:axPos val="b"/>
        <c:numFmt formatCode="#,##0.00" sourceLinked="1"/>
        <c:tickLblPos val="none"/>
        <c:crossAx val="86995712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1.1634723720722833E-2"/>
          <c:y val="0.82758854838624596"/>
          <c:w val="0.96627256653002591"/>
          <c:h val="0.14461255254103494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0.05833</cdr:x>
      <cdr:y>0.06061</cdr:y>
    </cdr:from>
    <cdr:to>
      <cdr:x>0.09999</cdr:x>
      <cdr:y>0.18395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0066" y="142876"/>
          <a:ext cx="357132" cy="290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000" b="1" kern="1200" dirty="0">
              <a:solidFill>
                <a:prstClr val="black"/>
              </a:solidFill>
            </a:rPr>
            <a:t>194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5"/>
            <a:ext cx="2946065" cy="495793"/>
          </a:xfrm>
          <a:prstGeom prst="rect">
            <a:avLst/>
          </a:prstGeom>
        </p:spPr>
        <p:txBody>
          <a:bodyPr vert="horz" lIns="88159" tIns="44081" rIns="88159" bIns="4408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099" y="5"/>
            <a:ext cx="2946065" cy="495793"/>
          </a:xfrm>
          <a:prstGeom prst="rect">
            <a:avLst/>
          </a:prstGeom>
        </p:spPr>
        <p:txBody>
          <a:bodyPr vert="horz" lIns="88159" tIns="44081" rIns="88159" bIns="44081" rtlCol="0"/>
          <a:lstStyle>
            <a:lvl1pPr algn="r">
              <a:defRPr sz="1200"/>
            </a:lvl1pPr>
          </a:lstStyle>
          <a:p>
            <a:fld id="{4FBA63DF-B903-4F3D-89FF-BBD76276B5E1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59" tIns="44081" rIns="88159" bIns="4408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67" y="4714660"/>
            <a:ext cx="5439355" cy="4466757"/>
          </a:xfrm>
          <a:prstGeom prst="rect">
            <a:avLst/>
          </a:prstGeom>
        </p:spPr>
        <p:txBody>
          <a:bodyPr vert="horz" lIns="88159" tIns="44081" rIns="88159" bIns="4408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29312"/>
            <a:ext cx="2946065" cy="495793"/>
          </a:xfrm>
          <a:prstGeom prst="rect">
            <a:avLst/>
          </a:prstGeom>
        </p:spPr>
        <p:txBody>
          <a:bodyPr vert="horz" lIns="88159" tIns="44081" rIns="88159" bIns="4408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099" y="9429312"/>
            <a:ext cx="2946065" cy="495793"/>
          </a:xfrm>
          <a:prstGeom prst="rect">
            <a:avLst/>
          </a:prstGeom>
        </p:spPr>
        <p:txBody>
          <a:bodyPr vert="horz" lIns="88159" tIns="44081" rIns="88159" bIns="44081" rtlCol="0" anchor="b"/>
          <a:lstStyle>
            <a:lvl1pPr algn="r">
              <a:defRPr sz="1200"/>
            </a:lvl1pPr>
          </a:lstStyle>
          <a:p>
            <a:fld id="{9D202378-BE60-4B6F-9889-737A2FA2C96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492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0457" indent="-220457"/>
            <a:r>
              <a:rPr lang="ru-RU" dirty="0" smtClean="0"/>
              <a:t>Содержание</a:t>
            </a:r>
            <a:r>
              <a:rPr lang="ru-RU" baseline="0" dirty="0" smtClean="0"/>
              <a:t> слайда: Список основных направлений инвестиций до 2016 года (Строительство ОФ, Расширение парка горной техники, Развитие ЖД инфраструктуры, Развитие региональной сети, Брянский разрез, Прочая инфраструктура)</a:t>
            </a:r>
            <a:r>
              <a:rPr lang="en-US" baseline="0" dirty="0" smtClean="0"/>
              <a:t>; </a:t>
            </a:r>
            <a:r>
              <a:rPr lang="ru-RU" baseline="0" dirty="0" smtClean="0"/>
              <a:t>Планы по приобретению горной техники до 2016 года.</a:t>
            </a:r>
            <a:endParaRPr lang="ru-RU" dirty="0" smtClean="0"/>
          </a:p>
          <a:p>
            <a:pPr marL="220457" indent="-220457">
              <a:buFont typeface="+mj-lt"/>
              <a:buAutoNum type="arabicPeriod"/>
            </a:pPr>
            <a:endParaRPr lang="ru-RU" dirty="0" smtClean="0"/>
          </a:p>
          <a:p>
            <a:pPr marL="220457" indent="-220457">
              <a:buFont typeface="+mj-lt"/>
              <a:buAutoNum type="arabicPeriod"/>
            </a:pPr>
            <a:r>
              <a:rPr lang="ru-RU" dirty="0" smtClean="0"/>
              <a:t>Инвестиционная</a:t>
            </a:r>
            <a:r>
              <a:rPr lang="ru-RU" baseline="0" dirty="0" smtClean="0"/>
              <a:t> программа КТК ориентирована на строительство обогатительных мощностей для увеличения объёмов производства угля экспортного качества. На строительство ОФ в 2012-2016 годах планируется направить 47% инвестиций. Общий объём которых инвестиций составляет 521 млн. долларов. </a:t>
            </a:r>
          </a:p>
          <a:p>
            <a:pPr marL="220457" indent="-220457">
              <a:buFont typeface="+mj-lt"/>
              <a:buAutoNum type="arabicPeriod"/>
            </a:pPr>
            <a:r>
              <a:rPr lang="ru-RU" baseline="0" dirty="0" smtClean="0"/>
              <a:t>Инвестиционная программа в 2012 году выполняется в полном объёме, в четвёртом квартале планируется ввод ОФ Каскад-2.</a:t>
            </a:r>
          </a:p>
          <a:p>
            <a:pPr marL="220457" indent="-220457">
              <a:buFont typeface="+mj-lt"/>
              <a:buAutoNum type="arabicPeriod"/>
            </a:pPr>
            <a:r>
              <a:rPr lang="ru-RU" baseline="0" dirty="0" smtClean="0"/>
              <a:t>Не менее важными направлениями инвестиций является расширение парка горнодобывающей техники, инвестиции в развитие ЖД инфраструктуры и розничной сети Компании.</a:t>
            </a:r>
          </a:p>
          <a:p>
            <a:pPr marL="220457" indent="-220457">
              <a:buFont typeface="+mj-lt"/>
              <a:buAutoNum type="arabicPeriod"/>
            </a:pPr>
            <a:r>
              <a:rPr lang="ru-RU" baseline="0" dirty="0" smtClean="0"/>
              <a:t>В случае неблагоприятного развития ситуации с ценами на экспортных рынках, реализация крупных проектов в рамках утверждённой инвестиционной программы будет сдвигаться на более поздние периоды.</a:t>
            </a:r>
          </a:p>
          <a:p>
            <a:pPr marL="220457" indent="-220457">
              <a:buFont typeface="+mj-lt"/>
              <a:buAutoNum type="arabicPeriod"/>
            </a:pPr>
            <a:r>
              <a:rPr lang="ru-RU" baseline="0" dirty="0" smtClean="0"/>
              <a:t>До 2015 года предусмотрены инвестиции в геологоразведочные работы на перспективном участке Брянский.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2378-BE60-4B6F-9889-737A2FA2C96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809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0457" indent="-220457"/>
            <a:r>
              <a:rPr lang="ru-RU" dirty="0" smtClean="0"/>
              <a:t>Содержание</a:t>
            </a:r>
            <a:r>
              <a:rPr lang="ru-RU" baseline="0" dirty="0" smtClean="0"/>
              <a:t> слайда: Список основных направлений инвестиций до 2016 года (Строительство ОФ, Расширение парка горной техники, Развитие ЖД инфраструктуры, Развитие региональной сети, Брянский разрез, Прочая инфраструктура)</a:t>
            </a:r>
            <a:r>
              <a:rPr lang="en-US" baseline="0" dirty="0" smtClean="0"/>
              <a:t>; </a:t>
            </a:r>
            <a:r>
              <a:rPr lang="ru-RU" baseline="0" dirty="0" smtClean="0"/>
              <a:t>Планы по приобретению горной техники до 2016 года.</a:t>
            </a:r>
            <a:endParaRPr lang="ru-RU" dirty="0" smtClean="0"/>
          </a:p>
          <a:p>
            <a:pPr marL="220457" indent="-220457">
              <a:buFont typeface="+mj-lt"/>
              <a:buAutoNum type="arabicPeriod"/>
            </a:pPr>
            <a:endParaRPr lang="ru-RU" dirty="0" smtClean="0"/>
          </a:p>
          <a:p>
            <a:pPr marL="220457" indent="-220457">
              <a:buFont typeface="+mj-lt"/>
              <a:buAutoNum type="arabicPeriod"/>
            </a:pPr>
            <a:r>
              <a:rPr lang="ru-RU" dirty="0" smtClean="0"/>
              <a:t>Инвестиционная</a:t>
            </a:r>
            <a:r>
              <a:rPr lang="ru-RU" baseline="0" dirty="0" smtClean="0"/>
              <a:t> программа КТК ориентирована на строительство обогатительных мощностей для увеличения объёмов производства угля экспортного качества. На строительство ОФ в 2012-2016 годах планируется направить 47% инвестиций. Общий объём которых инвестиций составляет 521 млн. долларов. </a:t>
            </a:r>
          </a:p>
          <a:p>
            <a:pPr marL="220457" indent="-220457">
              <a:buFont typeface="+mj-lt"/>
              <a:buAutoNum type="arabicPeriod"/>
            </a:pPr>
            <a:r>
              <a:rPr lang="ru-RU" baseline="0" dirty="0" smtClean="0"/>
              <a:t>Инвестиционная программа в 2012 году выполняется в полном объёме, в четвёртом квартале планируется ввод ОФ Каскад-2.</a:t>
            </a:r>
          </a:p>
          <a:p>
            <a:pPr marL="220457" indent="-220457">
              <a:buFont typeface="+mj-lt"/>
              <a:buAutoNum type="arabicPeriod"/>
            </a:pPr>
            <a:r>
              <a:rPr lang="ru-RU" baseline="0" dirty="0" smtClean="0"/>
              <a:t>Не менее важными направлениями инвестиций является расширение парка горнодобывающей техники, инвестиции в развитие ЖД инфраструктуры и розничной сети Компании.</a:t>
            </a:r>
          </a:p>
          <a:p>
            <a:pPr marL="220457" indent="-220457">
              <a:buFont typeface="+mj-lt"/>
              <a:buAutoNum type="arabicPeriod"/>
            </a:pPr>
            <a:r>
              <a:rPr lang="ru-RU" baseline="0" dirty="0" smtClean="0"/>
              <a:t>В случае неблагоприятного развития ситуации с ценами на экспортных рынках, реализация крупных проектов в рамках утверждённой инвестиционной программы будет сдвигаться на более поздние периоды.</a:t>
            </a:r>
          </a:p>
          <a:p>
            <a:pPr marL="220457" indent="-220457">
              <a:buFont typeface="+mj-lt"/>
              <a:buAutoNum type="arabicPeriod"/>
            </a:pPr>
            <a:r>
              <a:rPr lang="ru-RU" baseline="0" dirty="0" smtClean="0"/>
              <a:t>До 2015 года предусмотрены инвестиции в геологоразведочные работы на перспективном участке Брянский.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2378-BE60-4B6F-9889-737A2FA2C96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7339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0457" indent="-220457"/>
            <a:r>
              <a:rPr lang="ru-RU" dirty="0" smtClean="0"/>
              <a:t>Содержание</a:t>
            </a:r>
            <a:r>
              <a:rPr lang="ru-RU" baseline="0" dirty="0" smtClean="0"/>
              <a:t> слайда: Список основных направлений инвестиций до 2016 года (Строительство ОФ, Расширение парка горной техники, Развитие ЖД инфраструктуры, Развитие региональной сети, Брянский разрез, Прочая инфраструктура)</a:t>
            </a:r>
            <a:r>
              <a:rPr lang="en-US" baseline="0" dirty="0" smtClean="0"/>
              <a:t>; </a:t>
            </a:r>
            <a:r>
              <a:rPr lang="ru-RU" baseline="0" dirty="0" smtClean="0"/>
              <a:t>Планы по приобретению горной техники до 2016 года.</a:t>
            </a:r>
            <a:endParaRPr lang="ru-RU" dirty="0" smtClean="0"/>
          </a:p>
          <a:p>
            <a:pPr marL="220457" indent="-220457">
              <a:buFont typeface="+mj-lt"/>
              <a:buAutoNum type="arabicPeriod"/>
            </a:pPr>
            <a:endParaRPr lang="ru-RU" dirty="0" smtClean="0"/>
          </a:p>
          <a:p>
            <a:pPr marL="220457" indent="-220457">
              <a:buFont typeface="+mj-lt"/>
              <a:buAutoNum type="arabicPeriod"/>
            </a:pPr>
            <a:r>
              <a:rPr lang="ru-RU" dirty="0" smtClean="0"/>
              <a:t>Инвестиционная</a:t>
            </a:r>
            <a:r>
              <a:rPr lang="ru-RU" baseline="0" dirty="0" smtClean="0"/>
              <a:t> программа КТК ориентирована на строительство обогатительных мощностей для увеличения объёмов производства угля экспортного качества. На строительство ОФ в 2012-2016 годах планируется направить 47% инвестиций. Общий объём которых инвестиций составляет 521 млн. долларов. </a:t>
            </a:r>
          </a:p>
          <a:p>
            <a:pPr marL="220457" indent="-220457">
              <a:buFont typeface="+mj-lt"/>
              <a:buAutoNum type="arabicPeriod"/>
            </a:pPr>
            <a:r>
              <a:rPr lang="ru-RU" baseline="0" dirty="0" smtClean="0"/>
              <a:t>Инвестиционная программа в 2012 году выполняется в полном объёме, в четвёртом квартале планируется ввод ОФ Каскад-2.</a:t>
            </a:r>
          </a:p>
          <a:p>
            <a:pPr marL="220457" indent="-220457">
              <a:buFont typeface="+mj-lt"/>
              <a:buAutoNum type="arabicPeriod"/>
            </a:pPr>
            <a:r>
              <a:rPr lang="ru-RU" baseline="0" dirty="0" smtClean="0"/>
              <a:t>Не менее важными направлениями инвестиций является расширение парка горнодобывающей техники, инвестиции в развитие ЖД инфраструктуры и розничной сети Компании.</a:t>
            </a:r>
          </a:p>
          <a:p>
            <a:pPr marL="220457" indent="-220457">
              <a:buFont typeface="+mj-lt"/>
              <a:buAutoNum type="arabicPeriod"/>
            </a:pPr>
            <a:r>
              <a:rPr lang="ru-RU" baseline="0" dirty="0" smtClean="0"/>
              <a:t>В случае неблагоприятного развития ситуации с ценами на экспортных рынках, реализация крупных проектов в рамках утверждённой инвестиционной программы будет сдвигаться на более поздние периоды.</a:t>
            </a:r>
          </a:p>
          <a:p>
            <a:pPr marL="220457" indent="-220457">
              <a:buFont typeface="+mj-lt"/>
              <a:buAutoNum type="arabicPeriod"/>
            </a:pPr>
            <a:r>
              <a:rPr lang="ru-RU" baseline="0" dirty="0" smtClean="0"/>
              <a:t>До 2015 года предусмотрены инвестиции в геологоразведочные работы на перспективном участке Брянский.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2378-BE60-4B6F-9889-737A2FA2C96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067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0457" indent="-220457"/>
            <a:r>
              <a:rPr lang="ru-RU" dirty="0" smtClean="0"/>
              <a:t>Содержание</a:t>
            </a:r>
            <a:r>
              <a:rPr lang="ru-RU" baseline="0" dirty="0" smtClean="0"/>
              <a:t> слайда: Список основных направлений инвестиций до 2016 года (Строительство ОФ, Расширение парка горной техники, Развитие ЖД инфраструктуры, Развитие региональной сети, Брянский разрез, Прочая инфраструктура)</a:t>
            </a:r>
            <a:r>
              <a:rPr lang="en-US" baseline="0" dirty="0" smtClean="0"/>
              <a:t>; </a:t>
            </a:r>
            <a:r>
              <a:rPr lang="ru-RU" baseline="0" dirty="0" smtClean="0"/>
              <a:t>Планы по приобретению горной техники до 2016 года.</a:t>
            </a:r>
            <a:endParaRPr lang="ru-RU" dirty="0" smtClean="0"/>
          </a:p>
          <a:p>
            <a:pPr marL="220457" indent="-220457">
              <a:buFont typeface="+mj-lt"/>
              <a:buAutoNum type="arabicPeriod"/>
            </a:pPr>
            <a:endParaRPr lang="ru-RU" dirty="0" smtClean="0"/>
          </a:p>
          <a:p>
            <a:pPr marL="220457" indent="-220457">
              <a:buFont typeface="+mj-lt"/>
              <a:buAutoNum type="arabicPeriod"/>
            </a:pPr>
            <a:r>
              <a:rPr lang="ru-RU" dirty="0" smtClean="0"/>
              <a:t>Инвестиционная</a:t>
            </a:r>
            <a:r>
              <a:rPr lang="ru-RU" baseline="0" dirty="0" smtClean="0"/>
              <a:t> программа КТК ориентирована на строительство обогатительных мощностей для увеличения объёмов производства угля экспортного качества. На строительство ОФ в 2012-2016 годах планируется направить 47% инвестиций. Общий объём которых инвестиций составляет 521 млн. долларов. </a:t>
            </a:r>
          </a:p>
          <a:p>
            <a:pPr marL="220457" indent="-220457">
              <a:buFont typeface="+mj-lt"/>
              <a:buAutoNum type="arabicPeriod"/>
            </a:pPr>
            <a:r>
              <a:rPr lang="ru-RU" baseline="0" dirty="0" smtClean="0"/>
              <a:t>Инвестиционная программа в 2012 году выполняется в полном объёме, в четвёртом квартале планируется ввод ОФ Каскад-2.</a:t>
            </a:r>
          </a:p>
          <a:p>
            <a:pPr marL="220457" indent="-220457">
              <a:buFont typeface="+mj-lt"/>
              <a:buAutoNum type="arabicPeriod"/>
            </a:pPr>
            <a:r>
              <a:rPr lang="ru-RU" baseline="0" dirty="0" smtClean="0"/>
              <a:t>Не менее важными направлениями инвестиций является расширение парка горнодобывающей техники, инвестиции в развитие ЖД инфраструктуры и розничной сети Компании.</a:t>
            </a:r>
          </a:p>
          <a:p>
            <a:pPr marL="220457" indent="-220457">
              <a:buFont typeface="+mj-lt"/>
              <a:buAutoNum type="arabicPeriod"/>
            </a:pPr>
            <a:r>
              <a:rPr lang="ru-RU" baseline="0" dirty="0" smtClean="0"/>
              <a:t>В случае неблагоприятного развития ситуации с ценами на экспортных рынках, реализация крупных проектов в рамках утверждённой инвестиционной программы будет сдвигаться на более поздние периоды.</a:t>
            </a:r>
          </a:p>
          <a:p>
            <a:pPr marL="220457" indent="-220457">
              <a:buFont typeface="+mj-lt"/>
              <a:buAutoNum type="arabicPeriod"/>
            </a:pPr>
            <a:r>
              <a:rPr lang="ru-RU" baseline="0" dirty="0" smtClean="0"/>
              <a:t>До 2015 года предусмотрены инвестиции в геологоразведочные работы на перспективном участке Брянский.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2378-BE60-4B6F-9889-737A2FA2C96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040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0457" indent="-220457"/>
            <a:r>
              <a:rPr lang="ru-RU" dirty="0" smtClean="0"/>
              <a:t>Содержание</a:t>
            </a:r>
            <a:r>
              <a:rPr lang="ru-RU" baseline="0" dirty="0" smtClean="0"/>
              <a:t> слайда: Список основных направлений инвестиций до 2016 года (Строительство ОФ, Расширение парка горной техники, Развитие ЖД инфраструктуры, Развитие региональной сети, Брянский разрез, Прочая инфраструктура)</a:t>
            </a:r>
            <a:r>
              <a:rPr lang="en-US" baseline="0" dirty="0" smtClean="0"/>
              <a:t>; </a:t>
            </a:r>
            <a:r>
              <a:rPr lang="ru-RU" baseline="0" dirty="0" smtClean="0"/>
              <a:t>Планы по приобретению горной техники до 2016 года.</a:t>
            </a:r>
            <a:endParaRPr lang="ru-RU" dirty="0" smtClean="0"/>
          </a:p>
          <a:p>
            <a:pPr marL="220457" indent="-220457">
              <a:buFont typeface="+mj-lt"/>
              <a:buAutoNum type="arabicPeriod"/>
            </a:pPr>
            <a:endParaRPr lang="ru-RU" dirty="0" smtClean="0"/>
          </a:p>
          <a:p>
            <a:pPr marL="220457" indent="-220457">
              <a:buFont typeface="+mj-lt"/>
              <a:buAutoNum type="arabicPeriod"/>
            </a:pPr>
            <a:r>
              <a:rPr lang="ru-RU" dirty="0" smtClean="0"/>
              <a:t>Инвестиционная</a:t>
            </a:r>
            <a:r>
              <a:rPr lang="ru-RU" baseline="0" dirty="0" smtClean="0"/>
              <a:t> программа КТК ориентирована на строительство обогатительных мощностей для увеличения объёмов производства угля экспортного качества. На строительство ОФ в 2012-2016 годах планируется направить 47% инвестиций. Общий объём которых инвестиций составляет 521 млн. долларов. </a:t>
            </a:r>
          </a:p>
          <a:p>
            <a:pPr marL="220457" indent="-220457">
              <a:buFont typeface="+mj-lt"/>
              <a:buAutoNum type="arabicPeriod"/>
            </a:pPr>
            <a:r>
              <a:rPr lang="ru-RU" baseline="0" dirty="0" smtClean="0"/>
              <a:t>Инвестиционная программа в 2012 году выполняется в полном объёме, в четвёртом квартале планируется ввод ОФ Каскад-2.</a:t>
            </a:r>
          </a:p>
          <a:p>
            <a:pPr marL="220457" indent="-220457">
              <a:buFont typeface="+mj-lt"/>
              <a:buAutoNum type="arabicPeriod"/>
            </a:pPr>
            <a:r>
              <a:rPr lang="ru-RU" baseline="0" dirty="0" smtClean="0"/>
              <a:t>Не менее важными направлениями инвестиций является расширение парка горнодобывающей техники, инвестиции в развитие ЖД инфраструктуры и розничной сети Компании.</a:t>
            </a:r>
          </a:p>
          <a:p>
            <a:pPr marL="220457" indent="-220457">
              <a:buFont typeface="+mj-lt"/>
              <a:buAutoNum type="arabicPeriod"/>
            </a:pPr>
            <a:r>
              <a:rPr lang="ru-RU" baseline="0" dirty="0" smtClean="0"/>
              <a:t>В случае неблагоприятного развития ситуации с ценами на экспортных рынках, реализация крупных проектов в рамках утверждённой инвестиционной программы будет сдвигаться на более поздние периоды.</a:t>
            </a:r>
          </a:p>
          <a:p>
            <a:pPr marL="220457" indent="-220457">
              <a:buFont typeface="+mj-lt"/>
              <a:buAutoNum type="arabicPeriod"/>
            </a:pPr>
            <a:r>
              <a:rPr lang="ru-RU" baseline="0" dirty="0" smtClean="0"/>
              <a:t>До 2015 года предусмотрены инвестиции в геологоразведочные работы на перспективном участке Брянский.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2378-BE60-4B6F-9889-737A2FA2C96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068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D6E5-F225-4719-BBAD-CB63E46A848D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079D-C3EE-4145-A357-20A35FD585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09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D6E5-F225-4719-BBAD-CB63E46A848D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079D-C3EE-4145-A357-20A35FD585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345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D6E5-F225-4719-BBAD-CB63E46A848D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079D-C3EE-4145-A357-20A35FD585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297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P:\KTK\02 Презентация\КТК_обычная-0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D6E5-F225-4719-BBAD-CB63E46A848D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079D-C3EE-4145-A357-20A35FD585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600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D6E5-F225-4719-BBAD-CB63E46A848D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079D-C3EE-4145-A357-20A35FD585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47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D6E5-F225-4719-BBAD-CB63E46A848D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079D-C3EE-4145-A357-20A35FD585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666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D6E5-F225-4719-BBAD-CB63E46A848D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079D-C3EE-4145-A357-20A35FD585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830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D6E5-F225-4719-BBAD-CB63E46A848D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079D-C3EE-4145-A357-20A35FD585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108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D6E5-F225-4719-BBAD-CB63E46A848D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079D-C3EE-4145-A357-20A35FD585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679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D6E5-F225-4719-BBAD-CB63E46A848D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079D-C3EE-4145-A357-20A35FD585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8892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D6E5-F225-4719-BBAD-CB63E46A848D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079D-C3EE-4145-A357-20A35FD585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535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0D6E5-F225-4719-BBAD-CB63E46A848D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A079D-C3EE-4145-A357-20A35FD585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36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7" Type="http://schemas.openxmlformats.org/officeDocument/2006/relationships/hyperlink" Target="mailto:es@oaoktk.ru" TargetMode="External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7.png"/><Relationship Id="rId4" Type="http://schemas.openxmlformats.org/officeDocument/2006/relationships/image" Target="../media/image56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8640960" cy="2376264"/>
          </a:xfrm>
        </p:spPr>
        <p:txBody>
          <a:bodyPr>
            <a:noAutofit/>
          </a:bodyPr>
          <a:lstStyle/>
          <a:p>
            <a:pPr algn="l"/>
            <a:endParaRPr lang="ru-RU" sz="4400" b="1" spc="30" dirty="0" smtClean="0">
              <a:solidFill>
                <a:schemeClr val="bg1"/>
              </a:solidFill>
            </a:endParaRPr>
          </a:p>
          <a:p>
            <a:pPr algn="l"/>
            <a:r>
              <a:rPr lang="en-US" sz="4400" b="1" spc="30" dirty="0" smtClean="0">
                <a:solidFill>
                  <a:schemeClr val="bg1"/>
                </a:solidFill>
              </a:rPr>
              <a:t>PRESENTATION FOR INVESTORS</a:t>
            </a:r>
            <a:endParaRPr lang="ru-RU" sz="4400" b="1" spc="30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spc="30" dirty="0" smtClean="0">
                <a:solidFill>
                  <a:schemeClr val="bg1"/>
                </a:solidFill>
              </a:rPr>
              <a:t>July, 2016</a:t>
            </a:r>
            <a:endParaRPr lang="ru-RU" sz="1800" spc="30" dirty="0" smtClean="0">
              <a:solidFill>
                <a:schemeClr val="bg1"/>
              </a:solidFill>
            </a:endParaRPr>
          </a:p>
          <a:p>
            <a:pPr marL="1438275" algn="l"/>
            <a:endParaRPr lang="ru-RU" sz="1800" spc="30" dirty="0" smtClean="0">
              <a:solidFill>
                <a:schemeClr val="bg1"/>
              </a:solidFill>
            </a:endParaRPr>
          </a:p>
          <a:p>
            <a:pPr marL="1438275" algn="l"/>
            <a:endParaRPr lang="ru-RU" sz="1800" spc="30" dirty="0">
              <a:solidFill>
                <a:schemeClr val="bg1"/>
              </a:solidFill>
            </a:endParaRPr>
          </a:p>
          <a:p>
            <a:pPr marL="1438275" algn="l"/>
            <a:endParaRPr lang="ru-RU" sz="1800" spc="30" dirty="0" smtClean="0">
              <a:solidFill>
                <a:schemeClr val="bg1"/>
              </a:solidFill>
            </a:endParaRPr>
          </a:p>
          <a:p>
            <a:pPr marL="1438275" algn="l"/>
            <a:endParaRPr lang="ru-RU" sz="1800" spc="30" dirty="0">
              <a:solidFill>
                <a:schemeClr val="bg1"/>
              </a:solidFill>
            </a:endParaRPr>
          </a:p>
          <a:p>
            <a:pPr marL="1438275" algn="l"/>
            <a:endParaRPr lang="ru-RU" sz="1800" spc="30" dirty="0" smtClean="0">
              <a:solidFill>
                <a:schemeClr val="bg1"/>
              </a:solidFill>
            </a:endParaRPr>
          </a:p>
          <a:p>
            <a:pPr marL="1438275" algn="l"/>
            <a:endParaRPr lang="ru-RU" sz="1800" spc="30" dirty="0" smtClean="0">
              <a:solidFill>
                <a:schemeClr val="bg1"/>
              </a:solidFill>
            </a:endParaRPr>
          </a:p>
          <a:p>
            <a:pPr marL="1438275" algn="l"/>
            <a:endParaRPr lang="ru-RU" sz="1800" spc="30" dirty="0" smtClean="0">
              <a:solidFill>
                <a:schemeClr val="bg1"/>
              </a:solidFill>
            </a:endParaRPr>
          </a:p>
          <a:p>
            <a:pPr marL="1438275" algn="l"/>
            <a:endParaRPr lang="ru-RU" sz="1800" spc="30" dirty="0">
              <a:solidFill>
                <a:schemeClr val="bg1"/>
              </a:solidFill>
            </a:endParaRPr>
          </a:p>
          <a:p>
            <a:pPr marL="1438275" algn="l"/>
            <a:endParaRPr lang="en-US" sz="1800" spc="30" dirty="0" smtClean="0">
              <a:solidFill>
                <a:schemeClr val="bg1"/>
              </a:solidFill>
            </a:endParaRPr>
          </a:p>
          <a:p>
            <a:pPr marL="1438275" algn="l"/>
            <a:endParaRPr lang="en-US" sz="1800" spc="30" dirty="0" smtClean="0">
              <a:solidFill>
                <a:schemeClr val="bg1"/>
              </a:solidFill>
            </a:endParaRPr>
          </a:p>
          <a:p>
            <a:pPr marL="1438275" algn="l"/>
            <a:endParaRPr lang="en-US" sz="2000" spc="30" dirty="0" smtClean="0">
              <a:solidFill>
                <a:schemeClr val="bg1"/>
              </a:solidFill>
            </a:endParaRPr>
          </a:p>
          <a:p>
            <a:pPr marL="4763" algn="l"/>
            <a:r>
              <a:rPr lang="en-US" sz="1800" b="1" u="sng" spc="30" dirty="0" smtClean="0">
                <a:solidFill>
                  <a:schemeClr val="bg1"/>
                </a:solidFill>
              </a:rPr>
              <a:t>www.oaoktk.ru/en</a:t>
            </a:r>
          </a:p>
        </p:txBody>
      </p:sp>
      <p:pic>
        <p:nvPicPr>
          <p:cNvPr id="6" name="Рисунок 5" descr="Presentations-qrco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3" y="5805264"/>
            <a:ext cx="792088" cy="7920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92080" y="5733256"/>
            <a:ext cx="2751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spc="30" dirty="0" smtClean="0">
                <a:solidFill>
                  <a:schemeClr val="bg1"/>
                </a:solidFill>
              </a:rPr>
              <a:t>Please scan</a:t>
            </a:r>
            <a:r>
              <a:rPr lang="ru-RU" b="1" spc="30" dirty="0" smtClean="0">
                <a:solidFill>
                  <a:schemeClr val="bg1"/>
                </a:solidFill>
              </a:rPr>
              <a:t> </a:t>
            </a:r>
            <a:r>
              <a:rPr lang="en-US" b="1" spc="30" dirty="0" smtClean="0">
                <a:solidFill>
                  <a:schemeClr val="bg1"/>
                </a:solidFill>
              </a:rPr>
              <a:t>the QR code</a:t>
            </a:r>
            <a:endParaRPr lang="ru-RU" b="1" spc="30" dirty="0" smtClean="0">
              <a:solidFill>
                <a:schemeClr val="bg1"/>
              </a:solidFill>
            </a:endParaRPr>
          </a:p>
          <a:p>
            <a:pPr algn="r"/>
            <a:r>
              <a:rPr lang="en-US" b="1" spc="30" dirty="0" smtClean="0">
                <a:solidFill>
                  <a:schemeClr val="bg1"/>
                </a:solidFill>
              </a:rPr>
              <a:t>to download</a:t>
            </a:r>
            <a:br>
              <a:rPr lang="en-US" b="1" spc="30" dirty="0" smtClean="0">
                <a:solidFill>
                  <a:schemeClr val="bg1"/>
                </a:solidFill>
              </a:rPr>
            </a:br>
            <a:r>
              <a:rPr lang="en-US" b="1" spc="30" dirty="0" smtClean="0">
                <a:solidFill>
                  <a:schemeClr val="bg1"/>
                </a:solidFill>
              </a:rPr>
              <a:t>the presentation</a:t>
            </a:r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 rot="10800000">
            <a:off x="5508105" y="5733256"/>
            <a:ext cx="3456384" cy="936104"/>
          </a:xfrm>
          <a:prstGeom prst="snip1Rect">
            <a:avLst>
              <a:gd name="adj" fmla="val 30424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41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 txBox="1">
            <a:spLocks/>
          </p:cNvSpPr>
          <p:nvPr/>
        </p:nvSpPr>
        <p:spPr>
          <a:xfrm>
            <a:off x="7740353" y="6282555"/>
            <a:ext cx="1154508" cy="35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spc="-40" dirty="0" smtClean="0">
                <a:solidFill>
                  <a:srgbClr val="0096DC"/>
                </a:solidFill>
              </a:rPr>
              <a:t>11</a:t>
            </a:r>
            <a:r>
              <a:rPr lang="ru-RU" sz="2400" b="1" spc="-40" dirty="0" smtClean="0">
                <a:solidFill>
                  <a:srgbClr val="06A1D8"/>
                </a:solidFill>
              </a:rPr>
              <a:t> </a:t>
            </a:r>
            <a:r>
              <a:rPr lang="en-US" sz="2000" b="1" spc="-40" dirty="0" smtClean="0">
                <a:solidFill>
                  <a:schemeClr val="bg1">
                    <a:lumMod val="65000"/>
                  </a:schemeClr>
                </a:solidFill>
              </a:rPr>
              <a:t>/ 2</a:t>
            </a:r>
            <a:r>
              <a:rPr lang="ru-RU" sz="2000" b="1" spc="-4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2000" b="1" spc="-4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637754" y="404664"/>
            <a:ext cx="7534646" cy="3505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spc="-40" dirty="0" smtClean="0">
                <a:solidFill>
                  <a:schemeClr val="bg1"/>
                </a:solidFill>
              </a:rPr>
              <a:t>COAL PRODUCTION AND SALES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27683" y="1130998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96DC"/>
                </a:solidFill>
              </a:rPr>
              <a:t>Production in Russia</a:t>
            </a:r>
            <a:r>
              <a:rPr lang="ru-RU" sz="1200" b="1" dirty="0" smtClean="0">
                <a:solidFill>
                  <a:srgbClr val="0096DC"/>
                </a:solidFill>
              </a:rPr>
              <a:t>, </a:t>
            </a:r>
            <a:r>
              <a:rPr lang="en-US" sz="1200" b="1" dirty="0" smtClean="0">
                <a:solidFill>
                  <a:srgbClr val="0096DC"/>
                </a:solidFill>
              </a:rPr>
              <a:t>in millions of tonnes</a:t>
            </a:r>
            <a:endParaRPr lang="en-US" sz="1200" b="1" baseline="30000" dirty="0">
              <a:solidFill>
                <a:srgbClr val="0096DC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292080" y="1130998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96DC"/>
                </a:solidFill>
              </a:rPr>
              <a:t>KTK’s sales in </a:t>
            </a:r>
            <a:r>
              <a:rPr lang="ru-RU" sz="1200" b="1" dirty="0" smtClean="0">
                <a:solidFill>
                  <a:srgbClr val="0096DC"/>
                </a:solidFill>
              </a:rPr>
              <a:t>2015, </a:t>
            </a:r>
            <a:r>
              <a:rPr lang="en-US" sz="1200" b="1" dirty="0">
                <a:solidFill>
                  <a:srgbClr val="0096DC"/>
                </a:solidFill>
              </a:rPr>
              <a:t>in millions of </a:t>
            </a:r>
            <a:r>
              <a:rPr lang="en-US" sz="1200" b="1" dirty="0" err="1">
                <a:solidFill>
                  <a:srgbClr val="0096DC"/>
                </a:solidFill>
              </a:rPr>
              <a:t>tonnes</a:t>
            </a:r>
            <a:endParaRPr lang="en-US" sz="1200" b="1" baseline="30000" dirty="0">
              <a:solidFill>
                <a:srgbClr val="0096DC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5838" y="4088105"/>
            <a:ext cx="24752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96DC"/>
                </a:solidFill>
              </a:rPr>
              <a:t>Domestic sales</a:t>
            </a:r>
            <a:r>
              <a:rPr lang="ru-RU" sz="1200" b="1" dirty="0" smtClean="0">
                <a:solidFill>
                  <a:srgbClr val="0096DC"/>
                </a:solidFill>
              </a:rPr>
              <a:t>, </a:t>
            </a:r>
            <a:r>
              <a:rPr lang="en-US" sz="1200" b="1" dirty="0" smtClean="0">
                <a:solidFill>
                  <a:srgbClr val="0096DC"/>
                </a:solidFill>
              </a:rPr>
              <a:t>in millions of tonnes</a:t>
            </a:r>
            <a:endParaRPr lang="en-US" sz="1200" b="1" baseline="30000" dirty="0">
              <a:solidFill>
                <a:srgbClr val="0096DC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12368" y="4088105"/>
            <a:ext cx="2411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96DC"/>
                </a:solidFill>
              </a:rPr>
              <a:t>Export sales, </a:t>
            </a:r>
            <a:r>
              <a:rPr lang="en-US" sz="1200" b="1" dirty="0">
                <a:solidFill>
                  <a:srgbClr val="0096DC"/>
                </a:solidFill>
              </a:rPr>
              <a:t>in millions </a:t>
            </a:r>
            <a:r>
              <a:rPr lang="en-US" sz="1200" b="1" dirty="0" smtClean="0">
                <a:solidFill>
                  <a:srgbClr val="0096DC"/>
                </a:solidFill>
              </a:rPr>
              <a:t>of </a:t>
            </a:r>
            <a:r>
              <a:rPr lang="en-US" sz="1200" b="1" dirty="0" err="1" smtClean="0">
                <a:solidFill>
                  <a:srgbClr val="0096DC"/>
                </a:solidFill>
              </a:rPr>
              <a:t>tonnes</a:t>
            </a:r>
            <a:endParaRPr lang="ru-RU" sz="1200" b="1" baseline="30000" dirty="0">
              <a:solidFill>
                <a:srgbClr val="0096DC"/>
              </a:solidFill>
            </a:endParaRPr>
          </a:p>
        </p:txBody>
      </p:sp>
      <p:sp>
        <p:nvSpPr>
          <p:cNvPr id="16" name="Rectangle 63"/>
          <p:cNvSpPr>
            <a:spLocks noChangeArrowheads="1"/>
          </p:cNvSpPr>
          <p:nvPr/>
        </p:nvSpPr>
        <p:spPr bwMode="auto">
          <a:xfrm>
            <a:off x="4860032" y="6599468"/>
            <a:ext cx="4283967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266700">
              <a:spcBef>
                <a:spcPct val="10000"/>
              </a:spcBef>
              <a:buClr>
                <a:srgbClr val="0095DA"/>
              </a:buClr>
              <a:buSzPct val="120000"/>
              <a:defRPr/>
            </a:pPr>
            <a:r>
              <a:rPr lang="en-US" sz="800" kern="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Source</a:t>
            </a:r>
            <a:r>
              <a:rPr lang="ru-RU" sz="800" kern="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GB" sz="800" kern="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800" kern="0" dirty="0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KTK’s research, Ministry of Energy of Russian Federation</a:t>
            </a:r>
          </a:p>
          <a:p>
            <a:pPr marL="266700">
              <a:spcBef>
                <a:spcPct val="10000"/>
              </a:spcBef>
              <a:buClr>
                <a:srgbClr val="0095DA"/>
              </a:buClr>
              <a:buSzPct val="120000"/>
              <a:defRPr/>
            </a:pPr>
            <a:endParaRPr lang="en-US" sz="800" kern="0" dirty="0" smtClean="0">
              <a:solidFill>
                <a:srgbClr val="FFFFFF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60232" y="2348881"/>
            <a:ext cx="1080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10.</a:t>
            </a:r>
            <a:r>
              <a:rPr lang="ru-RU" sz="1100" b="1" dirty="0" smtClean="0"/>
              <a:t>69</a:t>
            </a:r>
          </a:p>
          <a:p>
            <a:pPr algn="ctr"/>
            <a:r>
              <a:rPr lang="en-US" sz="1100" b="1" dirty="0" smtClean="0"/>
              <a:t>million tonnes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75112" y="4797152"/>
            <a:ext cx="1065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10.</a:t>
            </a:r>
            <a:r>
              <a:rPr lang="ru-RU" sz="1100" b="1" dirty="0" smtClean="0"/>
              <a:t>69</a:t>
            </a:r>
          </a:p>
          <a:p>
            <a:pPr algn="ctr"/>
            <a:r>
              <a:rPr lang="en-US" sz="1100" b="1" dirty="0" smtClean="0"/>
              <a:t>million tonnes</a:t>
            </a:r>
            <a:endParaRPr lang="ru-RU" sz="1100" b="1" dirty="0"/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214282" y="4497916"/>
          <a:ext cx="3001662" cy="22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3286116" y="4714884"/>
          <a:ext cx="2786082" cy="214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/>
          <p:cNvGraphicFramePr/>
          <p:nvPr/>
        </p:nvGraphicFramePr>
        <p:xfrm>
          <a:off x="6000760" y="4000504"/>
          <a:ext cx="2679700" cy="2434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/>
          <p:nvPr/>
        </p:nvGraphicFramePr>
        <p:xfrm>
          <a:off x="6143636" y="1500174"/>
          <a:ext cx="2163686" cy="2434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285720" y="1500174"/>
          <a:ext cx="5357850" cy="2679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8294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6"/>
          <p:cNvSpPr txBox="1">
            <a:spLocks/>
          </p:cNvSpPr>
          <p:nvPr/>
        </p:nvSpPr>
        <p:spPr>
          <a:xfrm>
            <a:off x="637754" y="404664"/>
            <a:ext cx="7534646" cy="3505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spc="-40" dirty="0" smtClean="0">
                <a:solidFill>
                  <a:schemeClr val="bg1"/>
                </a:solidFill>
              </a:rPr>
              <a:t>AVERAGE SELLING PRICES AND MARKETS</a:t>
            </a:r>
          </a:p>
        </p:txBody>
      </p:sp>
      <p:sp>
        <p:nvSpPr>
          <p:cNvPr id="23" name="Подзаголовок 6"/>
          <p:cNvSpPr txBox="1">
            <a:spLocks/>
          </p:cNvSpPr>
          <p:nvPr/>
        </p:nvSpPr>
        <p:spPr>
          <a:xfrm>
            <a:off x="7740353" y="6282555"/>
            <a:ext cx="1154508" cy="35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spc="-40" dirty="0" smtClean="0">
                <a:solidFill>
                  <a:srgbClr val="0096DC"/>
                </a:solidFill>
              </a:rPr>
              <a:t>12</a:t>
            </a:r>
            <a:r>
              <a:rPr lang="en-US" sz="2400" b="1" spc="-40" dirty="0" smtClean="0">
                <a:solidFill>
                  <a:srgbClr val="0096DC"/>
                </a:solidFill>
              </a:rPr>
              <a:t> </a:t>
            </a:r>
            <a:r>
              <a:rPr lang="en-US" sz="2000" b="1" spc="-40" dirty="0" smtClean="0">
                <a:solidFill>
                  <a:schemeClr val="bg1">
                    <a:lumMod val="65000"/>
                  </a:schemeClr>
                </a:solidFill>
              </a:rPr>
              <a:t>/ 2</a:t>
            </a:r>
            <a:r>
              <a:rPr lang="ru-RU" sz="2000" b="1" spc="-4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2000" b="1" spc="-4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object 3"/>
          <p:cNvSpPr/>
          <p:nvPr/>
        </p:nvSpPr>
        <p:spPr>
          <a:xfrm flipV="1">
            <a:off x="266004" y="4041467"/>
            <a:ext cx="3611769" cy="45719"/>
          </a:xfrm>
          <a:custGeom>
            <a:avLst/>
            <a:gdLst/>
            <a:ahLst/>
            <a:cxnLst/>
            <a:rect l="l" t="t" r="r" b="b"/>
            <a:pathLst>
              <a:path w="3665994">
                <a:moveTo>
                  <a:pt x="0" y="0"/>
                </a:moveTo>
                <a:lnTo>
                  <a:pt x="3665994" y="0"/>
                </a:lnTo>
              </a:path>
            </a:pathLst>
          </a:custGeom>
          <a:ln w="9525">
            <a:solidFill>
              <a:srgbClr val="414042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5"/>
          <p:cNvSpPr/>
          <p:nvPr/>
        </p:nvSpPr>
        <p:spPr>
          <a:xfrm>
            <a:off x="347619" y="1134614"/>
            <a:ext cx="4783080" cy="3429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6"/>
          <p:cNvSpPr/>
          <p:nvPr/>
        </p:nvSpPr>
        <p:spPr>
          <a:xfrm>
            <a:off x="749622" y="2596453"/>
            <a:ext cx="3650945" cy="662051"/>
          </a:xfrm>
          <a:custGeom>
            <a:avLst/>
            <a:gdLst/>
            <a:ahLst/>
            <a:cxnLst/>
            <a:rect l="l" t="t" r="r" b="b"/>
            <a:pathLst>
              <a:path w="3650945" h="662051">
                <a:moveTo>
                  <a:pt x="0" y="284772"/>
                </a:moveTo>
                <a:lnTo>
                  <a:pt x="732218" y="284772"/>
                </a:lnTo>
                <a:lnTo>
                  <a:pt x="744678" y="282515"/>
                </a:lnTo>
                <a:lnTo>
                  <a:pt x="756980" y="276738"/>
                </a:lnTo>
                <a:lnTo>
                  <a:pt x="1022299" y="12725"/>
                </a:lnTo>
                <a:lnTo>
                  <a:pt x="1032697" y="5511"/>
                </a:lnTo>
                <a:lnTo>
                  <a:pt x="1045487" y="899"/>
                </a:lnTo>
                <a:lnTo>
                  <a:pt x="1404632" y="0"/>
                </a:lnTo>
                <a:lnTo>
                  <a:pt x="1440624" y="0"/>
                </a:lnTo>
                <a:lnTo>
                  <a:pt x="1534350" y="0"/>
                </a:lnTo>
                <a:lnTo>
                  <a:pt x="1546814" y="2258"/>
                </a:lnTo>
                <a:lnTo>
                  <a:pt x="1559114" y="8039"/>
                </a:lnTo>
                <a:lnTo>
                  <a:pt x="1729549" y="177190"/>
                </a:lnTo>
                <a:lnTo>
                  <a:pt x="1739040" y="186687"/>
                </a:lnTo>
                <a:lnTo>
                  <a:pt x="1748298" y="195947"/>
                </a:lnTo>
                <a:lnTo>
                  <a:pt x="1759327" y="203739"/>
                </a:lnTo>
                <a:lnTo>
                  <a:pt x="1771686" y="207818"/>
                </a:lnTo>
                <a:lnTo>
                  <a:pt x="1814423" y="208483"/>
                </a:lnTo>
                <a:lnTo>
                  <a:pt x="1850415" y="208483"/>
                </a:lnTo>
                <a:lnTo>
                  <a:pt x="2244369" y="208483"/>
                </a:lnTo>
                <a:lnTo>
                  <a:pt x="2280348" y="208483"/>
                </a:lnTo>
                <a:lnTo>
                  <a:pt x="2817368" y="208483"/>
                </a:lnTo>
                <a:lnTo>
                  <a:pt x="2829833" y="206226"/>
                </a:lnTo>
                <a:lnTo>
                  <a:pt x="2842131" y="200449"/>
                </a:lnTo>
                <a:lnTo>
                  <a:pt x="2981591" y="62255"/>
                </a:lnTo>
                <a:lnTo>
                  <a:pt x="2992004" y="55035"/>
                </a:lnTo>
                <a:lnTo>
                  <a:pt x="3004795" y="50419"/>
                </a:lnTo>
                <a:lnTo>
                  <a:pt x="3223120" y="49517"/>
                </a:lnTo>
                <a:lnTo>
                  <a:pt x="3259112" y="49517"/>
                </a:lnTo>
                <a:lnTo>
                  <a:pt x="3266859" y="49517"/>
                </a:lnTo>
                <a:lnTo>
                  <a:pt x="3638207" y="402856"/>
                </a:lnTo>
                <a:lnTo>
                  <a:pt x="3650041" y="426048"/>
                </a:lnTo>
                <a:lnTo>
                  <a:pt x="3650945" y="662051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7"/>
          <p:cNvSpPr/>
          <p:nvPr/>
        </p:nvSpPr>
        <p:spPr>
          <a:xfrm>
            <a:off x="744043" y="2858571"/>
            <a:ext cx="22656" cy="45313"/>
          </a:xfrm>
          <a:custGeom>
            <a:avLst/>
            <a:gdLst/>
            <a:ahLst/>
            <a:cxnLst/>
            <a:rect l="l" t="t" r="r" b="b"/>
            <a:pathLst>
              <a:path w="22656" h="45313">
                <a:moveTo>
                  <a:pt x="22656" y="45313"/>
                </a:moveTo>
                <a:lnTo>
                  <a:pt x="0" y="22656"/>
                </a:lnTo>
                <a:lnTo>
                  <a:pt x="22656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8"/>
          <p:cNvSpPr/>
          <p:nvPr/>
        </p:nvSpPr>
        <p:spPr>
          <a:xfrm>
            <a:off x="4381834" y="3239069"/>
            <a:ext cx="41287" cy="20650"/>
          </a:xfrm>
          <a:custGeom>
            <a:avLst/>
            <a:gdLst/>
            <a:ahLst/>
            <a:cxnLst/>
            <a:rect l="l" t="t" r="r" b="b"/>
            <a:pathLst>
              <a:path w="41287" h="20650">
                <a:moveTo>
                  <a:pt x="41287" y="0"/>
                </a:moveTo>
                <a:lnTo>
                  <a:pt x="20624" y="20650"/>
                </a:lnTo>
                <a:lnTo>
                  <a:pt x="0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9"/>
          <p:cNvSpPr txBox="1"/>
          <p:nvPr/>
        </p:nvSpPr>
        <p:spPr>
          <a:xfrm>
            <a:off x="768266" y="4509616"/>
            <a:ext cx="707390" cy="561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5" dirty="0" smtClean="0">
                <a:solidFill>
                  <a:srgbClr val="0095D5"/>
                </a:solidFill>
                <a:latin typeface="Calibri"/>
                <a:cs typeface="Calibri"/>
              </a:rPr>
              <a:t>1</a:t>
            </a:r>
            <a:r>
              <a:rPr lang="en-US" sz="2400" b="1" spc="-5" dirty="0" smtClean="0">
                <a:solidFill>
                  <a:srgbClr val="0095D5"/>
                </a:solidFill>
                <a:latin typeface="Calibri"/>
                <a:cs typeface="Calibri"/>
              </a:rPr>
              <a:t>.</a:t>
            </a:r>
            <a:r>
              <a:rPr lang="ru-RU" sz="2400" b="1" spc="-80" dirty="0" smtClean="0">
                <a:solidFill>
                  <a:srgbClr val="0095D5"/>
                </a:solidFill>
                <a:latin typeface="Calibri"/>
                <a:cs typeface="Calibri"/>
              </a:rPr>
              <a:t>7</a:t>
            </a:r>
            <a:endParaRPr sz="2400" dirty="0">
              <a:latin typeface="Calibri"/>
              <a:cs typeface="Calibri"/>
            </a:endParaRPr>
          </a:p>
          <a:p>
            <a:pPr marL="131445" marR="24130" indent="-119380" algn="ctr">
              <a:lnSpc>
                <a:spcPts val="1200"/>
              </a:lnSpc>
              <a:spcBef>
                <a:spcPts val="285"/>
              </a:spcBef>
            </a:pPr>
            <a:r>
              <a:rPr lang="en-US" sz="1200" dirty="0" smtClean="0">
                <a:solidFill>
                  <a:srgbClr val="0095D5"/>
                </a:solidFill>
                <a:latin typeface="Calibri"/>
                <a:cs typeface="Calibri"/>
              </a:rPr>
              <a:t>Europe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0" name="object 10"/>
          <p:cNvSpPr txBox="1"/>
          <p:nvPr/>
        </p:nvSpPr>
        <p:spPr>
          <a:xfrm>
            <a:off x="1842933" y="4509616"/>
            <a:ext cx="802005" cy="920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40" smtClean="0">
                <a:solidFill>
                  <a:srgbClr val="75B7E3"/>
                </a:solidFill>
                <a:latin typeface="Calibri"/>
                <a:cs typeface="Calibri"/>
              </a:rPr>
              <a:t>3</a:t>
            </a:r>
            <a:r>
              <a:rPr lang="en-US" sz="2400" b="1" spc="-15" dirty="0" smtClean="0">
                <a:solidFill>
                  <a:srgbClr val="75B7E3"/>
                </a:solidFill>
                <a:latin typeface="Calibri"/>
                <a:cs typeface="Calibri"/>
              </a:rPr>
              <a:t>.</a:t>
            </a:r>
            <a:r>
              <a:rPr lang="ru-RU" sz="2400" b="1" spc="-50" dirty="0" smtClean="0">
                <a:solidFill>
                  <a:srgbClr val="75B7E3"/>
                </a:solidFill>
                <a:latin typeface="Calibri"/>
                <a:cs typeface="Calibri"/>
              </a:rPr>
              <a:t>78</a:t>
            </a:r>
            <a:endParaRPr sz="2400" dirty="0">
              <a:latin typeface="Calibri"/>
              <a:cs typeface="Calibri"/>
            </a:endParaRPr>
          </a:p>
          <a:p>
            <a:pPr marR="6350" indent="12700" algn="ctr">
              <a:lnSpc>
                <a:spcPts val="1200"/>
              </a:lnSpc>
              <a:spcBef>
                <a:spcPts val="209"/>
              </a:spcBef>
            </a:pPr>
            <a:r>
              <a:rPr lang="en-US" sz="1200" dirty="0" smtClean="0">
                <a:solidFill>
                  <a:srgbClr val="75B7E3"/>
                </a:solidFill>
                <a:latin typeface="Calibri"/>
                <a:cs typeface="Calibri"/>
              </a:rPr>
              <a:t>Domestic</a:t>
            </a:r>
          </a:p>
          <a:p>
            <a:pPr marR="6350" indent="12700" algn="ctr">
              <a:lnSpc>
                <a:spcPts val="1200"/>
              </a:lnSpc>
              <a:spcBef>
                <a:spcPts val="209"/>
              </a:spcBef>
            </a:pPr>
            <a:r>
              <a:rPr lang="en-US" sz="1200" dirty="0" smtClean="0">
                <a:solidFill>
                  <a:srgbClr val="75B7E3"/>
                </a:solidFill>
                <a:latin typeface="Calibri"/>
                <a:cs typeface="Calibri"/>
              </a:rPr>
              <a:t>market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lang="en-US" sz="1000" spc="-15" dirty="0" smtClean="0">
                <a:solidFill>
                  <a:srgbClr val="414042"/>
                </a:solidFill>
                <a:latin typeface="Calibri"/>
                <a:cs typeface="Calibri"/>
              </a:rPr>
              <a:t>Russia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1" name="object 11"/>
          <p:cNvSpPr txBox="1"/>
          <p:nvPr/>
        </p:nvSpPr>
        <p:spPr>
          <a:xfrm>
            <a:off x="2935707" y="4509616"/>
            <a:ext cx="995044" cy="933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25" dirty="0" smtClean="0">
                <a:solidFill>
                  <a:srgbClr val="8DC53E"/>
                </a:solidFill>
                <a:latin typeface="Calibri"/>
                <a:cs typeface="Calibri"/>
              </a:rPr>
              <a:t>5</a:t>
            </a:r>
            <a:r>
              <a:rPr lang="en-US" sz="2400" b="1" spc="-5" dirty="0" smtClean="0">
                <a:solidFill>
                  <a:srgbClr val="8DC53E"/>
                </a:solidFill>
                <a:latin typeface="Calibri"/>
                <a:cs typeface="Calibri"/>
              </a:rPr>
              <a:t>.</a:t>
            </a:r>
            <a:r>
              <a:rPr lang="ru-RU" sz="2400" b="1" spc="-80" dirty="0" smtClean="0">
                <a:solidFill>
                  <a:srgbClr val="8DC53E"/>
                </a:solidFill>
                <a:latin typeface="Calibri"/>
                <a:cs typeface="Calibri"/>
              </a:rPr>
              <a:t>21</a:t>
            </a:r>
            <a:endParaRPr sz="2400" dirty="0">
              <a:latin typeface="Calibri"/>
              <a:cs typeface="Calibri"/>
            </a:endParaRPr>
          </a:p>
          <a:p>
            <a:pPr marR="6350" algn="ctr">
              <a:lnSpc>
                <a:spcPts val="1200"/>
              </a:lnSpc>
              <a:spcBef>
                <a:spcPts val="209"/>
              </a:spcBef>
            </a:pPr>
            <a:r>
              <a:rPr lang="en-US" sz="1200" spc="-90" dirty="0" smtClean="0">
                <a:solidFill>
                  <a:srgbClr val="8DC53E"/>
                </a:solidFill>
                <a:latin typeface="Calibri"/>
                <a:cs typeface="Calibri"/>
              </a:rPr>
              <a:t>Asia-Pacific </a:t>
            </a:r>
          </a:p>
          <a:p>
            <a:pPr marR="6350" algn="ctr">
              <a:lnSpc>
                <a:spcPts val="1200"/>
              </a:lnSpc>
              <a:spcBef>
                <a:spcPts val="209"/>
              </a:spcBef>
            </a:pPr>
            <a:r>
              <a:rPr lang="en-US" sz="1200" spc="-90" dirty="0" smtClean="0">
                <a:solidFill>
                  <a:srgbClr val="8DC53E"/>
                </a:solidFill>
                <a:latin typeface="Calibri"/>
                <a:cs typeface="Calibri"/>
              </a:rPr>
              <a:t>region</a:t>
            </a:r>
            <a:endParaRPr sz="1200" dirty="0">
              <a:latin typeface="Calibri"/>
              <a:cs typeface="Calibri"/>
            </a:endParaRPr>
          </a:p>
          <a:p>
            <a:pPr marR="27940" algn="ctr">
              <a:lnSpc>
                <a:spcPct val="100000"/>
              </a:lnSpc>
              <a:spcBef>
                <a:spcPts val="380"/>
              </a:spcBef>
            </a:pP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South Korea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2" name="object 12"/>
          <p:cNvSpPr txBox="1"/>
          <p:nvPr/>
        </p:nvSpPr>
        <p:spPr>
          <a:xfrm>
            <a:off x="2235311" y="2348880"/>
            <a:ext cx="7397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en-US" sz="800" dirty="0" smtClean="0">
                <a:solidFill>
                  <a:srgbClr val="414042"/>
                </a:solidFill>
                <a:latin typeface="Calibri"/>
                <a:cs typeface="Calibri"/>
              </a:rPr>
              <a:t>KTK industrial cluster (mining)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4" name="object 13"/>
          <p:cNvSpPr txBox="1"/>
          <p:nvPr/>
        </p:nvSpPr>
        <p:spPr>
          <a:xfrm>
            <a:off x="4388333" y="4365736"/>
            <a:ext cx="37084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800" dirty="0" smtClean="0">
                <a:solidFill>
                  <a:srgbClr val="8DC53E"/>
                </a:solidFill>
                <a:cs typeface="Calibri"/>
              </a:rPr>
              <a:t>Taiwan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5" name="object 14"/>
          <p:cNvSpPr txBox="1"/>
          <p:nvPr/>
        </p:nvSpPr>
        <p:spPr>
          <a:xfrm>
            <a:off x="4592244" y="3842191"/>
            <a:ext cx="34607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800" dirty="0" smtClean="0">
                <a:solidFill>
                  <a:srgbClr val="8DC53E"/>
                </a:solidFill>
                <a:latin typeface="Calibri"/>
                <a:cs typeface="Calibri"/>
              </a:rPr>
              <a:t>Japan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6" name="object 15"/>
          <p:cNvSpPr txBox="1"/>
          <p:nvPr/>
        </p:nvSpPr>
        <p:spPr>
          <a:xfrm>
            <a:off x="4002964" y="3827357"/>
            <a:ext cx="39814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800" spc="-20" dirty="0" smtClean="0">
                <a:solidFill>
                  <a:srgbClr val="8DC53E"/>
                </a:solidFill>
                <a:latin typeface="Calibri"/>
                <a:cs typeface="Calibri"/>
              </a:rPr>
              <a:t>S. Korea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7" name="object 17"/>
          <p:cNvSpPr/>
          <p:nvPr/>
        </p:nvSpPr>
        <p:spPr>
          <a:xfrm>
            <a:off x="3887889" y="4011115"/>
            <a:ext cx="318890" cy="67741"/>
          </a:xfrm>
          <a:custGeom>
            <a:avLst/>
            <a:gdLst>
              <a:gd name="connsiteX0" fmla="*/ 0 w 318890"/>
              <a:gd name="connsiteY0" fmla="*/ 67741 h 67741"/>
              <a:gd name="connsiteX1" fmla="*/ 210889 w 318890"/>
              <a:gd name="connsiteY1" fmla="*/ 67741 h 67741"/>
              <a:gd name="connsiteX2" fmla="*/ 229023 w 318890"/>
              <a:gd name="connsiteY2" fmla="*/ 66931 h 67741"/>
              <a:gd name="connsiteX3" fmla="*/ 276680 w 318890"/>
              <a:gd name="connsiteY3" fmla="*/ 55857 h 67741"/>
              <a:gd name="connsiteX4" fmla="*/ 308855 w 318890"/>
              <a:gd name="connsiteY4" fmla="*/ 34647 h 67741"/>
              <a:gd name="connsiteX5" fmla="*/ 318301 w 318890"/>
              <a:gd name="connsiteY5" fmla="*/ 16674 h 67741"/>
              <a:gd name="connsiteX6" fmla="*/ 318890 w 318890"/>
              <a:gd name="connsiteY6" fmla="*/ 0 h 6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0" h="67741">
                <a:moveTo>
                  <a:pt x="0" y="67741"/>
                </a:moveTo>
                <a:lnTo>
                  <a:pt x="210889" y="67741"/>
                </a:lnTo>
                <a:lnTo>
                  <a:pt x="229023" y="66931"/>
                </a:lnTo>
                <a:lnTo>
                  <a:pt x="276680" y="55857"/>
                </a:lnTo>
                <a:lnTo>
                  <a:pt x="308855" y="34647"/>
                </a:lnTo>
                <a:lnTo>
                  <a:pt x="318301" y="16674"/>
                </a:lnTo>
                <a:cubicBezTo>
                  <a:pt x="318497" y="11116"/>
                  <a:pt x="318694" y="5558"/>
                  <a:pt x="318890" y="0"/>
                </a:cubicBezTo>
              </a:path>
            </a:pathLst>
          </a:custGeom>
          <a:ln w="9525">
            <a:solidFill>
              <a:srgbClr val="8DC53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18"/>
          <p:cNvSpPr/>
          <p:nvPr/>
        </p:nvSpPr>
        <p:spPr>
          <a:xfrm>
            <a:off x="4203600" y="398696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12674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19"/>
          <p:cNvSpPr/>
          <p:nvPr/>
        </p:nvSpPr>
        <p:spPr>
          <a:xfrm>
            <a:off x="4190067" y="3964824"/>
            <a:ext cx="33413" cy="33413"/>
          </a:xfrm>
          <a:custGeom>
            <a:avLst/>
            <a:gdLst/>
            <a:ahLst/>
            <a:cxnLst/>
            <a:rect l="l" t="t" r="r" b="b"/>
            <a:pathLst>
              <a:path w="33413" h="33413">
                <a:moveTo>
                  <a:pt x="25933" y="0"/>
                </a:moveTo>
                <a:lnTo>
                  <a:pt x="7480" y="0"/>
                </a:lnTo>
                <a:lnTo>
                  <a:pt x="0" y="7467"/>
                </a:lnTo>
                <a:lnTo>
                  <a:pt x="0" y="25946"/>
                </a:lnTo>
                <a:lnTo>
                  <a:pt x="7480" y="33413"/>
                </a:lnTo>
                <a:lnTo>
                  <a:pt x="25933" y="33413"/>
                </a:lnTo>
                <a:lnTo>
                  <a:pt x="33413" y="25946"/>
                </a:lnTo>
                <a:lnTo>
                  <a:pt x="33413" y="7467"/>
                </a:lnTo>
                <a:lnTo>
                  <a:pt x="25933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20"/>
          <p:cNvSpPr/>
          <p:nvPr/>
        </p:nvSpPr>
        <p:spPr>
          <a:xfrm>
            <a:off x="4508822" y="430190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21"/>
          <p:cNvSpPr/>
          <p:nvPr/>
        </p:nvSpPr>
        <p:spPr>
          <a:xfrm>
            <a:off x="4179841" y="4078859"/>
            <a:ext cx="332155" cy="180378"/>
          </a:xfrm>
          <a:custGeom>
            <a:avLst/>
            <a:gdLst/>
            <a:ahLst/>
            <a:cxnLst/>
            <a:rect l="l" t="t" r="r" b="b"/>
            <a:pathLst>
              <a:path w="332155" h="180378">
                <a:moveTo>
                  <a:pt x="332155" y="180378"/>
                </a:moveTo>
                <a:lnTo>
                  <a:pt x="332155" y="108000"/>
                </a:lnTo>
                <a:lnTo>
                  <a:pt x="331169" y="93429"/>
                </a:lnTo>
                <a:lnTo>
                  <a:pt x="317414" y="53707"/>
                </a:lnTo>
                <a:lnTo>
                  <a:pt x="290208" y="22709"/>
                </a:lnTo>
                <a:lnTo>
                  <a:pt x="253075" y="3959"/>
                </a:lnTo>
                <a:lnTo>
                  <a:pt x="224546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8DC53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23"/>
          <p:cNvSpPr/>
          <p:nvPr/>
        </p:nvSpPr>
        <p:spPr>
          <a:xfrm>
            <a:off x="4495289" y="4290707"/>
            <a:ext cx="33413" cy="33413"/>
          </a:xfrm>
          <a:custGeom>
            <a:avLst/>
            <a:gdLst/>
            <a:ahLst/>
            <a:cxnLst/>
            <a:rect l="l" t="t" r="r" b="b"/>
            <a:pathLst>
              <a:path w="33413" h="33413">
                <a:moveTo>
                  <a:pt x="25933" y="0"/>
                </a:moveTo>
                <a:lnTo>
                  <a:pt x="7480" y="0"/>
                </a:lnTo>
                <a:lnTo>
                  <a:pt x="0" y="7467"/>
                </a:lnTo>
                <a:lnTo>
                  <a:pt x="0" y="25946"/>
                </a:lnTo>
                <a:lnTo>
                  <a:pt x="7480" y="33413"/>
                </a:lnTo>
                <a:lnTo>
                  <a:pt x="25933" y="33413"/>
                </a:lnTo>
                <a:lnTo>
                  <a:pt x="33413" y="25946"/>
                </a:lnTo>
                <a:lnTo>
                  <a:pt x="33413" y="7467"/>
                </a:lnTo>
                <a:lnTo>
                  <a:pt x="25933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24"/>
          <p:cNvSpPr/>
          <p:nvPr/>
        </p:nvSpPr>
        <p:spPr>
          <a:xfrm>
            <a:off x="4766853" y="401246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12687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25"/>
          <p:cNvSpPr/>
          <p:nvPr/>
        </p:nvSpPr>
        <p:spPr>
          <a:xfrm>
            <a:off x="4486024" y="4051994"/>
            <a:ext cx="275234" cy="26860"/>
          </a:xfrm>
          <a:custGeom>
            <a:avLst/>
            <a:gdLst/>
            <a:ahLst/>
            <a:cxnLst/>
            <a:rect l="l" t="t" r="r" b="b"/>
            <a:pathLst>
              <a:path w="275234" h="26860">
                <a:moveTo>
                  <a:pt x="275234" y="0"/>
                </a:moveTo>
                <a:lnTo>
                  <a:pt x="236622" y="19174"/>
                </a:lnTo>
                <a:lnTo>
                  <a:pt x="193616" y="26267"/>
                </a:lnTo>
                <a:lnTo>
                  <a:pt x="177554" y="26855"/>
                </a:lnTo>
                <a:lnTo>
                  <a:pt x="0" y="26860"/>
                </a:lnTo>
              </a:path>
            </a:pathLst>
          </a:custGeom>
          <a:ln w="9525">
            <a:solidFill>
              <a:srgbClr val="8DC53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27"/>
          <p:cNvSpPr/>
          <p:nvPr/>
        </p:nvSpPr>
        <p:spPr>
          <a:xfrm>
            <a:off x="4753310" y="3990261"/>
            <a:ext cx="33439" cy="33413"/>
          </a:xfrm>
          <a:custGeom>
            <a:avLst/>
            <a:gdLst/>
            <a:ahLst/>
            <a:cxnLst/>
            <a:rect l="l" t="t" r="r" b="b"/>
            <a:pathLst>
              <a:path w="33439" h="33413">
                <a:moveTo>
                  <a:pt x="25933" y="0"/>
                </a:moveTo>
                <a:lnTo>
                  <a:pt x="7480" y="0"/>
                </a:lnTo>
                <a:lnTo>
                  <a:pt x="0" y="7467"/>
                </a:lnTo>
                <a:lnTo>
                  <a:pt x="0" y="25946"/>
                </a:lnTo>
                <a:lnTo>
                  <a:pt x="7480" y="33413"/>
                </a:lnTo>
                <a:lnTo>
                  <a:pt x="25933" y="33413"/>
                </a:lnTo>
                <a:lnTo>
                  <a:pt x="33439" y="25946"/>
                </a:lnTo>
                <a:lnTo>
                  <a:pt x="33439" y="7467"/>
                </a:lnTo>
                <a:lnTo>
                  <a:pt x="25933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28"/>
          <p:cNvSpPr/>
          <p:nvPr/>
        </p:nvSpPr>
        <p:spPr>
          <a:xfrm>
            <a:off x="4403588" y="3319060"/>
            <a:ext cx="81978" cy="419328"/>
          </a:xfrm>
          <a:custGeom>
            <a:avLst/>
            <a:gdLst/>
            <a:ahLst/>
            <a:cxnLst/>
            <a:rect l="l" t="t" r="r" b="b"/>
            <a:pathLst>
              <a:path w="81978" h="419328">
                <a:moveTo>
                  <a:pt x="6845" y="419328"/>
                </a:moveTo>
                <a:lnTo>
                  <a:pt x="63969" y="419328"/>
                </a:lnTo>
                <a:lnTo>
                  <a:pt x="76661" y="414063"/>
                </a:lnTo>
                <a:lnTo>
                  <a:pt x="81978" y="401401"/>
                </a:lnTo>
                <a:lnTo>
                  <a:pt x="81978" y="335165"/>
                </a:lnTo>
                <a:lnTo>
                  <a:pt x="79720" y="322707"/>
                </a:lnTo>
                <a:lnTo>
                  <a:pt x="73939" y="310403"/>
                </a:lnTo>
                <a:lnTo>
                  <a:pt x="12725" y="247904"/>
                </a:lnTo>
                <a:lnTo>
                  <a:pt x="5511" y="237496"/>
                </a:lnTo>
                <a:lnTo>
                  <a:pt x="899" y="224708"/>
                </a:lnTo>
                <a:lnTo>
                  <a:pt x="0" y="141414"/>
                </a:lnTo>
                <a:lnTo>
                  <a:pt x="0" y="105422"/>
                </a:lnTo>
                <a:lnTo>
                  <a:pt x="0" y="0"/>
                </a:lnTo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29"/>
          <p:cNvSpPr/>
          <p:nvPr/>
        </p:nvSpPr>
        <p:spPr>
          <a:xfrm>
            <a:off x="4387208" y="3288507"/>
            <a:ext cx="30556" cy="30556"/>
          </a:xfrm>
          <a:custGeom>
            <a:avLst/>
            <a:gdLst/>
            <a:ahLst/>
            <a:cxnLst/>
            <a:rect l="l" t="t" r="r" b="b"/>
            <a:pathLst>
              <a:path w="30556" h="30556">
                <a:moveTo>
                  <a:pt x="23710" y="0"/>
                </a:moveTo>
                <a:lnTo>
                  <a:pt x="6845" y="0"/>
                </a:lnTo>
                <a:lnTo>
                  <a:pt x="0" y="6832"/>
                </a:lnTo>
                <a:lnTo>
                  <a:pt x="0" y="23723"/>
                </a:lnTo>
                <a:lnTo>
                  <a:pt x="6845" y="30556"/>
                </a:lnTo>
                <a:lnTo>
                  <a:pt x="23710" y="30556"/>
                </a:lnTo>
                <a:lnTo>
                  <a:pt x="30556" y="23723"/>
                </a:lnTo>
                <a:lnTo>
                  <a:pt x="30556" y="6832"/>
                </a:lnTo>
                <a:lnTo>
                  <a:pt x="23710" y="0"/>
                </a:lnTo>
                <a:close/>
              </a:path>
            </a:pathLst>
          </a:custGeom>
          <a:solidFill>
            <a:srgbClr val="75B7E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0"/>
          <p:cNvSpPr/>
          <p:nvPr/>
        </p:nvSpPr>
        <p:spPr>
          <a:xfrm>
            <a:off x="4387208" y="3288507"/>
            <a:ext cx="30556" cy="30556"/>
          </a:xfrm>
          <a:custGeom>
            <a:avLst/>
            <a:gdLst/>
            <a:ahLst/>
            <a:cxnLst/>
            <a:rect l="l" t="t" r="r" b="b"/>
            <a:pathLst>
              <a:path w="30556" h="30556">
                <a:moveTo>
                  <a:pt x="30556" y="15278"/>
                </a:moveTo>
                <a:lnTo>
                  <a:pt x="30556" y="23723"/>
                </a:lnTo>
                <a:lnTo>
                  <a:pt x="23710" y="30556"/>
                </a:lnTo>
                <a:lnTo>
                  <a:pt x="15278" y="30556"/>
                </a:lnTo>
                <a:lnTo>
                  <a:pt x="6845" y="30556"/>
                </a:lnTo>
                <a:lnTo>
                  <a:pt x="0" y="23723"/>
                </a:lnTo>
                <a:lnTo>
                  <a:pt x="0" y="15278"/>
                </a:lnTo>
                <a:lnTo>
                  <a:pt x="0" y="6832"/>
                </a:lnTo>
                <a:lnTo>
                  <a:pt x="6845" y="0"/>
                </a:lnTo>
                <a:lnTo>
                  <a:pt x="15278" y="0"/>
                </a:lnTo>
                <a:lnTo>
                  <a:pt x="23710" y="0"/>
                </a:lnTo>
                <a:lnTo>
                  <a:pt x="30556" y="6832"/>
                </a:lnTo>
                <a:lnTo>
                  <a:pt x="30556" y="15278"/>
                </a:lnTo>
                <a:close/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1"/>
          <p:cNvSpPr/>
          <p:nvPr/>
        </p:nvSpPr>
        <p:spPr>
          <a:xfrm>
            <a:off x="4485567" y="3636813"/>
            <a:ext cx="136105" cy="110489"/>
          </a:xfrm>
          <a:custGeom>
            <a:avLst/>
            <a:gdLst/>
            <a:ahLst/>
            <a:cxnLst/>
            <a:rect l="l" t="t" r="r" b="b"/>
            <a:pathLst>
              <a:path w="136105" h="110489">
                <a:moveTo>
                  <a:pt x="0" y="0"/>
                </a:moveTo>
                <a:lnTo>
                  <a:pt x="42252" y="0"/>
                </a:lnTo>
                <a:lnTo>
                  <a:pt x="54700" y="2258"/>
                </a:lnTo>
                <a:lnTo>
                  <a:pt x="67012" y="8039"/>
                </a:lnTo>
                <a:lnTo>
                  <a:pt x="123380" y="63119"/>
                </a:lnTo>
                <a:lnTo>
                  <a:pt x="130710" y="73634"/>
                </a:lnTo>
                <a:lnTo>
                  <a:pt x="135310" y="86359"/>
                </a:lnTo>
                <a:lnTo>
                  <a:pt x="136105" y="110489"/>
                </a:lnTo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32"/>
          <p:cNvSpPr/>
          <p:nvPr/>
        </p:nvSpPr>
        <p:spPr>
          <a:xfrm>
            <a:off x="4288656" y="3738389"/>
            <a:ext cx="166687" cy="609231"/>
          </a:xfrm>
          <a:custGeom>
            <a:avLst/>
            <a:gdLst/>
            <a:ahLst/>
            <a:cxnLst/>
            <a:rect l="l" t="t" r="r" b="b"/>
            <a:pathLst>
              <a:path w="166687" h="609231">
                <a:moveTo>
                  <a:pt x="166687" y="0"/>
                </a:moveTo>
                <a:lnTo>
                  <a:pt x="166687" y="249656"/>
                </a:lnTo>
                <a:lnTo>
                  <a:pt x="164429" y="262124"/>
                </a:lnTo>
                <a:lnTo>
                  <a:pt x="158655" y="274427"/>
                </a:lnTo>
                <a:lnTo>
                  <a:pt x="12712" y="421652"/>
                </a:lnTo>
                <a:lnTo>
                  <a:pt x="5502" y="432062"/>
                </a:lnTo>
                <a:lnTo>
                  <a:pt x="896" y="444852"/>
                </a:lnTo>
                <a:lnTo>
                  <a:pt x="0" y="609231"/>
                </a:lnTo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33"/>
          <p:cNvSpPr/>
          <p:nvPr/>
        </p:nvSpPr>
        <p:spPr>
          <a:xfrm>
            <a:off x="1965993" y="2500595"/>
            <a:ext cx="168834" cy="169369"/>
          </a:xfrm>
          <a:custGeom>
            <a:avLst/>
            <a:gdLst/>
            <a:ahLst/>
            <a:cxnLst/>
            <a:rect l="l" t="t" r="r" b="b"/>
            <a:pathLst>
              <a:path w="168834" h="169369">
                <a:moveTo>
                  <a:pt x="81846" y="0"/>
                </a:moveTo>
                <a:lnTo>
                  <a:pt x="43794" y="10454"/>
                </a:lnTo>
                <a:lnTo>
                  <a:pt x="15262" y="37949"/>
                </a:lnTo>
                <a:lnTo>
                  <a:pt x="862" y="79791"/>
                </a:lnTo>
                <a:lnTo>
                  <a:pt x="0" y="96460"/>
                </a:lnTo>
                <a:lnTo>
                  <a:pt x="3003" y="109851"/>
                </a:lnTo>
                <a:lnTo>
                  <a:pt x="24023" y="143943"/>
                </a:lnTo>
                <a:lnTo>
                  <a:pt x="60078" y="165021"/>
                </a:lnTo>
                <a:lnTo>
                  <a:pt x="90577" y="169369"/>
                </a:lnTo>
                <a:lnTo>
                  <a:pt x="104788" y="167054"/>
                </a:lnTo>
                <a:lnTo>
                  <a:pt x="141224" y="147414"/>
                </a:lnTo>
                <a:lnTo>
                  <a:pt x="164002" y="113081"/>
                </a:lnTo>
                <a:lnTo>
                  <a:pt x="168834" y="84796"/>
                </a:lnTo>
                <a:lnTo>
                  <a:pt x="168438" y="76548"/>
                </a:lnTo>
                <a:lnTo>
                  <a:pt x="154384" y="37594"/>
                </a:lnTo>
                <a:lnTo>
                  <a:pt x="123858" y="10283"/>
                </a:lnTo>
                <a:lnTo>
                  <a:pt x="81846" y="0"/>
                </a:lnTo>
                <a:close/>
              </a:path>
            </a:pathLst>
          </a:custGeom>
          <a:solidFill>
            <a:srgbClr val="75B7E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34"/>
          <p:cNvSpPr/>
          <p:nvPr/>
        </p:nvSpPr>
        <p:spPr>
          <a:xfrm>
            <a:off x="1965993" y="2500595"/>
            <a:ext cx="168834" cy="169369"/>
          </a:xfrm>
          <a:custGeom>
            <a:avLst/>
            <a:gdLst/>
            <a:ahLst/>
            <a:cxnLst/>
            <a:rect l="l" t="t" r="r" b="b"/>
            <a:pathLst>
              <a:path w="168834" h="169369">
                <a:moveTo>
                  <a:pt x="168834" y="84796"/>
                </a:moveTo>
                <a:lnTo>
                  <a:pt x="158272" y="125812"/>
                </a:lnTo>
                <a:lnTo>
                  <a:pt x="130319" y="155870"/>
                </a:lnTo>
                <a:lnTo>
                  <a:pt x="90577" y="169369"/>
                </a:lnTo>
                <a:lnTo>
                  <a:pt x="74776" y="168289"/>
                </a:lnTo>
                <a:lnTo>
                  <a:pt x="34560" y="152662"/>
                </a:lnTo>
                <a:lnTo>
                  <a:pt x="8103" y="122351"/>
                </a:lnTo>
                <a:lnTo>
                  <a:pt x="0" y="96460"/>
                </a:lnTo>
                <a:lnTo>
                  <a:pt x="862" y="79791"/>
                </a:lnTo>
                <a:lnTo>
                  <a:pt x="15262" y="37949"/>
                </a:lnTo>
                <a:lnTo>
                  <a:pt x="43794" y="10454"/>
                </a:lnTo>
                <a:lnTo>
                  <a:pt x="81846" y="0"/>
                </a:lnTo>
                <a:lnTo>
                  <a:pt x="96818" y="1203"/>
                </a:lnTo>
                <a:lnTo>
                  <a:pt x="135556" y="17761"/>
                </a:lnTo>
                <a:lnTo>
                  <a:pt x="161145" y="49551"/>
                </a:lnTo>
                <a:lnTo>
                  <a:pt x="168834" y="84796"/>
                </a:lnTo>
                <a:close/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35"/>
          <p:cNvSpPr/>
          <p:nvPr/>
        </p:nvSpPr>
        <p:spPr>
          <a:xfrm>
            <a:off x="4316538" y="3410234"/>
            <a:ext cx="168843" cy="169380"/>
          </a:xfrm>
          <a:custGeom>
            <a:avLst/>
            <a:gdLst/>
            <a:ahLst/>
            <a:cxnLst/>
            <a:rect l="l" t="t" r="r" b="b"/>
            <a:pathLst>
              <a:path w="168843" h="169380">
                <a:moveTo>
                  <a:pt x="81822" y="0"/>
                </a:moveTo>
                <a:lnTo>
                  <a:pt x="43786" y="10468"/>
                </a:lnTo>
                <a:lnTo>
                  <a:pt x="15259" y="37972"/>
                </a:lnTo>
                <a:lnTo>
                  <a:pt x="861" y="79817"/>
                </a:lnTo>
                <a:lnTo>
                  <a:pt x="0" y="96487"/>
                </a:lnTo>
                <a:lnTo>
                  <a:pt x="3008" y="109873"/>
                </a:lnTo>
                <a:lnTo>
                  <a:pt x="24041" y="143958"/>
                </a:lnTo>
                <a:lnTo>
                  <a:pt x="60102" y="165033"/>
                </a:lnTo>
                <a:lnTo>
                  <a:pt x="90597" y="169380"/>
                </a:lnTo>
                <a:lnTo>
                  <a:pt x="104809" y="167063"/>
                </a:lnTo>
                <a:lnTo>
                  <a:pt x="141241" y="147416"/>
                </a:lnTo>
                <a:lnTo>
                  <a:pt x="164012" y="113079"/>
                </a:lnTo>
                <a:lnTo>
                  <a:pt x="168843" y="84795"/>
                </a:lnTo>
                <a:lnTo>
                  <a:pt x="168444" y="76523"/>
                </a:lnTo>
                <a:lnTo>
                  <a:pt x="154385" y="37586"/>
                </a:lnTo>
                <a:lnTo>
                  <a:pt x="123854" y="10281"/>
                </a:lnTo>
                <a:lnTo>
                  <a:pt x="818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36"/>
          <p:cNvSpPr/>
          <p:nvPr/>
        </p:nvSpPr>
        <p:spPr>
          <a:xfrm>
            <a:off x="4316538" y="3410234"/>
            <a:ext cx="168843" cy="169380"/>
          </a:xfrm>
          <a:custGeom>
            <a:avLst/>
            <a:gdLst/>
            <a:ahLst/>
            <a:cxnLst/>
            <a:rect l="l" t="t" r="r" b="b"/>
            <a:pathLst>
              <a:path w="168843" h="169380">
                <a:moveTo>
                  <a:pt x="168843" y="84795"/>
                </a:moveTo>
                <a:lnTo>
                  <a:pt x="158285" y="125811"/>
                </a:lnTo>
                <a:lnTo>
                  <a:pt x="130339" y="155874"/>
                </a:lnTo>
                <a:lnTo>
                  <a:pt x="90597" y="169380"/>
                </a:lnTo>
                <a:lnTo>
                  <a:pt x="74799" y="168300"/>
                </a:lnTo>
                <a:lnTo>
                  <a:pt x="34582" y="152676"/>
                </a:lnTo>
                <a:lnTo>
                  <a:pt x="8113" y="122371"/>
                </a:lnTo>
                <a:lnTo>
                  <a:pt x="0" y="96487"/>
                </a:lnTo>
                <a:lnTo>
                  <a:pt x="861" y="79817"/>
                </a:lnTo>
                <a:lnTo>
                  <a:pt x="15259" y="37972"/>
                </a:lnTo>
                <a:lnTo>
                  <a:pt x="43786" y="10468"/>
                </a:lnTo>
                <a:lnTo>
                  <a:pt x="81822" y="0"/>
                </a:lnTo>
                <a:lnTo>
                  <a:pt x="96804" y="1203"/>
                </a:lnTo>
                <a:lnTo>
                  <a:pt x="135554" y="17757"/>
                </a:lnTo>
                <a:lnTo>
                  <a:pt x="161147" y="49538"/>
                </a:lnTo>
                <a:lnTo>
                  <a:pt x="168843" y="84795"/>
                </a:lnTo>
                <a:close/>
              </a:path>
            </a:pathLst>
          </a:custGeom>
          <a:ln w="12699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37"/>
          <p:cNvSpPr/>
          <p:nvPr/>
        </p:nvSpPr>
        <p:spPr>
          <a:xfrm>
            <a:off x="3270337" y="2719318"/>
            <a:ext cx="168857" cy="169368"/>
          </a:xfrm>
          <a:custGeom>
            <a:avLst/>
            <a:gdLst/>
            <a:ahLst/>
            <a:cxnLst/>
            <a:rect l="l" t="t" r="r" b="b"/>
            <a:pathLst>
              <a:path w="168857" h="169368">
                <a:moveTo>
                  <a:pt x="81834" y="0"/>
                </a:moveTo>
                <a:lnTo>
                  <a:pt x="43790" y="10465"/>
                </a:lnTo>
                <a:lnTo>
                  <a:pt x="15260" y="37965"/>
                </a:lnTo>
                <a:lnTo>
                  <a:pt x="861" y="79808"/>
                </a:lnTo>
                <a:lnTo>
                  <a:pt x="0" y="96478"/>
                </a:lnTo>
                <a:lnTo>
                  <a:pt x="3007" y="109865"/>
                </a:lnTo>
                <a:lnTo>
                  <a:pt x="24040" y="143949"/>
                </a:lnTo>
                <a:lnTo>
                  <a:pt x="60102" y="165021"/>
                </a:lnTo>
                <a:lnTo>
                  <a:pt x="90599" y="169368"/>
                </a:lnTo>
                <a:lnTo>
                  <a:pt x="104811" y="167054"/>
                </a:lnTo>
                <a:lnTo>
                  <a:pt x="141246" y="147413"/>
                </a:lnTo>
                <a:lnTo>
                  <a:pt x="164024" y="113080"/>
                </a:lnTo>
                <a:lnTo>
                  <a:pt x="168857" y="84795"/>
                </a:lnTo>
                <a:lnTo>
                  <a:pt x="168458" y="76520"/>
                </a:lnTo>
                <a:lnTo>
                  <a:pt x="154395" y="37579"/>
                </a:lnTo>
                <a:lnTo>
                  <a:pt x="123861" y="10278"/>
                </a:lnTo>
                <a:lnTo>
                  <a:pt x="81834" y="0"/>
                </a:lnTo>
                <a:close/>
              </a:path>
            </a:pathLst>
          </a:custGeom>
          <a:solidFill>
            <a:srgbClr val="75B7E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38"/>
          <p:cNvSpPr/>
          <p:nvPr/>
        </p:nvSpPr>
        <p:spPr>
          <a:xfrm>
            <a:off x="3270337" y="2719318"/>
            <a:ext cx="168857" cy="169368"/>
          </a:xfrm>
          <a:custGeom>
            <a:avLst/>
            <a:gdLst/>
            <a:ahLst/>
            <a:cxnLst/>
            <a:rect l="l" t="t" r="r" b="b"/>
            <a:pathLst>
              <a:path w="168857" h="169368">
                <a:moveTo>
                  <a:pt x="168857" y="84795"/>
                </a:moveTo>
                <a:lnTo>
                  <a:pt x="158294" y="125811"/>
                </a:lnTo>
                <a:lnTo>
                  <a:pt x="130342" y="155869"/>
                </a:lnTo>
                <a:lnTo>
                  <a:pt x="90599" y="169368"/>
                </a:lnTo>
                <a:lnTo>
                  <a:pt x="74800" y="168288"/>
                </a:lnTo>
                <a:lnTo>
                  <a:pt x="34580" y="152666"/>
                </a:lnTo>
                <a:lnTo>
                  <a:pt x="8111" y="122363"/>
                </a:lnTo>
                <a:lnTo>
                  <a:pt x="0" y="96478"/>
                </a:lnTo>
                <a:lnTo>
                  <a:pt x="861" y="79808"/>
                </a:lnTo>
                <a:lnTo>
                  <a:pt x="15260" y="37965"/>
                </a:lnTo>
                <a:lnTo>
                  <a:pt x="43790" y="10465"/>
                </a:lnTo>
                <a:lnTo>
                  <a:pt x="81834" y="0"/>
                </a:lnTo>
                <a:lnTo>
                  <a:pt x="96813" y="1202"/>
                </a:lnTo>
                <a:lnTo>
                  <a:pt x="135562" y="17753"/>
                </a:lnTo>
                <a:lnTo>
                  <a:pt x="161159" y="49532"/>
                </a:lnTo>
                <a:lnTo>
                  <a:pt x="168857" y="84795"/>
                </a:lnTo>
                <a:close/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0"/>
          <p:cNvSpPr/>
          <p:nvPr/>
        </p:nvSpPr>
        <p:spPr>
          <a:xfrm>
            <a:off x="251520" y="6392361"/>
            <a:ext cx="4699696" cy="276999"/>
          </a:xfrm>
          <a:custGeom>
            <a:avLst/>
            <a:gdLst/>
            <a:ahLst/>
            <a:cxnLst/>
            <a:rect l="l" t="t" r="r" b="b"/>
            <a:pathLst>
              <a:path w="4517898">
                <a:moveTo>
                  <a:pt x="0" y="0"/>
                </a:moveTo>
                <a:lnTo>
                  <a:pt x="4517898" y="0"/>
                </a:lnTo>
              </a:path>
            </a:pathLst>
          </a:custGeom>
          <a:ln w="6350">
            <a:solidFill>
              <a:srgbClr val="414042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42"/>
          <p:cNvSpPr txBox="1"/>
          <p:nvPr/>
        </p:nvSpPr>
        <p:spPr>
          <a:xfrm>
            <a:off x="3030362" y="5795765"/>
            <a:ext cx="805735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ctr">
              <a:lnSpc>
                <a:spcPct val="100000"/>
              </a:lnSpc>
            </a:pP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Japan</a:t>
            </a:r>
            <a:r>
              <a:rPr sz="1000" dirty="0" smtClean="0">
                <a:solidFill>
                  <a:srgbClr val="414042"/>
                </a:solidFill>
                <a:latin typeface="Calibri"/>
                <a:cs typeface="Calibri"/>
              </a:rPr>
              <a:t>, </a:t>
            </a: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Taiwan  </a:t>
            </a:r>
            <a:endParaRPr sz="1000" dirty="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0"/>
              </a:spcBef>
            </a:pPr>
            <a:endParaRPr sz="950" dirty="0"/>
          </a:p>
          <a:p>
            <a:pPr>
              <a:lnSpc>
                <a:spcPts val="1000"/>
              </a:lnSpc>
            </a:pPr>
            <a:endParaRPr sz="1000" dirty="0"/>
          </a:p>
        </p:txBody>
      </p:sp>
      <p:sp>
        <p:nvSpPr>
          <p:cNvPr id="51" name="object 43"/>
          <p:cNvSpPr txBox="1"/>
          <p:nvPr/>
        </p:nvSpPr>
        <p:spPr>
          <a:xfrm>
            <a:off x="4482033" y="3357572"/>
            <a:ext cx="6388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/>
            <a:r>
              <a:rPr lang="en-US" sz="700" spc="-40" dirty="0" smtClean="0">
                <a:cs typeface="Calibri"/>
              </a:rPr>
              <a:t>Nakhodka</a:t>
            </a:r>
            <a:r>
              <a:rPr lang="ru-RU" sz="700" spc="-40" dirty="0" smtClean="0">
                <a:cs typeface="Calibri"/>
              </a:rPr>
              <a:t>,</a:t>
            </a:r>
          </a:p>
          <a:p>
            <a:pPr marL="12700" marR="6350"/>
            <a:r>
              <a:rPr lang="en-US" sz="700" dirty="0" smtClean="0">
                <a:cs typeface="Calibri"/>
              </a:rPr>
              <a:t> Vostochny port</a:t>
            </a:r>
            <a:endParaRPr lang="en-US" sz="700" dirty="0">
              <a:cs typeface="Calibri"/>
            </a:endParaRPr>
          </a:p>
        </p:txBody>
      </p:sp>
      <p:sp>
        <p:nvSpPr>
          <p:cNvPr id="52" name="object 44"/>
          <p:cNvSpPr txBox="1"/>
          <p:nvPr/>
        </p:nvSpPr>
        <p:spPr>
          <a:xfrm>
            <a:off x="117822" y="3789040"/>
            <a:ext cx="63775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10" dirty="0" smtClean="0">
                <a:solidFill>
                  <a:srgbClr val="414042"/>
                </a:solidFill>
                <a:latin typeface="Calibri"/>
                <a:cs typeface="Calibri"/>
              </a:rPr>
              <a:t>millions of tonnes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3" name="object 45"/>
          <p:cNvSpPr/>
          <p:nvPr/>
        </p:nvSpPr>
        <p:spPr>
          <a:xfrm>
            <a:off x="848892" y="5491748"/>
            <a:ext cx="225360" cy="224764"/>
          </a:xfrm>
          <a:custGeom>
            <a:avLst/>
            <a:gdLst/>
            <a:ahLst/>
            <a:cxnLst/>
            <a:rect l="l" t="t" r="r" b="b"/>
            <a:pathLst>
              <a:path w="225360" h="224764">
                <a:moveTo>
                  <a:pt x="104394" y="0"/>
                </a:moveTo>
                <a:lnTo>
                  <a:pt x="63462" y="10996"/>
                </a:lnTo>
                <a:lnTo>
                  <a:pt x="30312" y="35527"/>
                </a:lnTo>
                <a:lnTo>
                  <a:pt x="8104" y="70457"/>
                </a:lnTo>
                <a:lnTo>
                  <a:pt x="0" y="112650"/>
                </a:lnTo>
                <a:lnTo>
                  <a:pt x="911" y="126752"/>
                </a:lnTo>
                <a:lnTo>
                  <a:pt x="13521" y="165489"/>
                </a:lnTo>
                <a:lnTo>
                  <a:pt x="39195" y="196644"/>
                </a:lnTo>
                <a:lnTo>
                  <a:pt x="75684" y="217355"/>
                </a:lnTo>
                <a:lnTo>
                  <a:pt x="120741" y="224764"/>
                </a:lnTo>
                <a:lnTo>
                  <a:pt x="135077" y="222822"/>
                </a:lnTo>
                <a:lnTo>
                  <a:pt x="173842" y="207017"/>
                </a:lnTo>
                <a:lnTo>
                  <a:pt x="203765" y="178715"/>
                </a:lnTo>
                <a:lnTo>
                  <a:pt x="221670" y="141086"/>
                </a:lnTo>
                <a:lnTo>
                  <a:pt x="225360" y="111905"/>
                </a:lnTo>
                <a:lnTo>
                  <a:pt x="224424" y="97820"/>
                </a:lnTo>
                <a:lnTo>
                  <a:pt x="211762" y="59142"/>
                </a:lnTo>
                <a:lnTo>
                  <a:pt x="186051" y="28047"/>
                </a:lnTo>
                <a:lnTo>
                  <a:pt x="149519" y="7383"/>
                </a:lnTo>
                <a:lnTo>
                  <a:pt x="104394" y="0"/>
                </a:lnTo>
                <a:close/>
              </a:path>
            </a:pathLst>
          </a:custGeom>
          <a:solidFill>
            <a:srgbClr val="0095D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46"/>
          <p:cNvSpPr/>
          <p:nvPr/>
        </p:nvSpPr>
        <p:spPr>
          <a:xfrm>
            <a:off x="1188320" y="5491748"/>
            <a:ext cx="225360" cy="224764"/>
          </a:xfrm>
          <a:custGeom>
            <a:avLst/>
            <a:gdLst/>
            <a:ahLst/>
            <a:cxnLst/>
            <a:rect l="l" t="t" r="r" b="b"/>
            <a:pathLst>
              <a:path w="225360" h="224764">
                <a:moveTo>
                  <a:pt x="104393" y="0"/>
                </a:moveTo>
                <a:lnTo>
                  <a:pt x="63462" y="10996"/>
                </a:lnTo>
                <a:lnTo>
                  <a:pt x="30312" y="35528"/>
                </a:lnTo>
                <a:lnTo>
                  <a:pt x="8104" y="70458"/>
                </a:lnTo>
                <a:lnTo>
                  <a:pt x="0" y="112651"/>
                </a:lnTo>
                <a:lnTo>
                  <a:pt x="911" y="126753"/>
                </a:lnTo>
                <a:lnTo>
                  <a:pt x="13521" y="165490"/>
                </a:lnTo>
                <a:lnTo>
                  <a:pt x="39195" y="196644"/>
                </a:lnTo>
                <a:lnTo>
                  <a:pt x="75685" y="217355"/>
                </a:lnTo>
                <a:lnTo>
                  <a:pt x="120742" y="224764"/>
                </a:lnTo>
                <a:lnTo>
                  <a:pt x="135081" y="222822"/>
                </a:lnTo>
                <a:lnTo>
                  <a:pt x="173847" y="207017"/>
                </a:lnTo>
                <a:lnTo>
                  <a:pt x="203769" y="178715"/>
                </a:lnTo>
                <a:lnTo>
                  <a:pt x="221671" y="141086"/>
                </a:lnTo>
                <a:lnTo>
                  <a:pt x="225360" y="111904"/>
                </a:lnTo>
                <a:lnTo>
                  <a:pt x="224424" y="97819"/>
                </a:lnTo>
                <a:lnTo>
                  <a:pt x="211764" y="59142"/>
                </a:lnTo>
                <a:lnTo>
                  <a:pt x="186056" y="28046"/>
                </a:lnTo>
                <a:lnTo>
                  <a:pt x="149524" y="7382"/>
                </a:lnTo>
                <a:lnTo>
                  <a:pt x="104393" y="0"/>
                </a:lnTo>
                <a:close/>
              </a:path>
            </a:pathLst>
          </a:custGeom>
          <a:solidFill>
            <a:srgbClr val="0095D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47"/>
          <p:cNvSpPr/>
          <p:nvPr/>
        </p:nvSpPr>
        <p:spPr>
          <a:xfrm>
            <a:off x="1993455" y="5491748"/>
            <a:ext cx="225360" cy="224764"/>
          </a:xfrm>
          <a:custGeom>
            <a:avLst/>
            <a:gdLst/>
            <a:ahLst/>
            <a:cxnLst/>
            <a:rect l="l" t="t" r="r" b="b"/>
            <a:pathLst>
              <a:path w="225360" h="224764">
                <a:moveTo>
                  <a:pt x="104393" y="0"/>
                </a:moveTo>
                <a:lnTo>
                  <a:pt x="63462" y="10996"/>
                </a:lnTo>
                <a:lnTo>
                  <a:pt x="30312" y="35528"/>
                </a:lnTo>
                <a:lnTo>
                  <a:pt x="8104" y="70458"/>
                </a:lnTo>
                <a:lnTo>
                  <a:pt x="0" y="112651"/>
                </a:lnTo>
                <a:lnTo>
                  <a:pt x="911" y="126753"/>
                </a:lnTo>
                <a:lnTo>
                  <a:pt x="13521" y="165490"/>
                </a:lnTo>
                <a:lnTo>
                  <a:pt x="39195" y="196644"/>
                </a:lnTo>
                <a:lnTo>
                  <a:pt x="75685" y="217355"/>
                </a:lnTo>
                <a:lnTo>
                  <a:pt x="120742" y="224764"/>
                </a:lnTo>
                <a:lnTo>
                  <a:pt x="135081" y="222822"/>
                </a:lnTo>
                <a:lnTo>
                  <a:pt x="173847" y="207017"/>
                </a:lnTo>
                <a:lnTo>
                  <a:pt x="203769" y="178715"/>
                </a:lnTo>
                <a:lnTo>
                  <a:pt x="221671" y="141086"/>
                </a:lnTo>
                <a:lnTo>
                  <a:pt x="225360" y="111904"/>
                </a:lnTo>
                <a:lnTo>
                  <a:pt x="224424" y="97819"/>
                </a:lnTo>
                <a:lnTo>
                  <a:pt x="211764" y="59142"/>
                </a:lnTo>
                <a:lnTo>
                  <a:pt x="186056" y="28046"/>
                </a:lnTo>
                <a:lnTo>
                  <a:pt x="149524" y="7382"/>
                </a:lnTo>
                <a:lnTo>
                  <a:pt x="104393" y="0"/>
                </a:lnTo>
                <a:close/>
              </a:path>
            </a:pathLst>
          </a:custGeom>
          <a:solidFill>
            <a:srgbClr val="75B7E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48"/>
          <p:cNvSpPr/>
          <p:nvPr/>
        </p:nvSpPr>
        <p:spPr>
          <a:xfrm>
            <a:off x="2335226" y="5491749"/>
            <a:ext cx="225360" cy="224764"/>
          </a:xfrm>
          <a:custGeom>
            <a:avLst/>
            <a:gdLst/>
            <a:ahLst/>
            <a:cxnLst/>
            <a:rect l="l" t="t" r="r" b="b"/>
            <a:pathLst>
              <a:path w="225360" h="224764">
                <a:moveTo>
                  <a:pt x="104393" y="0"/>
                </a:moveTo>
                <a:lnTo>
                  <a:pt x="63454" y="10999"/>
                </a:lnTo>
                <a:lnTo>
                  <a:pt x="30305" y="35530"/>
                </a:lnTo>
                <a:lnTo>
                  <a:pt x="8102" y="70459"/>
                </a:lnTo>
                <a:lnTo>
                  <a:pt x="0" y="112650"/>
                </a:lnTo>
                <a:lnTo>
                  <a:pt x="911" y="126753"/>
                </a:lnTo>
                <a:lnTo>
                  <a:pt x="13519" y="165489"/>
                </a:lnTo>
                <a:lnTo>
                  <a:pt x="39191" y="196643"/>
                </a:lnTo>
                <a:lnTo>
                  <a:pt x="75681" y="217355"/>
                </a:lnTo>
                <a:lnTo>
                  <a:pt x="120743" y="224764"/>
                </a:lnTo>
                <a:lnTo>
                  <a:pt x="135081" y="222823"/>
                </a:lnTo>
                <a:lnTo>
                  <a:pt x="173845" y="207020"/>
                </a:lnTo>
                <a:lnTo>
                  <a:pt x="203767" y="178717"/>
                </a:lnTo>
                <a:lnTo>
                  <a:pt x="221670" y="141087"/>
                </a:lnTo>
                <a:lnTo>
                  <a:pt x="225360" y="111902"/>
                </a:lnTo>
                <a:lnTo>
                  <a:pt x="224424" y="97818"/>
                </a:lnTo>
                <a:lnTo>
                  <a:pt x="211764" y="59141"/>
                </a:lnTo>
                <a:lnTo>
                  <a:pt x="186055" y="28045"/>
                </a:lnTo>
                <a:lnTo>
                  <a:pt x="149523" y="7382"/>
                </a:lnTo>
                <a:lnTo>
                  <a:pt x="104393" y="0"/>
                </a:lnTo>
                <a:close/>
              </a:path>
            </a:pathLst>
          </a:custGeom>
          <a:solidFill>
            <a:srgbClr val="75B7E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49"/>
          <p:cNvSpPr/>
          <p:nvPr/>
        </p:nvSpPr>
        <p:spPr>
          <a:xfrm>
            <a:off x="3168750" y="5491748"/>
            <a:ext cx="225360" cy="224764"/>
          </a:xfrm>
          <a:custGeom>
            <a:avLst/>
            <a:gdLst/>
            <a:ahLst/>
            <a:cxnLst/>
            <a:rect l="l" t="t" r="r" b="b"/>
            <a:pathLst>
              <a:path w="225360" h="224764">
                <a:moveTo>
                  <a:pt x="104394" y="0"/>
                </a:moveTo>
                <a:lnTo>
                  <a:pt x="63462" y="10996"/>
                </a:lnTo>
                <a:lnTo>
                  <a:pt x="30312" y="35527"/>
                </a:lnTo>
                <a:lnTo>
                  <a:pt x="8104" y="70457"/>
                </a:lnTo>
                <a:lnTo>
                  <a:pt x="0" y="112650"/>
                </a:lnTo>
                <a:lnTo>
                  <a:pt x="911" y="126752"/>
                </a:lnTo>
                <a:lnTo>
                  <a:pt x="13521" y="165489"/>
                </a:lnTo>
                <a:lnTo>
                  <a:pt x="39195" y="196644"/>
                </a:lnTo>
                <a:lnTo>
                  <a:pt x="75684" y="217355"/>
                </a:lnTo>
                <a:lnTo>
                  <a:pt x="120741" y="224764"/>
                </a:lnTo>
                <a:lnTo>
                  <a:pt x="135077" y="222822"/>
                </a:lnTo>
                <a:lnTo>
                  <a:pt x="173842" y="207017"/>
                </a:lnTo>
                <a:lnTo>
                  <a:pt x="203765" y="178715"/>
                </a:lnTo>
                <a:lnTo>
                  <a:pt x="221670" y="141086"/>
                </a:lnTo>
                <a:lnTo>
                  <a:pt x="225360" y="111905"/>
                </a:lnTo>
                <a:lnTo>
                  <a:pt x="224424" y="97820"/>
                </a:lnTo>
                <a:lnTo>
                  <a:pt x="211762" y="59142"/>
                </a:lnTo>
                <a:lnTo>
                  <a:pt x="186051" y="28047"/>
                </a:lnTo>
                <a:lnTo>
                  <a:pt x="149519" y="7383"/>
                </a:lnTo>
                <a:lnTo>
                  <a:pt x="104394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0"/>
          <p:cNvSpPr/>
          <p:nvPr/>
        </p:nvSpPr>
        <p:spPr>
          <a:xfrm>
            <a:off x="3510510" y="5491749"/>
            <a:ext cx="225360" cy="224764"/>
          </a:xfrm>
          <a:custGeom>
            <a:avLst/>
            <a:gdLst/>
            <a:ahLst/>
            <a:cxnLst/>
            <a:rect l="l" t="t" r="r" b="b"/>
            <a:pathLst>
              <a:path w="225360" h="224764">
                <a:moveTo>
                  <a:pt x="104395" y="0"/>
                </a:moveTo>
                <a:lnTo>
                  <a:pt x="63465" y="10999"/>
                </a:lnTo>
                <a:lnTo>
                  <a:pt x="30314" y="35531"/>
                </a:lnTo>
                <a:lnTo>
                  <a:pt x="8105" y="70460"/>
                </a:lnTo>
                <a:lnTo>
                  <a:pt x="0" y="112652"/>
                </a:lnTo>
                <a:lnTo>
                  <a:pt x="911" y="126754"/>
                </a:lnTo>
                <a:lnTo>
                  <a:pt x="13524" y="165490"/>
                </a:lnTo>
                <a:lnTo>
                  <a:pt x="39202" y="196644"/>
                </a:lnTo>
                <a:lnTo>
                  <a:pt x="75692" y="217355"/>
                </a:lnTo>
                <a:lnTo>
                  <a:pt x="120745" y="224764"/>
                </a:lnTo>
                <a:lnTo>
                  <a:pt x="135084" y="222823"/>
                </a:lnTo>
                <a:lnTo>
                  <a:pt x="173851" y="207020"/>
                </a:lnTo>
                <a:lnTo>
                  <a:pt x="203771" y="178717"/>
                </a:lnTo>
                <a:lnTo>
                  <a:pt x="221671" y="141087"/>
                </a:lnTo>
                <a:lnTo>
                  <a:pt x="225360" y="111904"/>
                </a:lnTo>
                <a:lnTo>
                  <a:pt x="224424" y="97819"/>
                </a:lnTo>
                <a:lnTo>
                  <a:pt x="211767" y="59141"/>
                </a:lnTo>
                <a:lnTo>
                  <a:pt x="186061" y="28046"/>
                </a:lnTo>
                <a:lnTo>
                  <a:pt x="149530" y="7382"/>
                </a:lnTo>
                <a:lnTo>
                  <a:pt x="104395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1"/>
          <p:cNvSpPr/>
          <p:nvPr/>
        </p:nvSpPr>
        <p:spPr>
          <a:xfrm>
            <a:off x="3326819" y="6010871"/>
            <a:ext cx="225334" cy="224767"/>
          </a:xfrm>
          <a:custGeom>
            <a:avLst/>
            <a:gdLst/>
            <a:ahLst/>
            <a:cxnLst/>
            <a:rect l="l" t="t" r="r" b="b"/>
            <a:pathLst>
              <a:path w="225334" h="224767">
                <a:moveTo>
                  <a:pt x="104405" y="0"/>
                </a:moveTo>
                <a:lnTo>
                  <a:pt x="63467" y="10990"/>
                </a:lnTo>
                <a:lnTo>
                  <a:pt x="30314" y="35518"/>
                </a:lnTo>
                <a:lnTo>
                  <a:pt x="8105" y="70445"/>
                </a:lnTo>
                <a:lnTo>
                  <a:pt x="0" y="112633"/>
                </a:lnTo>
                <a:lnTo>
                  <a:pt x="909" y="126738"/>
                </a:lnTo>
                <a:lnTo>
                  <a:pt x="13512" y="165481"/>
                </a:lnTo>
                <a:lnTo>
                  <a:pt x="39180" y="196640"/>
                </a:lnTo>
                <a:lnTo>
                  <a:pt x="75666" y="217356"/>
                </a:lnTo>
                <a:lnTo>
                  <a:pt x="120719" y="224767"/>
                </a:lnTo>
                <a:lnTo>
                  <a:pt x="135059" y="222825"/>
                </a:lnTo>
                <a:lnTo>
                  <a:pt x="173826" y="207022"/>
                </a:lnTo>
                <a:lnTo>
                  <a:pt x="203745" y="178720"/>
                </a:lnTo>
                <a:lnTo>
                  <a:pt x="221646" y="141090"/>
                </a:lnTo>
                <a:lnTo>
                  <a:pt x="225334" y="111938"/>
                </a:lnTo>
                <a:lnTo>
                  <a:pt x="224402" y="97850"/>
                </a:lnTo>
                <a:lnTo>
                  <a:pt x="211752" y="59162"/>
                </a:lnTo>
                <a:lnTo>
                  <a:pt x="186052" y="28057"/>
                </a:lnTo>
                <a:lnTo>
                  <a:pt x="149528" y="7386"/>
                </a:lnTo>
                <a:lnTo>
                  <a:pt x="104405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52"/>
          <p:cNvSpPr/>
          <p:nvPr/>
        </p:nvSpPr>
        <p:spPr>
          <a:xfrm>
            <a:off x="2164359" y="5796286"/>
            <a:ext cx="225347" cy="224765"/>
          </a:xfrm>
          <a:custGeom>
            <a:avLst/>
            <a:gdLst/>
            <a:ahLst/>
            <a:cxnLst/>
            <a:rect l="l" t="t" r="r" b="b"/>
            <a:pathLst>
              <a:path w="225347" h="224765">
                <a:moveTo>
                  <a:pt x="104398" y="0"/>
                </a:moveTo>
                <a:lnTo>
                  <a:pt x="63465" y="10989"/>
                </a:lnTo>
                <a:lnTo>
                  <a:pt x="30314" y="35518"/>
                </a:lnTo>
                <a:lnTo>
                  <a:pt x="8105" y="70449"/>
                </a:lnTo>
                <a:lnTo>
                  <a:pt x="0" y="112642"/>
                </a:lnTo>
                <a:lnTo>
                  <a:pt x="910" y="126746"/>
                </a:lnTo>
                <a:lnTo>
                  <a:pt x="13515" y="165486"/>
                </a:lnTo>
                <a:lnTo>
                  <a:pt x="39185" y="196643"/>
                </a:lnTo>
                <a:lnTo>
                  <a:pt x="75671" y="217356"/>
                </a:lnTo>
                <a:lnTo>
                  <a:pt x="120728" y="224765"/>
                </a:lnTo>
                <a:lnTo>
                  <a:pt x="135069" y="222822"/>
                </a:lnTo>
                <a:lnTo>
                  <a:pt x="173837" y="207016"/>
                </a:lnTo>
                <a:lnTo>
                  <a:pt x="203757" y="178714"/>
                </a:lnTo>
                <a:lnTo>
                  <a:pt x="221659" y="141087"/>
                </a:lnTo>
                <a:lnTo>
                  <a:pt x="225347" y="111922"/>
                </a:lnTo>
                <a:lnTo>
                  <a:pt x="224413" y="97835"/>
                </a:lnTo>
                <a:lnTo>
                  <a:pt x="211757" y="59153"/>
                </a:lnTo>
                <a:lnTo>
                  <a:pt x="186051" y="28053"/>
                </a:lnTo>
                <a:lnTo>
                  <a:pt x="149523" y="7385"/>
                </a:lnTo>
                <a:lnTo>
                  <a:pt x="104398" y="0"/>
                </a:lnTo>
                <a:close/>
              </a:path>
            </a:pathLst>
          </a:custGeom>
          <a:solidFill>
            <a:srgbClr val="75B7E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53"/>
          <p:cNvSpPr/>
          <p:nvPr/>
        </p:nvSpPr>
        <p:spPr>
          <a:xfrm>
            <a:off x="1188320" y="5796288"/>
            <a:ext cx="225360" cy="224764"/>
          </a:xfrm>
          <a:custGeom>
            <a:avLst/>
            <a:gdLst/>
            <a:ahLst/>
            <a:cxnLst/>
            <a:rect l="l" t="t" r="r" b="b"/>
            <a:pathLst>
              <a:path w="225360" h="224764">
                <a:moveTo>
                  <a:pt x="104393" y="0"/>
                </a:moveTo>
                <a:lnTo>
                  <a:pt x="63462" y="10996"/>
                </a:lnTo>
                <a:lnTo>
                  <a:pt x="30312" y="35528"/>
                </a:lnTo>
                <a:lnTo>
                  <a:pt x="8104" y="70458"/>
                </a:lnTo>
                <a:lnTo>
                  <a:pt x="0" y="112651"/>
                </a:lnTo>
                <a:lnTo>
                  <a:pt x="911" y="126753"/>
                </a:lnTo>
                <a:lnTo>
                  <a:pt x="13521" y="165490"/>
                </a:lnTo>
                <a:lnTo>
                  <a:pt x="39195" y="196644"/>
                </a:lnTo>
                <a:lnTo>
                  <a:pt x="75685" y="217355"/>
                </a:lnTo>
                <a:lnTo>
                  <a:pt x="120742" y="224764"/>
                </a:lnTo>
                <a:lnTo>
                  <a:pt x="135081" y="222822"/>
                </a:lnTo>
                <a:lnTo>
                  <a:pt x="173847" y="207017"/>
                </a:lnTo>
                <a:lnTo>
                  <a:pt x="203769" y="178715"/>
                </a:lnTo>
                <a:lnTo>
                  <a:pt x="221671" y="141086"/>
                </a:lnTo>
                <a:lnTo>
                  <a:pt x="225360" y="111904"/>
                </a:lnTo>
                <a:lnTo>
                  <a:pt x="224424" y="97819"/>
                </a:lnTo>
                <a:lnTo>
                  <a:pt x="211764" y="59142"/>
                </a:lnTo>
                <a:lnTo>
                  <a:pt x="186056" y="28046"/>
                </a:lnTo>
                <a:lnTo>
                  <a:pt x="149524" y="7382"/>
                </a:lnTo>
                <a:lnTo>
                  <a:pt x="104393" y="0"/>
                </a:lnTo>
                <a:close/>
              </a:path>
            </a:pathLst>
          </a:custGeom>
          <a:solidFill>
            <a:srgbClr val="0095D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54"/>
          <p:cNvSpPr/>
          <p:nvPr/>
        </p:nvSpPr>
        <p:spPr>
          <a:xfrm>
            <a:off x="848892" y="5796288"/>
            <a:ext cx="225360" cy="224764"/>
          </a:xfrm>
          <a:custGeom>
            <a:avLst/>
            <a:gdLst/>
            <a:ahLst/>
            <a:cxnLst/>
            <a:rect l="l" t="t" r="r" b="b"/>
            <a:pathLst>
              <a:path w="225360" h="224764">
                <a:moveTo>
                  <a:pt x="104394" y="0"/>
                </a:moveTo>
                <a:lnTo>
                  <a:pt x="63462" y="10996"/>
                </a:lnTo>
                <a:lnTo>
                  <a:pt x="30312" y="35527"/>
                </a:lnTo>
                <a:lnTo>
                  <a:pt x="8104" y="70457"/>
                </a:lnTo>
                <a:lnTo>
                  <a:pt x="0" y="112650"/>
                </a:lnTo>
                <a:lnTo>
                  <a:pt x="911" y="126752"/>
                </a:lnTo>
                <a:lnTo>
                  <a:pt x="13521" y="165489"/>
                </a:lnTo>
                <a:lnTo>
                  <a:pt x="39195" y="196644"/>
                </a:lnTo>
                <a:lnTo>
                  <a:pt x="75684" y="217355"/>
                </a:lnTo>
                <a:lnTo>
                  <a:pt x="120741" y="224764"/>
                </a:lnTo>
                <a:lnTo>
                  <a:pt x="135077" y="222822"/>
                </a:lnTo>
                <a:lnTo>
                  <a:pt x="173842" y="207017"/>
                </a:lnTo>
                <a:lnTo>
                  <a:pt x="203765" y="178715"/>
                </a:lnTo>
                <a:lnTo>
                  <a:pt x="221670" y="141086"/>
                </a:lnTo>
                <a:lnTo>
                  <a:pt x="225360" y="111905"/>
                </a:lnTo>
                <a:lnTo>
                  <a:pt x="224424" y="97820"/>
                </a:lnTo>
                <a:lnTo>
                  <a:pt x="211762" y="59142"/>
                </a:lnTo>
                <a:lnTo>
                  <a:pt x="186051" y="28047"/>
                </a:lnTo>
                <a:lnTo>
                  <a:pt x="149519" y="7383"/>
                </a:lnTo>
                <a:lnTo>
                  <a:pt x="104394" y="0"/>
                </a:lnTo>
                <a:close/>
              </a:path>
            </a:pathLst>
          </a:custGeom>
          <a:solidFill>
            <a:srgbClr val="0095D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56"/>
          <p:cNvSpPr/>
          <p:nvPr/>
        </p:nvSpPr>
        <p:spPr>
          <a:xfrm>
            <a:off x="3321744" y="2743193"/>
            <a:ext cx="65265" cy="92354"/>
          </a:xfrm>
          <a:custGeom>
            <a:avLst/>
            <a:gdLst/>
            <a:ahLst/>
            <a:cxnLst/>
            <a:rect l="l" t="t" r="r" b="b"/>
            <a:pathLst>
              <a:path w="65265" h="92354">
                <a:moveTo>
                  <a:pt x="60502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87604"/>
                </a:lnTo>
                <a:lnTo>
                  <a:pt x="4762" y="92354"/>
                </a:lnTo>
                <a:lnTo>
                  <a:pt x="60502" y="92354"/>
                </a:lnTo>
                <a:lnTo>
                  <a:pt x="65265" y="87604"/>
                </a:lnTo>
                <a:lnTo>
                  <a:pt x="65265" y="82600"/>
                </a:lnTo>
                <a:lnTo>
                  <a:pt x="8674" y="82600"/>
                </a:lnTo>
                <a:lnTo>
                  <a:pt x="5600" y="79527"/>
                </a:lnTo>
                <a:lnTo>
                  <a:pt x="5600" y="71932"/>
                </a:lnTo>
                <a:lnTo>
                  <a:pt x="8674" y="68846"/>
                </a:lnTo>
                <a:lnTo>
                  <a:pt x="65265" y="68846"/>
                </a:lnTo>
                <a:lnTo>
                  <a:pt x="65265" y="50952"/>
                </a:lnTo>
                <a:lnTo>
                  <a:pt x="9372" y="50952"/>
                </a:lnTo>
                <a:lnTo>
                  <a:pt x="5981" y="47561"/>
                </a:lnTo>
                <a:lnTo>
                  <a:pt x="5981" y="18033"/>
                </a:lnTo>
                <a:lnTo>
                  <a:pt x="9372" y="14630"/>
                </a:lnTo>
                <a:lnTo>
                  <a:pt x="65265" y="14630"/>
                </a:lnTo>
                <a:lnTo>
                  <a:pt x="65265" y="9778"/>
                </a:lnTo>
                <a:lnTo>
                  <a:pt x="24726" y="9778"/>
                </a:lnTo>
                <a:lnTo>
                  <a:pt x="24041" y="9105"/>
                </a:lnTo>
                <a:lnTo>
                  <a:pt x="24041" y="5130"/>
                </a:lnTo>
                <a:lnTo>
                  <a:pt x="24726" y="4457"/>
                </a:lnTo>
                <a:lnTo>
                  <a:pt x="64960" y="4457"/>
                </a:lnTo>
                <a:lnTo>
                  <a:pt x="60502" y="0"/>
                </a:lnTo>
                <a:close/>
              </a:path>
              <a:path w="65265" h="92354">
                <a:moveTo>
                  <a:pt x="48221" y="68846"/>
                </a:moveTo>
                <a:lnTo>
                  <a:pt x="16294" y="68846"/>
                </a:lnTo>
                <a:lnTo>
                  <a:pt x="19367" y="71932"/>
                </a:lnTo>
                <a:lnTo>
                  <a:pt x="19367" y="79527"/>
                </a:lnTo>
                <a:lnTo>
                  <a:pt x="16294" y="82600"/>
                </a:lnTo>
                <a:lnTo>
                  <a:pt x="48221" y="82600"/>
                </a:lnTo>
                <a:lnTo>
                  <a:pt x="45173" y="79527"/>
                </a:lnTo>
                <a:lnTo>
                  <a:pt x="45173" y="71932"/>
                </a:lnTo>
                <a:lnTo>
                  <a:pt x="48221" y="68846"/>
                </a:lnTo>
                <a:close/>
              </a:path>
              <a:path w="65265" h="92354">
                <a:moveTo>
                  <a:pt x="65265" y="68846"/>
                </a:moveTo>
                <a:lnTo>
                  <a:pt x="55854" y="68846"/>
                </a:lnTo>
                <a:lnTo>
                  <a:pt x="58928" y="71932"/>
                </a:lnTo>
                <a:lnTo>
                  <a:pt x="58928" y="79527"/>
                </a:lnTo>
                <a:lnTo>
                  <a:pt x="55854" y="82600"/>
                </a:lnTo>
                <a:lnTo>
                  <a:pt x="65265" y="82600"/>
                </a:lnTo>
                <a:lnTo>
                  <a:pt x="65265" y="68846"/>
                </a:lnTo>
                <a:close/>
              </a:path>
              <a:path w="65265" h="92354">
                <a:moveTo>
                  <a:pt x="65265" y="14630"/>
                </a:moveTo>
                <a:lnTo>
                  <a:pt x="55905" y="14630"/>
                </a:lnTo>
                <a:lnTo>
                  <a:pt x="59283" y="18033"/>
                </a:lnTo>
                <a:lnTo>
                  <a:pt x="59283" y="47561"/>
                </a:lnTo>
                <a:lnTo>
                  <a:pt x="55905" y="50952"/>
                </a:lnTo>
                <a:lnTo>
                  <a:pt x="65265" y="50952"/>
                </a:lnTo>
                <a:lnTo>
                  <a:pt x="65265" y="14630"/>
                </a:lnTo>
                <a:close/>
              </a:path>
              <a:path w="65265" h="92354">
                <a:moveTo>
                  <a:pt x="64960" y="4457"/>
                </a:moveTo>
                <a:lnTo>
                  <a:pt x="40081" y="4457"/>
                </a:lnTo>
                <a:lnTo>
                  <a:pt x="40754" y="5130"/>
                </a:lnTo>
                <a:lnTo>
                  <a:pt x="40754" y="9105"/>
                </a:lnTo>
                <a:lnTo>
                  <a:pt x="40081" y="9778"/>
                </a:lnTo>
                <a:lnTo>
                  <a:pt x="65265" y="9778"/>
                </a:lnTo>
                <a:lnTo>
                  <a:pt x="65265" y="4762"/>
                </a:lnTo>
                <a:lnTo>
                  <a:pt x="64960" y="4457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57"/>
          <p:cNvSpPr/>
          <p:nvPr/>
        </p:nvSpPr>
        <p:spPr>
          <a:xfrm>
            <a:off x="3332353" y="2833014"/>
            <a:ext cx="43675" cy="38379"/>
          </a:xfrm>
          <a:custGeom>
            <a:avLst/>
            <a:gdLst/>
            <a:ahLst/>
            <a:cxnLst/>
            <a:rect l="l" t="t" r="r" b="b"/>
            <a:pathLst>
              <a:path w="43675" h="38379">
                <a:moveTo>
                  <a:pt x="41135" y="31750"/>
                </a:moveTo>
                <a:lnTo>
                  <a:pt x="34442" y="31750"/>
                </a:lnTo>
                <a:lnTo>
                  <a:pt x="34442" y="37693"/>
                </a:lnTo>
                <a:lnTo>
                  <a:pt x="35102" y="38379"/>
                </a:lnTo>
                <a:lnTo>
                  <a:pt x="40474" y="38379"/>
                </a:lnTo>
                <a:lnTo>
                  <a:pt x="41135" y="37693"/>
                </a:lnTo>
                <a:lnTo>
                  <a:pt x="41135" y="31750"/>
                </a:lnTo>
                <a:close/>
              </a:path>
              <a:path w="43675" h="38379">
                <a:moveTo>
                  <a:pt x="8966" y="31750"/>
                </a:moveTo>
                <a:lnTo>
                  <a:pt x="2235" y="31750"/>
                </a:lnTo>
                <a:lnTo>
                  <a:pt x="2235" y="36944"/>
                </a:lnTo>
                <a:lnTo>
                  <a:pt x="2921" y="37630"/>
                </a:lnTo>
                <a:lnTo>
                  <a:pt x="8293" y="37630"/>
                </a:lnTo>
                <a:lnTo>
                  <a:pt x="8966" y="36944"/>
                </a:lnTo>
                <a:lnTo>
                  <a:pt x="8966" y="31750"/>
                </a:lnTo>
                <a:close/>
              </a:path>
              <a:path w="43675" h="38379">
                <a:moveTo>
                  <a:pt x="43014" y="25031"/>
                </a:moveTo>
                <a:lnTo>
                  <a:pt x="673" y="25031"/>
                </a:lnTo>
                <a:lnTo>
                  <a:pt x="0" y="25717"/>
                </a:lnTo>
                <a:lnTo>
                  <a:pt x="0" y="31064"/>
                </a:lnTo>
                <a:lnTo>
                  <a:pt x="673" y="31750"/>
                </a:lnTo>
                <a:lnTo>
                  <a:pt x="43014" y="31750"/>
                </a:lnTo>
                <a:lnTo>
                  <a:pt x="43675" y="31064"/>
                </a:lnTo>
                <a:lnTo>
                  <a:pt x="43675" y="25717"/>
                </a:lnTo>
                <a:lnTo>
                  <a:pt x="43014" y="25031"/>
                </a:lnTo>
                <a:close/>
              </a:path>
              <a:path w="43675" h="38379">
                <a:moveTo>
                  <a:pt x="8966" y="15887"/>
                </a:moveTo>
                <a:lnTo>
                  <a:pt x="2235" y="15887"/>
                </a:lnTo>
                <a:lnTo>
                  <a:pt x="2235" y="25031"/>
                </a:lnTo>
                <a:lnTo>
                  <a:pt x="8966" y="25031"/>
                </a:lnTo>
                <a:lnTo>
                  <a:pt x="8966" y="15887"/>
                </a:lnTo>
                <a:close/>
              </a:path>
              <a:path w="43675" h="38379">
                <a:moveTo>
                  <a:pt x="41135" y="15887"/>
                </a:moveTo>
                <a:lnTo>
                  <a:pt x="34442" y="15887"/>
                </a:lnTo>
                <a:lnTo>
                  <a:pt x="34442" y="25031"/>
                </a:lnTo>
                <a:lnTo>
                  <a:pt x="41135" y="25031"/>
                </a:lnTo>
                <a:lnTo>
                  <a:pt x="41135" y="15887"/>
                </a:lnTo>
                <a:close/>
              </a:path>
              <a:path w="43675" h="38379">
                <a:moveTo>
                  <a:pt x="43014" y="9156"/>
                </a:moveTo>
                <a:lnTo>
                  <a:pt x="673" y="9156"/>
                </a:lnTo>
                <a:lnTo>
                  <a:pt x="0" y="9829"/>
                </a:lnTo>
                <a:lnTo>
                  <a:pt x="0" y="15201"/>
                </a:lnTo>
                <a:lnTo>
                  <a:pt x="673" y="15887"/>
                </a:lnTo>
                <a:lnTo>
                  <a:pt x="43014" y="15887"/>
                </a:lnTo>
                <a:lnTo>
                  <a:pt x="43675" y="15201"/>
                </a:lnTo>
                <a:lnTo>
                  <a:pt x="43675" y="9829"/>
                </a:lnTo>
                <a:lnTo>
                  <a:pt x="43014" y="9156"/>
                </a:lnTo>
                <a:close/>
              </a:path>
              <a:path w="43675" h="38379">
                <a:moveTo>
                  <a:pt x="8293" y="0"/>
                </a:moveTo>
                <a:lnTo>
                  <a:pt x="2921" y="0"/>
                </a:lnTo>
                <a:lnTo>
                  <a:pt x="2235" y="685"/>
                </a:lnTo>
                <a:lnTo>
                  <a:pt x="2235" y="9156"/>
                </a:lnTo>
                <a:lnTo>
                  <a:pt x="8966" y="9156"/>
                </a:lnTo>
                <a:lnTo>
                  <a:pt x="8966" y="685"/>
                </a:lnTo>
                <a:lnTo>
                  <a:pt x="8293" y="0"/>
                </a:lnTo>
                <a:close/>
              </a:path>
              <a:path w="43675" h="38379">
                <a:moveTo>
                  <a:pt x="40474" y="736"/>
                </a:moveTo>
                <a:lnTo>
                  <a:pt x="35102" y="736"/>
                </a:lnTo>
                <a:lnTo>
                  <a:pt x="34442" y="1422"/>
                </a:lnTo>
                <a:lnTo>
                  <a:pt x="34442" y="9156"/>
                </a:lnTo>
                <a:lnTo>
                  <a:pt x="41135" y="9156"/>
                </a:lnTo>
                <a:lnTo>
                  <a:pt x="41135" y="1422"/>
                </a:lnTo>
                <a:lnTo>
                  <a:pt x="40474" y="736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58"/>
          <p:cNvSpPr/>
          <p:nvPr/>
        </p:nvSpPr>
        <p:spPr>
          <a:xfrm>
            <a:off x="3343996" y="2731988"/>
            <a:ext cx="8407" cy="8420"/>
          </a:xfrm>
          <a:custGeom>
            <a:avLst/>
            <a:gdLst/>
            <a:ahLst/>
            <a:cxnLst/>
            <a:rect l="l" t="t" r="r" b="b"/>
            <a:pathLst>
              <a:path w="8407" h="8420">
                <a:moveTo>
                  <a:pt x="6527" y="0"/>
                </a:moveTo>
                <a:lnTo>
                  <a:pt x="1879" y="0"/>
                </a:lnTo>
                <a:lnTo>
                  <a:pt x="0" y="1892"/>
                </a:lnTo>
                <a:lnTo>
                  <a:pt x="0" y="6540"/>
                </a:lnTo>
                <a:lnTo>
                  <a:pt x="1879" y="8420"/>
                </a:lnTo>
                <a:lnTo>
                  <a:pt x="6527" y="8420"/>
                </a:lnTo>
                <a:lnTo>
                  <a:pt x="8407" y="6540"/>
                </a:lnTo>
                <a:lnTo>
                  <a:pt x="8407" y="1892"/>
                </a:lnTo>
                <a:lnTo>
                  <a:pt x="6527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59"/>
          <p:cNvSpPr/>
          <p:nvPr/>
        </p:nvSpPr>
        <p:spPr>
          <a:xfrm>
            <a:off x="3356361" y="2731988"/>
            <a:ext cx="8407" cy="8420"/>
          </a:xfrm>
          <a:custGeom>
            <a:avLst/>
            <a:gdLst/>
            <a:ahLst/>
            <a:cxnLst/>
            <a:rect l="l" t="t" r="r" b="b"/>
            <a:pathLst>
              <a:path w="8407" h="8420">
                <a:moveTo>
                  <a:pt x="6515" y="0"/>
                </a:moveTo>
                <a:lnTo>
                  <a:pt x="1866" y="0"/>
                </a:lnTo>
                <a:lnTo>
                  <a:pt x="0" y="1892"/>
                </a:lnTo>
                <a:lnTo>
                  <a:pt x="0" y="6540"/>
                </a:lnTo>
                <a:lnTo>
                  <a:pt x="1866" y="8420"/>
                </a:lnTo>
                <a:lnTo>
                  <a:pt x="6515" y="8420"/>
                </a:lnTo>
                <a:lnTo>
                  <a:pt x="8407" y="6540"/>
                </a:lnTo>
                <a:lnTo>
                  <a:pt x="8407" y="1892"/>
                </a:lnTo>
                <a:lnTo>
                  <a:pt x="6515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0"/>
          <p:cNvSpPr/>
          <p:nvPr/>
        </p:nvSpPr>
        <p:spPr>
          <a:xfrm>
            <a:off x="2017377" y="2526890"/>
            <a:ext cx="65265" cy="92354"/>
          </a:xfrm>
          <a:custGeom>
            <a:avLst/>
            <a:gdLst/>
            <a:ahLst/>
            <a:cxnLst/>
            <a:rect l="l" t="t" r="r" b="b"/>
            <a:pathLst>
              <a:path w="65265" h="92354">
                <a:moveTo>
                  <a:pt x="60515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87604"/>
                </a:lnTo>
                <a:lnTo>
                  <a:pt x="4762" y="92354"/>
                </a:lnTo>
                <a:lnTo>
                  <a:pt x="60515" y="92354"/>
                </a:lnTo>
                <a:lnTo>
                  <a:pt x="65265" y="87604"/>
                </a:lnTo>
                <a:lnTo>
                  <a:pt x="65265" y="82600"/>
                </a:lnTo>
                <a:lnTo>
                  <a:pt x="8674" y="82600"/>
                </a:lnTo>
                <a:lnTo>
                  <a:pt x="5600" y="79527"/>
                </a:lnTo>
                <a:lnTo>
                  <a:pt x="5600" y="71932"/>
                </a:lnTo>
                <a:lnTo>
                  <a:pt x="8674" y="68846"/>
                </a:lnTo>
                <a:lnTo>
                  <a:pt x="65265" y="68846"/>
                </a:lnTo>
                <a:lnTo>
                  <a:pt x="65265" y="50952"/>
                </a:lnTo>
                <a:lnTo>
                  <a:pt x="9372" y="50952"/>
                </a:lnTo>
                <a:lnTo>
                  <a:pt x="5969" y="47561"/>
                </a:lnTo>
                <a:lnTo>
                  <a:pt x="5969" y="18033"/>
                </a:lnTo>
                <a:lnTo>
                  <a:pt x="9372" y="14630"/>
                </a:lnTo>
                <a:lnTo>
                  <a:pt x="65265" y="14630"/>
                </a:lnTo>
                <a:lnTo>
                  <a:pt x="65265" y="9778"/>
                </a:lnTo>
                <a:lnTo>
                  <a:pt x="24726" y="9778"/>
                </a:lnTo>
                <a:lnTo>
                  <a:pt x="24053" y="9105"/>
                </a:lnTo>
                <a:lnTo>
                  <a:pt x="24053" y="5130"/>
                </a:lnTo>
                <a:lnTo>
                  <a:pt x="24726" y="4457"/>
                </a:lnTo>
                <a:lnTo>
                  <a:pt x="64961" y="4457"/>
                </a:lnTo>
                <a:lnTo>
                  <a:pt x="60515" y="0"/>
                </a:lnTo>
                <a:close/>
              </a:path>
              <a:path w="65265" h="92354">
                <a:moveTo>
                  <a:pt x="48234" y="68846"/>
                </a:moveTo>
                <a:lnTo>
                  <a:pt x="16294" y="68846"/>
                </a:lnTo>
                <a:lnTo>
                  <a:pt x="19367" y="71932"/>
                </a:lnTo>
                <a:lnTo>
                  <a:pt x="19367" y="79527"/>
                </a:lnTo>
                <a:lnTo>
                  <a:pt x="16294" y="82600"/>
                </a:lnTo>
                <a:lnTo>
                  <a:pt x="48234" y="82600"/>
                </a:lnTo>
                <a:lnTo>
                  <a:pt x="45173" y="79527"/>
                </a:lnTo>
                <a:lnTo>
                  <a:pt x="45173" y="71932"/>
                </a:lnTo>
                <a:lnTo>
                  <a:pt x="48234" y="68846"/>
                </a:lnTo>
                <a:close/>
              </a:path>
              <a:path w="65265" h="92354">
                <a:moveTo>
                  <a:pt x="65265" y="68846"/>
                </a:moveTo>
                <a:lnTo>
                  <a:pt x="55854" y="68846"/>
                </a:lnTo>
                <a:lnTo>
                  <a:pt x="58928" y="71932"/>
                </a:lnTo>
                <a:lnTo>
                  <a:pt x="58928" y="79527"/>
                </a:lnTo>
                <a:lnTo>
                  <a:pt x="55854" y="82600"/>
                </a:lnTo>
                <a:lnTo>
                  <a:pt x="65265" y="82600"/>
                </a:lnTo>
                <a:lnTo>
                  <a:pt x="65265" y="68846"/>
                </a:lnTo>
                <a:close/>
              </a:path>
              <a:path w="65265" h="92354">
                <a:moveTo>
                  <a:pt x="65265" y="14630"/>
                </a:moveTo>
                <a:lnTo>
                  <a:pt x="55905" y="14630"/>
                </a:lnTo>
                <a:lnTo>
                  <a:pt x="59283" y="18033"/>
                </a:lnTo>
                <a:lnTo>
                  <a:pt x="59283" y="47561"/>
                </a:lnTo>
                <a:lnTo>
                  <a:pt x="55905" y="50952"/>
                </a:lnTo>
                <a:lnTo>
                  <a:pt x="65265" y="50952"/>
                </a:lnTo>
                <a:lnTo>
                  <a:pt x="65265" y="14630"/>
                </a:lnTo>
                <a:close/>
              </a:path>
              <a:path w="65265" h="92354">
                <a:moveTo>
                  <a:pt x="64961" y="4457"/>
                </a:moveTo>
                <a:lnTo>
                  <a:pt x="40081" y="4457"/>
                </a:lnTo>
                <a:lnTo>
                  <a:pt x="40754" y="5130"/>
                </a:lnTo>
                <a:lnTo>
                  <a:pt x="40754" y="9105"/>
                </a:lnTo>
                <a:lnTo>
                  <a:pt x="40081" y="9778"/>
                </a:lnTo>
                <a:lnTo>
                  <a:pt x="65265" y="9778"/>
                </a:lnTo>
                <a:lnTo>
                  <a:pt x="65265" y="4762"/>
                </a:lnTo>
                <a:lnTo>
                  <a:pt x="64961" y="4457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1"/>
          <p:cNvSpPr/>
          <p:nvPr/>
        </p:nvSpPr>
        <p:spPr>
          <a:xfrm>
            <a:off x="2027986" y="2616707"/>
            <a:ext cx="43675" cy="38379"/>
          </a:xfrm>
          <a:custGeom>
            <a:avLst/>
            <a:gdLst/>
            <a:ahLst/>
            <a:cxnLst/>
            <a:rect l="l" t="t" r="r" b="b"/>
            <a:pathLst>
              <a:path w="43675" h="38379">
                <a:moveTo>
                  <a:pt x="41135" y="31762"/>
                </a:moveTo>
                <a:lnTo>
                  <a:pt x="34442" y="31762"/>
                </a:lnTo>
                <a:lnTo>
                  <a:pt x="34442" y="37693"/>
                </a:lnTo>
                <a:lnTo>
                  <a:pt x="35090" y="38379"/>
                </a:lnTo>
                <a:lnTo>
                  <a:pt x="40474" y="38379"/>
                </a:lnTo>
                <a:lnTo>
                  <a:pt x="41135" y="37693"/>
                </a:lnTo>
                <a:lnTo>
                  <a:pt x="41135" y="31762"/>
                </a:lnTo>
                <a:close/>
              </a:path>
              <a:path w="43675" h="38379">
                <a:moveTo>
                  <a:pt x="8966" y="31762"/>
                </a:moveTo>
                <a:lnTo>
                  <a:pt x="2235" y="31762"/>
                </a:lnTo>
                <a:lnTo>
                  <a:pt x="2235" y="36957"/>
                </a:lnTo>
                <a:lnTo>
                  <a:pt x="2920" y="37630"/>
                </a:lnTo>
                <a:lnTo>
                  <a:pt x="8293" y="37630"/>
                </a:lnTo>
                <a:lnTo>
                  <a:pt x="8966" y="36957"/>
                </a:lnTo>
                <a:lnTo>
                  <a:pt x="8966" y="31762"/>
                </a:lnTo>
                <a:close/>
              </a:path>
              <a:path w="43675" h="38379">
                <a:moveTo>
                  <a:pt x="43014" y="25031"/>
                </a:moveTo>
                <a:lnTo>
                  <a:pt x="673" y="25031"/>
                </a:lnTo>
                <a:lnTo>
                  <a:pt x="0" y="25717"/>
                </a:lnTo>
                <a:lnTo>
                  <a:pt x="0" y="31064"/>
                </a:lnTo>
                <a:lnTo>
                  <a:pt x="673" y="31762"/>
                </a:lnTo>
                <a:lnTo>
                  <a:pt x="43014" y="31762"/>
                </a:lnTo>
                <a:lnTo>
                  <a:pt x="43675" y="31064"/>
                </a:lnTo>
                <a:lnTo>
                  <a:pt x="43675" y="25717"/>
                </a:lnTo>
                <a:lnTo>
                  <a:pt x="43014" y="25031"/>
                </a:lnTo>
                <a:close/>
              </a:path>
              <a:path w="43675" h="38379">
                <a:moveTo>
                  <a:pt x="8966" y="15887"/>
                </a:moveTo>
                <a:lnTo>
                  <a:pt x="2235" y="15887"/>
                </a:lnTo>
                <a:lnTo>
                  <a:pt x="2235" y="25031"/>
                </a:lnTo>
                <a:lnTo>
                  <a:pt x="8966" y="25031"/>
                </a:lnTo>
                <a:lnTo>
                  <a:pt x="8966" y="15887"/>
                </a:lnTo>
                <a:close/>
              </a:path>
              <a:path w="43675" h="38379">
                <a:moveTo>
                  <a:pt x="41135" y="15887"/>
                </a:moveTo>
                <a:lnTo>
                  <a:pt x="34442" y="15887"/>
                </a:lnTo>
                <a:lnTo>
                  <a:pt x="34442" y="25031"/>
                </a:lnTo>
                <a:lnTo>
                  <a:pt x="41135" y="25031"/>
                </a:lnTo>
                <a:lnTo>
                  <a:pt x="41135" y="15887"/>
                </a:lnTo>
                <a:close/>
              </a:path>
              <a:path w="43675" h="38379">
                <a:moveTo>
                  <a:pt x="43014" y="9169"/>
                </a:moveTo>
                <a:lnTo>
                  <a:pt x="673" y="9169"/>
                </a:lnTo>
                <a:lnTo>
                  <a:pt x="0" y="9829"/>
                </a:lnTo>
                <a:lnTo>
                  <a:pt x="0" y="15201"/>
                </a:lnTo>
                <a:lnTo>
                  <a:pt x="673" y="15887"/>
                </a:lnTo>
                <a:lnTo>
                  <a:pt x="43014" y="15887"/>
                </a:lnTo>
                <a:lnTo>
                  <a:pt x="43675" y="15201"/>
                </a:lnTo>
                <a:lnTo>
                  <a:pt x="43675" y="9829"/>
                </a:lnTo>
                <a:lnTo>
                  <a:pt x="43014" y="9169"/>
                </a:lnTo>
                <a:close/>
              </a:path>
              <a:path w="43675" h="38379">
                <a:moveTo>
                  <a:pt x="8293" y="0"/>
                </a:moveTo>
                <a:lnTo>
                  <a:pt x="2920" y="0"/>
                </a:lnTo>
                <a:lnTo>
                  <a:pt x="2235" y="685"/>
                </a:lnTo>
                <a:lnTo>
                  <a:pt x="2235" y="9169"/>
                </a:lnTo>
                <a:lnTo>
                  <a:pt x="8966" y="9169"/>
                </a:lnTo>
                <a:lnTo>
                  <a:pt x="8966" y="685"/>
                </a:lnTo>
                <a:lnTo>
                  <a:pt x="8293" y="0"/>
                </a:lnTo>
                <a:close/>
              </a:path>
              <a:path w="43675" h="38379">
                <a:moveTo>
                  <a:pt x="40474" y="736"/>
                </a:moveTo>
                <a:lnTo>
                  <a:pt x="35090" y="736"/>
                </a:lnTo>
                <a:lnTo>
                  <a:pt x="34442" y="1422"/>
                </a:lnTo>
                <a:lnTo>
                  <a:pt x="34442" y="9169"/>
                </a:lnTo>
                <a:lnTo>
                  <a:pt x="41135" y="9169"/>
                </a:lnTo>
                <a:lnTo>
                  <a:pt x="41135" y="1422"/>
                </a:lnTo>
                <a:lnTo>
                  <a:pt x="40474" y="736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62"/>
          <p:cNvSpPr/>
          <p:nvPr/>
        </p:nvSpPr>
        <p:spPr>
          <a:xfrm>
            <a:off x="2039628" y="2515685"/>
            <a:ext cx="8407" cy="8420"/>
          </a:xfrm>
          <a:custGeom>
            <a:avLst/>
            <a:gdLst/>
            <a:ahLst/>
            <a:cxnLst/>
            <a:rect l="l" t="t" r="r" b="b"/>
            <a:pathLst>
              <a:path w="8407" h="8420">
                <a:moveTo>
                  <a:pt x="6527" y="0"/>
                </a:moveTo>
                <a:lnTo>
                  <a:pt x="1879" y="0"/>
                </a:lnTo>
                <a:lnTo>
                  <a:pt x="0" y="1892"/>
                </a:lnTo>
                <a:lnTo>
                  <a:pt x="0" y="6540"/>
                </a:lnTo>
                <a:lnTo>
                  <a:pt x="1879" y="8420"/>
                </a:lnTo>
                <a:lnTo>
                  <a:pt x="6527" y="8420"/>
                </a:lnTo>
                <a:lnTo>
                  <a:pt x="8407" y="6540"/>
                </a:lnTo>
                <a:lnTo>
                  <a:pt x="8407" y="1892"/>
                </a:lnTo>
                <a:lnTo>
                  <a:pt x="6527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63"/>
          <p:cNvSpPr/>
          <p:nvPr/>
        </p:nvSpPr>
        <p:spPr>
          <a:xfrm>
            <a:off x="2051993" y="2515685"/>
            <a:ext cx="8407" cy="8420"/>
          </a:xfrm>
          <a:custGeom>
            <a:avLst/>
            <a:gdLst/>
            <a:ahLst/>
            <a:cxnLst/>
            <a:rect l="l" t="t" r="r" b="b"/>
            <a:pathLst>
              <a:path w="8407" h="8420">
                <a:moveTo>
                  <a:pt x="6515" y="0"/>
                </a:moveTo>
                <a:lnTo>
                  <a:pt x="1866" y="0"/>
                </a:lnTo>
                <a:lnTo>
                  <a:pt x="0" y="1892"/>
                </a:lnTo>
                <a:lnTo>
                  <a:pt x="0" y="6540"/>
                </a:lnTo>
                <a:lnTo>
                  <a:pt x="1866" y="8420"/>
                </a:lnTo>
                <a:lnTo>
                  <a:pt x="6515" y="8420"/>
                </a:lnTo>
                <a:lnTo>
                  <a:pt x="8407" y="6540"/>
                </a:lnTo>
                <a:lnTo>
                  <a:pt x="8407" y="1892"/>
                </a:lnTo>
                <a:lnTo>
                  <a:pt x="6515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64"/>
          <p:cNvSpPr/>
          <p:nvPr/>
        </p:nvSpPr>
        <p:spPr>
          <a:xfrm>
            <a:off x="3400677" y="6064619"/>
            <a:ext cx="77901" cy="131025"/>
          </a:xfrm>
          <a:custGeom>
            <a:avLst/>
            <a:gdLst/>
            <a:ahLst/>
            <a:cxnLst/>
            <a:rect l="l" t="t" r="r" b="b"/>
            <a:pathLst>
              <a:path w="77901" h="131025">
                <a:moveTo>
                  <a:pt x="58991" y="0"/>
                </a:moveTo>
                <a:lnTo>
                  <a:pt x="22237" y="0"/>
                </a:lnTo>
                <a:lnTo>
                  <a:pt x="18313" y="2921"/>
                </a:lnTo>
                <a:lnTo>
                  <a:pt x="0" y="64046"/>
                </a:lnTo>
                <a:lnTo>
                  <a:pt x="2159" y="67005"/>
                </a:lnTo>
                <a:lnTo>
                  <a:pt x="20955" y="67221"/>
                </a:lnTo>
                <a:lnTo>
                  <a:pt x="23990" y="70294"/>
                </a:lnTo>
                <a:lnTo>
                  <a:pt x="23990" y="130556"/>
                </a:lnTo>
                <a:lnTo>
                  <a:pt x="25590" y="131025"/>
                </a:lnTo>
                <a:lnTo>
                  <a:pt x="77901" y="47523"/>
                </a:lnTo>
                <a:lnTo>
                  <a:pt x="76492" y="44945"/>
                </a:lnTo>
                <a:lnTo>
                  <a:pt x="50812" y="44945"/>
                </a:lnTo>
                <a:lnTo>
                  <a:pt x="48666" y="42049"/>
                </a:lnTo>
                <a:lnTo>
                  <a:pt x="61125" y="2908"/>
                </a:lnTo>
                <a:lnTo>
                  <a:pt x="58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65"/>
          <p:cNvSpPr/>
          <p:nvPr/>
        </p:nvSpPr>
        <p:spPr>
          <a:xfrm>
            <a:off x="3242635" y="5545494"/>
            <a:ext cx="77901" cy="131025"/>
          </a:xfrm>
          <a:custGeom>
            <a:avLst/>
            <a:gdLst/>
            <a:ahLst/>
            <a:cxnLst/>
            <a:rect l="l" t="t" r="r" b="b"/>
            <a:pathLst>
              <a:path w="77901" h="131025">
                <a:moveTo>
                  <a:pt x="58991" y="0"/>
                </a:moveTo>
                <a:lnTo>
                  <a:pt x="22237" y="0"/>
                </a:lnTo>
                <a:lnTo>
                  <a:pt x="18313" y="2920"/>
                </a:lnTo>
                <a:lnTo>
                  <a:pt x="0" y="64046"/>
                </a:lnTo>
                <a:lnTo>
                  <a:pt x="2159" y="67005"/>
                </a:lnTo>
                <a:lnTo>
                  <a:pt x="20955" y="67221"/>
                </a:lnTo>
                <a:lnTo>
                  <a:pt x="23990" y="70294"/>
                </a:lnTo>
                <a:lnTo>
                  <a:pt x="23990" y="130555"/>
                </a:lnTo>
                <a:lnTo>
                  <a:pt x="25590" y="131025"/>
                </a:lnTo>
                <a:lnTo>
                  <a:pt x="77901" y="47523"/>
                </a:lnTo>
                <a:lnTo>
                  <a:pt x="76492" y="44945"/>
                </a:lnTo>
                <a:lnTo>
                  <a:pt x="50812" y="44945"/>
                </a:lnTo>
                <a:lnTo>
                  <a:pt x="48666" y="42049"/>
                </a:lnTo>
                <a:lnTo>
                  <a:pt x="59982" y="6451"/>
                </a:lnTo>
                <a:lnTo>
                  <a:pt x="61125" y="2908"/>
                </a:lnTo>
                <a:lnTo>
                  <a:pt x="58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66"/>
          <p:cNvSpPr/>
          <p:nvPr/>
        </p:nvSpPr>
        <p:spPr>
          <a:xfrm>
            <a:off x="1265118" y="5850033"/>
            <a:ext cx="77914" cy="131025"/>
          </a:xfrm>
          <a:custGeom>
            <a:avLst/>
            <a:gdLst/>
            <a:ahLst/>
            <a:cxnLst/>
            <a:rect l="l" t="t" r="r" b="b"/>
            <a:pathLst>
              <a:path w="77914" h="131025">
                <a:moveTo>
                  <a:pt x="59004" y="0"/>
                </a:moveTo>
                <a:lnTo>
                  <a:pt x="22250" y="0"/>
                </a:lnTo>
                <a:lnTo>
                  <a:pt x="18326" y="2921"/>
                </a:lnTo>
                <a:lnTo>
                  <a:pt x="0" y="64046"/>
                </a:lnTo>
                <a:lnTo>
                  <a:pt x="2171" y="67005"/>
                </a:lnTo>
                <a:lnTo>
                  <a:pt x="20954" y="67221"/>
                </a:lnTo>
                <a:lnTo>
                  <a:pt x="24002" y="70294"/>
                </a:lnTo>
                <a:lnTo>
                  <a:pt x="24002" y="130556"/>
                </a:lnTo>
                <a:lnTo>
                  <a:pt x="25603" y="131025"/>
                </a:lnTo>
                <a:lnTo>
                  <a:pt x="77914" y="47523"/>
                </a:lnTo>
                <a:lnTo>
                  <a:pt x="76492" y="44945"/>
                </a:lnTo>
                <a:lnTo>
                  <a:pt x="50825" y="44945"/>
                </a:lnTo>
                <a:lnTo>
                  <a:pt x="48666" y="42049"/>
                </a:lnTo>
                <a:lnTo>
                  <a:pt x="49822" y="38493"/>
                </a:lnTo>
                <a:lnTo>
                  <a:pt x="61137" y="2908"/>
                </a:lnTo>
                <a:lnTo>
                  <a:pt x="59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67"/>
          <p:cNvSpPr/>
          <p:nvPr/>
        </p:nvSpPr>
        <p:spPr>
          <a:xfrm>
            <a:off x="4353466" y="3520160"/>
            <a:ext cx="98031" cy="14706"/>
          </a:xfrm>
          <a:custGeom>
            <a:avLst/>
            <a:gdLst/>
            <a:ahLst/>
            <a:cxnLst/>
            <a:rect l="l" t="t" r="r" b="b"/>
            <a:pathLst>
              <a:path w="98031" h="14706">
                <a:moveTo>
                  <a:pt x="32029" y="9372"/>
                </a:moveTo>
                <a:lnTo>
                  <a:pt x="6870" y="9372"/>
                </a:lnTo>
                <a:lnTo>
                  <a:pt x="14236" y="14706"/>
                </a:lnTo>
                <a:lnTo>
                  <a:pt x="24663" y="14706"/>
                </a:lnTo>
                <a:lnTo>
                  <a:pt x="32029" y="9372"/>
                </a:lnTo>
                <a:close/>
              </a:path>
              <a:path w="98031" h="14706">
                <a:moveTo>
                  <a:pt x="61569" y="9372"/>
                </a:moveTo>
                <a:lnTo>
                  <a:pt x="36398" y="9372"/>
                </a:lnTo>
                <a:lnTo>
                  <a:pt x="43764" y="14706"/>
                </a:lnTo>
                <a:lnTo>
                  <a:pt x="54178" y="14706"/>
                </a:lnTo>
                <a:lnTo>
                  <a:pt x="61569" y="9372"/>
                </a:lnTo>
                <a:close/>
              </a:path>
              <a:path w="98031" h="14706">
                <a:moveTo>
                  <a:pt x="91135" y="9372"/>
                </a:moveTo>
                <a:lnTo>
                  <a:pt x="65938" y="9372"/>
                </a:lnTo>
                <a:lnTo>
                  <a:pt x="73329" y="14706"/>
                </a:lnTo>
                <a:lnTo>
                  <a:pt x="83743" y="14706"/>
                </a:lnTo>
                <a:lnTo>
                  <a:pt x="88684" y="11163"/>
                </a:lnTo>
                <a:lnTo>
                  <a:pt x="91135" y="9372"/>
                </a:lnTo>
                <a:close/>
              </a:path>
              <a:path w="98031" h="14706">
                <a:moveTo>
                  <a:pt x="9906" y="0"/>
                </a:moveTo>
                <a:lnTo>
                  <a:pt x="2108" y="0"/>
                </a:lnTo>
                <a:lnTo>
                  <a:pt x="51" y="2044"/>
                </a:lnTo>
                <a:lnTo>
                  <a:pt x="0" y="7277"/>
                </a:lnTo>
                <a:lnTo>
                  <a:pt x="2108" y="9372"/>
                </a:lnTo>
                <a:lnTo>
                  <a:pt x="95923" y="9372"/>
                </a:lnTo>
                <a:lnTo>
                  <a:pt x="98031" y="7277"/>
                </a:lnTo>
                <a:lnTo>
                  <a:pt x="98031" y="5308"/>
                </a:lnTo>
                <a:lnTo>
                  <a:pt x="17284" y="5308"/>
                </a:lnTo>
                <a:lnTo>
                  <a:pt x="9906" y="0"/>
                </a:lnTo>
                <a:close/>
              </a:path>
              <a:path w="98031" h="14706">
                <a:moveTo>
                  <a:pt x="39420" y="0"/>
                </a:moveTo>
                <a:lnTo>
                  <a:pt x="29019" y="0"/>
                </a:lnTo>
                <a:lnTo>
                  <a:pt x="26078" y="2095"/>
                </a:lnTo>
                <a:lnTo>
                  <a:pt x="21628" y="5308"/>
                </a:lnTo>
                <a:lnTo>
                  <a:pt x="46786" y="5308"/>
                </a:lnTo>
                <a:lnTo>
                  <a:pt x="39420" y="0"/>
                </a:lnTo>
                <a:close/>
              </a:path>
              <a:path w="98031" h="14706">
                <a:moveTo>
                  <a:pt x="68961" y="0"/>
                </a:moveTo>
                <a:lnTo>
                  <a:pt x="58534" y="0"/>
                </a:lnTo>
                <a:lnTo>
                  <a:pt x="51155" y="5308"/>
                </a:lnTo>
                <a:lnTo>
                  <a:pt x="76352" y="5308"/>
                </a:lnTo>
                <a:lnTo>
                  <a:pt x="68961" y="0"/>
                </a:lnTo>
                <a:close/>
              </a:path>
              <a:path w="98031" h="14706">
                <a:moveTo>
                  <a:pt x="95923" y="0"/>
                </a:moveTo>
                <a:lnTo>
                  <a:pt x="88112" y="0"/>
                </a:lnTo>
                <a:lnTo>
                  <a:pt x="80721" y="5308"/>
                </a:lnTo>
                <a:lnTo>
                  <a:pt x="98031" y="5308"/>
                </a:lnTo>
                <a:lnTo>
                  <a:pt x="97980" y="2044"/>
                </a:lnTo>
                <a:lnTo>
                  <a:pt x="95923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68"/>
          <p:cNvSpPr/>
          <p:nvPr/>
        </p:nvSpPr>
        <p:spPr>
          <a:xfrm>
            <a:off x="4353466" y="3537349"/>
            <a:ext cx="98031" cy="14706"/>
          </a:xfrm>
          <a:custGeom>
            <a:avLst/>
            <a:gdLst/>
            <a:ahLst/>
            <a:cxnLst/>
            <a:rect l="l" t="t" r="r" b="b"/>
            <a:pathLst>
              <a:path w="98031" h="14706">
                <a:moveTo>
                  <a:pt x="32029" y="9372"/>
                </a:moveTo>
                <a:lnTo>
                  <a:pt x="6870" y="9372"/>
                </a:lnTo>
                <a:lnTo>
                  <a:pt x="14236" y="14706"/>
                </a:lnTo>
                <a:lnTo>
                  <a:pt x="24663" y="14706"/>
                </a:lnTo>
                <a:lnTo>
                  <a:pt x="32029" y="9372"/>
                </a:lnTo>
                <a:close/>
              </a:path>
              <a:path w="98031" h="14706">
                <a:moveTo>
                  <a:pt x="61569" y="9372"/>
                </a:moveTo>
                <a:lnTo>
                  <a:pt x="36398" y="9372"/>
                </a:lnTo>
                <a:lnTo>
                  <a:pt x="43764" y="14706"/>
                </a:lnTo>
                <a:lnTo>
                  <a:pt x="54178" y="14706"/>
                </a:lnTo>
                <a:lnTo>
                  <a:pt x="61569" y="9372"/>
                </a:lnTo>
                <a:close/>
              </a:path>
              <a:path w="98031" h="14706">
                <a:moveTo>
                  <a:pt x="91135" y="9372"/>
                </a:moveTo>
                <a:lnTo>
                  <a:pt x="65938" y="9372"/>
                </a:lnTo>
                <a:lnTo>
                  <a:pt x="73329" y="14706"/>
                </a:lnTo>
                <a:lnTo>
                  <a:pt x="83743" y="14706"/>
                </a:lnTo>
                <a:lnTo>
                  <a:pt x="88684" y="11163"/>
                </a:lnTo>
                <a:lnTo>
                  <a:pt x="91135" y="9372"/>
                </a:lnTo>
                <a:close/>
              </a:path>
              <a:path w="98031" h="14706">
                <a:moveTo>
                  <a:pt x="9906" y="0"/>
                </a:moveTo>
                <a:lnTo>
                  <a:pt x="2108" y="0"/>
                </a:lnTo>
                <a:lnTo>
                  <a:pt x="51" y="2044"/>
                </a:lnTo>
                <a:lnTo>
                  <a:pt x="0" y="7277"/>
                </a:lnTo>
                <a:lnTo>
                  <a:pt x="2108" y="9372"/>
                </a:lnTo>
                <a:lnTo>
                  <a:pt x="95923" y="9372"/>
                </a:lnTo>
                <a:lnTo>
                  <a:pt x="98031" y="7277"/>
                </a:lnTo>
                <a:lnTo>
                  <a:pt x="98031" y="5321"/>
                </a:lnTo>
                <a:lnTo>
                  <a:pt x="17284" y="5321"/>
                </a:lnTo>
                <a:lnTo>
                  <a:pt x="9906" y="0"/>
                </a:lnTo>
                <a:close/>
              </a:path>
              <a:path w="98031" h="14706">
                <a:moveTo>
                  <a:pt x="39420" y="0"/>
                </a:moveTo>
                <a:lnTo>
                  <a:pt x="29019" y="0"/>
                </a:lnTo>
                <a:lnTo>
                  <a:pt x="26079" y="2095"/>
                </a:lnTo>
                <a:lnTo>
                  <a:pt x="21628" y="5321"/>
                </a:lnTo>
                <a:lnTo>
                  <a:pt x="46786" y="5321"/>
                </a:lnTo>
                <a:lnTo>
                  <a:pt x="39420" y="0"/>
                </a:lnTo>
                <a:close/>
              </a:path>
              <a:path w="98031" h="14706">
                <a:moveTo>
                  <a:pt x="68961" y="0"/>
                </a:moveTo>
                <a:lnTo>
                  <a:pt x="58534" y="0"/>
                </a:lnTo>
                <a:lnTo>
                  <a:pt x="51155" y="5321"/>
                </a:lnTo>
                <a:lnTo>
                  <a:pt x="76352" y="5321"/>
                </a:lnTo>
                <a:lnTo>
                  <a:pt x="68961" y="0"/>
                </a:lnTo>
                <a:close/>
              </a:path>
              <a:path w="98031" h="14706">
                <a:moveTo>
                  <a:pt x="95923" y="0"/>
                </a:moveTo>
                <a:lnTo>
                  <a:pt x="88112" y="0"/>
                </a:lnTo>
                <a:lnTo>
                  <a:pt x="80721" y="5321"/>
                </a:lnTo>
                <a:lnTo>
                  <a:pt x="98031" y="5321"/>
                </a:lnTo>
                <a:lnTo>
                  <a:pt x="97980" y="2044"/>
                </a:lnTo>
                <a:lnTo>
                  <a:pt x="95923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69"/>
          <p:cNvSpPr/>
          <p:nvPr/>
        </p:nvSpPr>
        <p:spPr>
          <a:xfrm>
            <a:off x="4369167" y="3474765"/>
            <a:ext cx="66636" cy="50241"/>
          </a:xfrm>
          <a:custGeom>
            <a:avLst/>
            <a:gdLst/>
            <a:ahLst/>
            <a:cxnLst/>
            <a:rect l="l" t="t" r="r" b="b"/>
            <a:pathLst>
              <a:path w="66636" h="50241">
                <a:moveTo>
                  <a:pt x="33312" y="0"/>
                </a:moveTo>
                <a:lnTo>
                  <a:pt x="0" y="8826"/>
                </a:lnTo>
                <a:lnTo>
                  <a:pt x="16662" y="50241"/>
                </a:lnTo>
                <a:lnTo>
                  <a:pt x="49974" y="50241"/>
                </a:lnTo>
                <a:lnTo>
                  <a:pt x="66636" y="8826"/>
                </a:lnTo>
                <a:lnTo>
                  <a:pt x="33312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0"/>
          <p:cNvSpPr/>
          <p:nvPr/>
        </p:nvSpPr>
        <p:spPr>
          <a:xfrm>
            <a:off x="4364315" y="3470029"/>
            <a:ext cx="76339" cy="60299"/>
          </a:xfrm>
          <a:custGeom>
            <a:avLst/>
            <a:gdLst/>
            <a:ahLst/>
            <a:cxnLst/>
            <a:rect l="l" t="t" r="r" b="b"/>
            <a:pathLst>
              <a:path w="76339" h="60299">
                <a:moveTo>
                  <a:pt x="38595" y="0"/>
                </a:moveTo>
                <a:lnTo>
                  <a:pt x="37744" y="0"/>
                </a:lnTo>
                <a:lnTo>
                  <a:pt x="36969" y="190"/>
                </a:lnTo>
                <a:lnTo>
                  <a:pt x="2349" y="9372"/>
                </a:lnTo>
                <a:lnTo>
                  <a:pt x="1257" y="10261"/>
                </a:lnTo>
                <a:lnTo>
                  <a:pt x="50" y="12674"/>
                </a:lnTo>
                <a:lnTo>
                  <a:pt x="0" y="14071"/>
                </a:lnTo>
                <a:lnTo>
                  <a:pt x="520" y="15328"/>
                </a:lnTo>
                <a:lnTo>
                  <a:pt x="18122" y="59131"/>
                </a:lnTo>
                <a:lnTo>
                  <a:pt x="20866" y="60299"/>
                </a:lnTo>
                <a:lnTo>
                  <a:pt x="25666" y="58356"/>
                </a:lnTo>
                <a:lnTo>
                  <a:pt x="26835" y="55638"/>
                </a:lnTo>
                <a:lnTo>
                  <a:pt x="11188" y="16738"/>
                </a:lnTo>
                <a:lnTo>
                  <a:pt x="38163" y="9601"/>
                </a:lnTo>
                <a:lnTo>
                  <a:pt x="74267" y="9601"/>
                </a:lnTo>
                <a:lnTo>
                  <a:pt x="73990" y="9372"/>
                </a:lnTo>
                <a:lnTo>
                  <a:pt x="39370" y="190"/>
                </a:lnTo>
                <a:lnTo>
                  <a:pt x="38595" y="0"/>
                </a:lnTo>
                <a:close/>
              </a:path>
              <a:path w="76339" h="60299">
                <a:moveTo>
                  <a:pt x="74267" y="9601"/>
                </a:moveTo>
                <a:lnTo>
                  <a:pt x="38163" y="9601"/>
                </a:lnTo>
                <a:lnTo>
                  <a:pt x="65151" y="16738"/>
                </a:lnTo>
                <a:lnTo>
                  <a:pt x="49504" y="55638"/>
                </a:lnTo>
                <a:lnTo>
                  <a:pt x="50673" y="58356"/>
                </a:lnTo>
                <a:lnTo>
                  <a:pt x="53644" y="59563"/>
                </a:lnTo>
                <a:lnTo>
                  <a:pt x="54825" y="59677"/>
                </a:lnTo>
                <a:lnTo>
                  <a:pt x="56680" y="59677"/>
                </a:lnTo>
                <a:lnTo>
                  <a:pt x="58432" y="58559"/>
                </a:lnTo>
                <a:lnTo>
                  <a:pt x="76339" y="14071"/>
                </a:lnTo>
                <a:lnTo>
                  <a:pt x="76263" y="12674"/>
                </a:lnTo>
                <a:lnTo>
                  <a:pt x="75069" y="10261"/>
                </a:lnTo>
                <a:lnTo>
                  <a:pt x="74267" y="9601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1"/>
          <p:cNvSpPr/>
          <p:nvPr/>
        </p:nvSpPr>
        <p:spPr>
          <a:xfrm>
            <a:off x="4397797" y="3470073"/>
            <a:ext cx="9372" cy="64122"/>
          </a:xfrm>
          <a:custGeom>
            <a:avLst/>
            <a:gdLst/>
            <a:ahLst/>
            <a:cxnLst/>
            <a:rect l="l" t="t" r="r" b="b"/>
            <a:pathLst>
              <a:path w="9372" h="64122">
                <a:moveTo>
                  <a:pt x="7277" y="0"/>
                </a:moveTo>
                <a:lnTo>
                  <a:pt x="2082" y="0"/>
                </a:lnTo>
                <a:lnTo>
                  <a:pt x="0" y="2095"/>
                </a:lnTo>
                <a:lnTo>
                  <a:pt x="0" y="62014"/>
                </a:lnTo>
                <a:lnTo>
                  <a:pt x="2082" y="64122"/>
                </a:lnTo>
                <a:lnTo>
                  <a:pt x="7277" y="64122"/>
                </a:lnTo>
                <a:lnTo>
                  <a:pt x="9372" y="6201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72"/>
          <p:cNvSpPr/>
          <p:nvPr/>
        </p:nvSpPr>
        <p:spPr>
          <a:xfrm>
            <a:off x="4375772" y="3449268"/>
            <a:ext cx="53949" cy="40665"/>
          </a:xfrm>
          <a:custGeom>
            <a:avLst/>
            <a:gdLst/>
            <a:ahLst/>
            <a:cxnLst/>
            <a:rect l="l" t="t" r="r" b="b"/>
            <a:pathLst>
              <a:path w="53949" h="40665">
                <a:moveTo>
                  <a:pt x="51854" y="0"/>
                </a:moveTo>
                <a:lnTo>
                  <a:pt x="2095" y="0"/>
                </a:lnTo>
                <a:lnTo>
                  <a:pt x="0" y="2108"/>
                </a:lnTo>
                <a:lnTo>
                  <a:pt x="0" y="38569"/>
                </a:lnTo>
                <a:lnTo>
                  <a:pt x="2095" y="40665"/>
                </a:lnTo>
                <a:lnTo>
                  <a:pt x="51854" y="40665"/>
                </a:lnTo>
                <a:lnTo>
                  <a:pt x="53949" y="38569"/>
                </a:lnTo>
                <a:lnTo>
                  <a:pt x="53949" y="31280"/>
                </a:lnTo>
                <a:lnTo>
                  <a:pt x="9372" y="31280"/>
                </a:lnTo>
                <a:lnTo>
                  <a:pt x="9372" y="9372"/>
                </a:lnTo>
                <a:lnTo>
                  <a:pt x="53949" y="9372"/>
                </a:lnTo>
                <a:lnTo>
                  <a:pt x="53949" y="2108"/>
                </a:lnTo>
                <a:lnTo>
                  <a:pt x="51854" y="0"/>
                </a:lnTo>
                <a:close/>
              </a:path>
              <a:path w="53949" h="40665">
                <a:moveTo>
                  <a:pt x="53949" y="9372"/>
                </a:moveTo>
                <a:lnTo>
                  <a:pt x="44564" y="9372"/>
                </a:lnTo>
                <a:lnTo>
                  <a:pt x="44564" y="31280"/>
                </a:lnTo>
                <a:lnTo>
                  <a:pt x="53949" y="31280"/>
                </a:lnTo>
                <a:lnTo>
                  <a:pt x="53949" y="9372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73"/>
          <p:cNvSpPr/>
          <p:nvPr/>
        </p:nvSpPr>
        <p:spPr>
          <a:xfrm>
            <a:off x="4388068" y="3433456"/>
            <a:ext cx="30314" cy="9385"/>
          </a:xfrm>
          <a:custGeom>
            <a:avLst/>
            <a:gdLst/>
            <a:ahLst/>
            <a:cxnLst/>
            <a:rect l="l" t="t" r="r" b="b"/>
            <a:pathLst>
              <a:path w="30314" h="9385">
                <a:moveTo>
                  <a:pt x="28206" y="0"/>
                </a:moveTo>
                <a:lnTo>
                  <a:pt x="2108" y="0"/>
                </a:lnTo>
                <a:lnTo>
                  <a:pt x="0" y="2108"/>
                </a:lnTo>
                <a:lnTo>
                  <a:pt x="0" y="7277"/>
                </a:lnTo>
                <a:lnTo>
                  <a:pt x="2108" y="9385"/>
                </a:lnTo>
                <a:lnTo>
                  <a:pt x="28206" y="9385"/>
                </a:lnTo>
                <a:lnTo>
                  <a:pt x="30314" y="7277"/>
                </a:lnTo>
                <a:lnTo>
                  <a:pt x="30314" y="2108"/>
                </a:lnTo>
                <a:lnTo>
                  <a:pt x="28206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74"/>
          <p:cNvSpPr/>
          <p:nvPr/>
        </p:nvSpPr>
        <p:spPr>
          <a:xfrm>
            <a:off x="896713" y="5544843"/>
            <a:ext cx="129705" cy="37426"/>
          </a:xfrm>
          <a:custGeom>
            <a:avLst/>
            <a:gdLst/>
            <a:ahLst/>
            <a:cxnLst/>
            <a:rect l="l" t="t" r="r" b="b"/>
            <a:pathLst>
              <a:path w="129705" h="37426">
                <a:moveTo>
                  <a:pt x="0" y="37426"/>
                </a:moveTo>
                <a:lnTo>
                  <a:pt x="64833" y="0"/>
                </a:lnTo>
                <a:lnTo>
                  <a:pt x="129705" y="3742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75"/>
          <p:cNvSpPr/>
          <p:nvPr/>
        </p:nvSpPr>
        <p:spPr>
          <a:xfrm>
            <a:off x="917675" y="5570996"/>
            <a:ext cx="87782" cy="86855"/>
          </a:xfrm>
          <a:custGeom>
            <a:avLst/>
            <a:gdLst/>
            <a:ahLst/>
            <a:cxnLst/>
            <a:rect l="l" t="t" r="r" b="b"/>
            <a:pathLst>
              <a:path w="87782" h="86855">
                <a:moveTo>
                  <a:pt x="87782" y="0"/>
                </a:moveTo>
                <a:lnTo>
                  <a:pt x="87782" y="86855"/>
                </a:lnTo>
                <a:lnTo>
                  <a:pt x="0" y="86855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76"/>
          <p:cNvSpPr/>
          <p:nvPr/>
        </p:nvSpPr>
        <p:spPr>
          <a:xfrm>
            <a:off x="948877" y="563415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47371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77"/>
          <p:cNvSpPr/>
          <p:nvPr/>
        </p:nvSpPr>
        <p:spPr>
          <a:xfrm>
            <a:off x="988689" y="555404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902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78"/>
          <p:cNvSpPr/>
          <p:nvPr/>
        </p:nvSpPr>
        <p:spPr>
          <a:xfrm>
            <a:off x="2041277" y="5544843"/>
            <a:ext cx="129705" cy="37426"/>
          </a:xfrm>
          <a:custGeom>
            <a:avLst/>
            <a:gdLst/>
            <a:ahLst/>
            <a:cxnLst/>
            <a:rect l="l" t="t" r="r" b="b"/>
            <a:pathLst>
              <a:path w="129705" h="37426">
                <a:moveTo>
                  <a:pt x="0" y="37426"/>
                </a:moveTo>
                <a:lnTo>
                  <a:pt x="64833" y="0"/>
                </a:lnTo>
                <a:lnTo>
                  <a:pt x="129705" y="3742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79"/>
          <p:cNvSpPr/>
          <p:nvPr/>
        </p:nvSpPr>
        <p:spPr>
          <a:xfrm>
            <a:off x="2062238" y="5570996"/>
            <a:ext cx="87782" cy="86855"/>
          </a:xfrm>
          <a:custGeom>
            <a:avLst/>
            <a:gdLst/>
            <a:ahLst/>
            <a:cxnLst/>
            <a:rect l="l" t="t" r="r" b="b"/>
            <a:pathLst>
              <a:path w="87782" h="86855">
                <a:moveTo>
                  <a:pt x="87782" y="0"/>
                </a:moveTo>
                <a:lnTo>
                  <a:pt x="87782" y="86855"/>
                </a:lnTo>
                <a:lnTo>
                  <a:pt x="0" y="86855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0"/>
          <p:cNvSpPr/>
          <p:nvPr/>
        </p:nvSpPr>
        <p:spPr>
          <a:xfrm>
            <a:off x="2093441" y="563415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47371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1"/>
          <p:cNvSpPr/>
          <p:nvPr/>
        </p:nvSpPr>
        <p:spPr>
          <a:xfrm>
            <a:off x="2133264" y="555404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902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82"/>
          <p:cNvSpPr/>
          <p:nvPr/>
        </p:nvSpPr>
        <p:spPr>
          <a:xfrm>
            <a:off x="3540645" y="5586126"/>
            <a:ext cx="73278" cy="48691"/>
          </a:xfrm>
          <a:custGeom>
            <a:avLst/>
            <a:gdLst/>
            <a:ahLst/>
            <a:cxnLst/>
            <a:rect l="l" t="t" r="r" b="b"/>
            <a:pathLst>
              <a:path w="73278" h="48691">
                <a:moveTo>
                  <a:pt x="0" y="23291"/>
                </a:moveTo>
                <a:lnTo>
                  <a:pt x="73279" y="48691"/>
                </a:lnTo>
                <a:lnTo>
                  <a:pt x="73279" y="0"/>
                </a:lnTo>
                <a:lnTo>
                  <a:pt x="0" y="2329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83"/>
          <p:cNvSpPr/>
          <p:nvPr/>
        </p:nvSpPr>
        <p:spPr>
          <a:xfrm>
            <a:off x="3613918" y="5586127"/>
            <a:ext cx="91821" cy="24345"/>
          </a:xfrm>
          <a:custGeom>
            <a:avLst/>
            <a:gdLst/>
            <a:ahLst/>
            <a:cxnLst/>
            <a:rect l="l" t="t" r="r" b="b"/>
            <a:pathLst>
              <a:path w="91821" h="24345">
                <a:moveTo>
                  <a:pt x="0" y="24345"/>
                </a:moveTo>
                <a:lnTo>
                  <a:pt x="28321" y="24345"/>
                </a:lnTo>
                <a:lnTo>
                  <a:pt x="28321" y="0"/>
                </a:lnTo>
                <a:lnTo>
                  <a:pt x="9182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84"/>
          <p:cNvSpPr/>
          <p:nvPr/>
        </p:nvSpPr>
        <p:spPr>
          <a:xfrm>
            <a:off x="3659835" y="5586127"/>
            <a:ext cx="45910" cy="0"/>
          </a:xfrm>
          <a:custGeom>
            <a:avLst/>
            <a:gdLst/>
            <a:ahLst/>
            <a:cxnLst/>
            <a:rect l="l" t="t" r="r" b="b"/>
            <a:pathLst>
              <a:path w="45910">
                <a:moveTo>
                  <a:pt x="4591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85"/>
          <p:cNvSpPr/>
          <p:nvPr/>
        </p:nvSpPr>
        <p:spPr>
          <a:xfrm>
            <a:off x="4195757" y="6458499"/>
            <a:ext cx="225360" cy="224764"/>
          </a:xfrm>
          <a:custGeom>
            <a:avLst/>
            <a:gdLst/>
            <a:ahLst/>
            <a:cxnLst/>
            <a:rect l="l" t="t" r="r" b="b"/>
            <a:pathLst>
              <a:path w="225360" h="224764">
                <a:moveTo>
                  <a:pt x="104395" y="0"/>
                </a:moveTo>
                <a:lnTo>
                  <a:pt x="63465" y="10999"/>
                </a:lnTo>
                <a:lnTo>
                  <a:pt x="30314" y="35531"/>
                </a:lnTo>
                <a:lnTo>
                  <a:pt x="8105" y="70460"/>
                </a:lnTo>
                <a:lnTo>
                  <a:pt x="0" y="112652"/>
                </a:lnTo>
                <a:lnTo>
                  <a:pt x="911" y="126754"/>
                </a:lnTo>
                <a:lnTo>
                  <a:pt x="13524" y="165490"/>
                </a:lnTo>
                <a:lnTo>
                  <a:pt x="39202" y="196644"/>
                </a:lnTo>
                <a:lnTo>
                  <a:pt x="75692" y="217355"/>
                </a:lnTo>
                <a:lnTo>
                  <a:pt x="120745" y="224764"/>
                </a:lnTo>
                <a:lnTo>
                  <a:pt x="135084" y="222823"/>
                </a:lnTo>
                <a:lnTo>
                  <a:pt x="173851" y="207020"/>
                </a:lnTo>
                <a:lnTo>
                  <a:pt x="203771" y="178717"/>
                </a:lnTo>
                <a:lnTo>
                  <a:pt x="221671" y="141087"/>
                </a:lnTo>
                <a:lnTo>
                  <a:pt x="225360" y="111904"/>
                </a:lnTo>
                <a:lnTo>
                  <a:pt x="224424" y="97819"/>
                </a:lnTo>
                <a:lnTo>
                  <a:pt x="211767" y="59141"/>
                </a:lnTo>
                <a:lnTo>
                  <a:pt x="186061" y="28046"/>
                </a:lnTo>
                <a:lnTo>
                  <a:pt x="149530" y="7382"/>
                </a:lnTo>
                <a:lnTo>
                  <a:pt x="104395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86"/>
          <p:cNvSpPr txBox="1"/>
          <p:nvPr/>
        </p:nvSpPr>
        <p:spPr>
          <a:xfrm>
            <a:off x="4446518" y="6472441"/>
            <a:ext cx="55753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700" dirty="0" smtClean="0">
                <a:solidFill>
                  <a:srgbClr val="414042"/>
                </a:solidFill>
                <a:latin typeface="Calibri"/>
                <a:cs typeface="Calibri"/>
              </a:rPr>
              <a:t>Cement producers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95" name="object 87"/>
          <p:cNvSpPr/>
          <p:nvPr/>
        </p:nvSpPr>
        <p:spPr>
          <a:xfrm>
            <a:off x="4225893" y="6552876"/>
            <a:ext cx="73278" cy="48691"/>
          </a:xfrm>
          <a:custGeom>
            <a:avLst/>
            <a:gdLst/>
            <a:ahLst/>
            <a:cxnLst/>
            <a:rect l="l" t="t" r="r" b="b"/>
            <a:pathLst>
              <a:path w="73278" h="48691">
                <a:moveTo>
                  <a:pt x="0" y="23291"/>
                </a:moveTo>
                <a:lnTo>
                  <a:pt x="73279" y="48691"/>
                </a:lnTo>
                <a:lnTo>
                  <a:pt x="73279" y="0"/>
                </a:lnTo>
                <a:lnTo>
                  <a:pt x="0" y="2329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88"/>
          <p:cNvSpPr/>
          <p:nvPr/>
        </p:nvSpPr>
        <p:spPr>
          <a:xfrm>
            <a:off x="4299166" y="6552876"/>
            <a:ext cx="91821" cy="24345"/>
          </a:xfrm>
          <a:custGeom>
            <a:avLst/>
            <a:gdLst/>
            <a:ahLst/>
            <a:cxnLst/>
            <a:rect l="l" t="t" r="r" b="b"/>
            <a:pathLst>
              <a:path w="91821" h="24345">
                <a:moveTo>
                  <a:pt x="0" y="24345"/>
                </a:moveTo>
                <a:lnTo>
                  <a:pt x="28321" y="24345"/>
                </a:lnTo>
                <a:lnTo>
                  <a:pt x="28321" y="0"/>
                </a:lnTo>
                <a:lnTo>
                  <a:pt x="9182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89"/>
          <p:cNvSpPr/>
          <p:nvPr/>
        </p:nvSpPr>
        <p:spPr>
          <a:xfrm>
            <a:off x="4345083" y="6552876"/>
            <a:ext cx="45910" cy="0"/>
          </a:xfrm>
          <a:custGeom>
            <a:avLst/>
            <a:gdLst/>
            <a:ahLst/>
            <a:cxnLst/>
            <a:rect l="l" t="t" r="r" b="b"/>
            <a:pathLst>
              <a:path w="45910">
                <a:moveTo>
                  <a:pt x="4591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0"/>
          <p:cNvSpPr/>
          <p:nvPr/>
        </p:nvSpPr>
        <p:spPr>
          <a:xfrm>
            <a:off x="955307" y="5894796"/>
            <a:ext cx="58496" cy="66166"/>
          </a:xfrm>
          <a:custGeom>
            <a:avLst/>
            <a:gdLst/>
            <a:ahLst/>
            <a:cxnLst/>
            <a:rect l="l" t="t" r="r" b="b"/>
            <a:pathLst>
              <a:path w="58496" h="66166">
                <a:moveTo>
                  <a:pt x="58496" y="66166"/>
                </a:moveTo>
                <a:lnTo>
                  <a:pt x="0" y="66166"/>
                </a:lnTo>
                <a:lnTo>
                  <a:pt x="0" y="0"/>
                </a:lnTo>
                <a:lnTo>
                  <a:pt x="44348" y="0"/>
                </a:lnTo>
                <a:lnTo>
                  <a:pt x="58496" y="0"/>
                </a:lnTo>
                <a:lnTo>
                  <a:pt x="58496" y="6616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1"/>
          <p:cNvSpPr/>
          <p:nvPr/>
        </p:nvSpPr>
        <p:spPr>
          <a:xfrm>
            <a:off x="896794" y="5927879"/>
            <a:ext cx="58508" cy="33083"/>
          </a:xfrm>
          <a:custGeom>
            <a:avLst/>
            <a:gdLst/>
            <a:ahLst/>
            <a:cxnLst/>
            <a:rect l="l" t="t" r="r" b="b"/>
            <a:pathLst>
              <a:path w="58508" h="33083">
                <a:moveTo>
                  <a:pt x="58508" y="33083"/>
                </a:moveTo>
                <a:lnTo>
                  <a:pt x="0" y="33083"/>
                </a:lnTo>
                <a:lnTo>
                  <a:pt x="0" y="0"/>
                </a:lnTo>
                <a:lnTo>
                  <a:pt x="44348" y="0"/>
                </a:lnTo>
                <a:lnTo>
                  <a:pt x="58508" y="0"/>
                </a:lnTo>
                <a:lnTo>
                  <a:pt x="58508" y="3308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92"/>
          <p:cNvSpPr/>
          <p:nvPr/>
        </p:nvSpPr>
        <p:spPr>
          <a:xfrm>
            <a:off x="979164" y="5864481"/>
            <a:ext cx="0" cy="28244"/>
          </a:xfrm>
          <a:custGeom>
            <a:avLst/>
            <a:gdLst/>
            <a:ahLst/>
            <a:cxnLst/>
            <a:rect l="l" t="t" r="r" b="b"/>
            <a:pathLst>
              <a:path h="28244">
                <a:moveTo>
                  <a:pt x="0" y="2824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93"/>
          <p:cNvSpPr/>
          <p:nvPr/>
        </p:nvSpPr>
        <p:spPr>
          <a:xfrm>
            <a:off x="996565" y="5838204"/>
            <a:ext cx="0" cy="54521"/>
          </a:xfrm>
          <a:custGeom>
            <a:avLst/>
            <a:gdLst/>
            <a:ahLst/>
            <a:cxnLst/>
            <a:rect l="l" t="t" r="r" b="b"/>
            <a:pathLst>
              <a:path h="54521">
                <a:moveTo>
                  <a:pt x="0" y="54521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94"/>
          <p:cNvSpPr/>
          <p:nvPr/>
        </p:nvSpPr>
        <p:spPr>
          <a:xfrm>
            <a:off x="955302" y="5917939"/>
            <a:ext cx="58496" cy="0"/>
          </a:xfrm>
          <a:custGeom>
            <a:avLst/>
            <a:gdLst/>
            <a:ahLst/>
            <a:cxnLst/>
            <a:rect l="l" t="t" r="r" b="b"/>
            <a:pathLst>
              <a:path w="58496">
                <a:moveTo>
                  <a:pt x="0" y="0"/>
                </a:moveTo>
                <a:lnTo>
                  <a:pt x="5849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95"/>
          <p:cNvSpPr/>
          <p:nvPr/>
        </p:nvSpPr>
        <p:spPr>
          <a:xfrm>
            <a:off x="972814" y="595094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2002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96"/>
          <p:cNvSpPr/>
          <p:nvPr/>
        </p:nvSpPr>
        <p:spPr>
          <a:xfrm>
            <a:off x="2273077" y="5896050"/>
            <a:ext cx="60274" cy="68173"/>
          </a:xfrm>
          <a:custGeom>
            <a:avLst/>
            <a:gdLst/>
            <a:ahLst/>
            <a:cxnLst/>
            <a:rect l="l" t="t" r="r" b="b"/>
            <a:pathLst>
              <a:path w="60274" h="68173">
                <a:moveTo>
                  <a:pt x="60274" y="68173"/>
                </a:moveTo>
                <a:lnTo>
                  <a:pt x="0" y="68173"/>
                </a:lnTo>
                <a:lnTo>
                  <a:pt x="0" y="0"/>
                </a:lnTo>
                <a:lnTo>
                  <a:pt x="45694" y="0"/>
                </a:lnTo>
                <a:lnTo>
                  <a:pt x="60274" y="0"/>
                </a:lnTo>
                <a:lnTo>
                  <a:pt x="60274" y="6817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97"/>
          <p:cNvSpPr/>
          <p:nvPr/>
        </p:nvSpPr>
        <p:spPr>
          <a:xfrm>
            <a:off x="2212802" y="5930124"/>
            <a:ext cx="60274" cy="34099"/>
          </a:xfrm>
          <a:custGeom>
            <a:avLst/>
            <a:gdLst/>
            <a:ahLst/>
            <a:cxnLst/>
            <a:rect l="l" t="t" r="r" b="b"/>
            <a:pathLst>
              <a:path w="60274" h="34099">
                <a:moveTo>
                  <a:pt x="60274" y="34099"/>
                </a:moveTo>
                <a:lnTo>
                  <a:pt x="0" y="34099"/>
                </a:lnTo>
                <a:lnTo>
                  <a:pt x="0" y="0"/>
                </a:lnTo>
                <a:lnTo>
                  <a:pt x="45694" y="0"/>
                </a:lnTo>
                <a:lnTo>
                  <a:pt x="60274" y="0"/>
                </a:lnTo>
                <a:lnTo>
                  <a:pt x="60274" y="3409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98"/>
          <p:cNvSpPr/>
          <p:nvPr/>
        </p:nvSpPr>
        <p:spPr>
          <a:xfrm>
            <a:off x="2297658" y="5864820"/>
            <a:ext cx="0" cy="29095"/>
          </a:xfrm>
          <a:custGeom>
            <a:avLst/>
            <a:gdLst/>
            <a:ahLst/>
            <a:cxnLst/>
            <a:rect l="l" t="t" r="r" b="b"/>
            <a:pathLst>
              <a:path h="29095">
                <a:moveTo>
                  <a:pt x="0" y="2909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99"/>
          <p:cNvSpPr/>
          <p:nvPr/>
        </p:nvSpPr>
        <p:spPr>
          <a:xfrm>
            <a:off x="2315592" y="5837744"/>
            <a:ext cx="0" cy="56172"/>
          </a:xfrm>
          <a:custGeom>
            <a:avLst/>
            <a:gdLst/>
            <a:ahLst/>
            <a:cxnLst/>
            <a:rect l="l" t="t" r="r" b="b"/>
            <a:pathLst>
              <a:path h="56172">
                <a:moveTo>
                  <a:pt x="0" y="56172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0"/>
          <p:cNvSpPr/>
          <p:nvPr/>
        </p:nvSpPr>
        <p:spPr>
          <a:xfrm>
            <a:off x="2273076" y="5919886"/>
            <a:ext cx="60274" cy="0"/>
          </a:xfrm>
          <a:custGeom>
            <a:avLst/>
            <a:gdLst/>
            <a:ahLst/>
            <a:cxnLst/>
            <a:rect l="l" t="t" r="r" b="b"/>
            <a:pathLst>
              <a:path w="60274">
                <a:moveTo>
                  <a:pt x="0" y="0"/>
                </a:moveTo>
                <a:lnTo>
                  <a:pt x="602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1"/>
          <p:cNvSpPr/>
          <p:nvPr/>
        </p:nvSpPr>
        <p:spPr>
          <a:xfrm>
            <a:off x="2291308" y="59539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2063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02"/>
          <p:cNvSpPr/>
          <p:nvPr/>
        </p:nvSpPr>
        <p:spPr>
          <a:xfrm>
            <a:off x="1276329" y="5591062"/>
            <a:ext cx="98171" cy="60655"/>
          </a:xfrm>
          <a:custGeom>
            <a:avLst/>
            <a:gdLst/>
            <a:ahLst/>
            <a:cxnLst/>
            <a:rect l="l" t="t" r="r" b="b"/>
            <a:pathLst>
              <a:path w="98171" h="60655">
                <a:moveTo>
                  <a:pt x="65430" y="0"/>
                </a:moveTo>
                <a:lnTo>
                  <a:pt x="65430" y="32727"/>
                </a:lnTo>
                <a:lnTo>
                  <a:pt x="32727" y="0"/>
                </a:lnTo>
                <a:lnTo>
                  <a:pt x="32727" y="32727"/>
                </a:lnTo>
                <a:lnTo>
                  <a:pt x="0" y="0"/>
                </a:lnTo>
                <a:lnTo>
                  <a:pt x="0" y="32727"/>
                </a:lnTo>
                <a:lnTo>
                  <a:pt x="0" y="60655"/>
                </a:lnTo>
                <a:lnTo>
                  <a:pt x="32727" y="60655"/>
                </a:lnTo>
                <a:lnTo>
                  <a:pt x="65430" y="60655"/>
                </a:lnTo>
                <a:lnTo>
                  <a:pt x="98171" y="60655"/>
                </a:lnTo>
                <a:lnTo>
                  <a:pt x="98171" y="32727"/>
                </a:lnTo>
                <a:lnTo>
                  <a:pt x="6543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03"/>
          <p:cNvSpPr/>
          <p:nvPr/>
        </p:nvSpPr>
        <p:spPr>
          <a:xfrm>
            <a:off x="1227493" y="5591073"/>
            <a:ext cx="48831" cy="60655"/>
          </a:xfrm>
          <a:custGeom>
            <a:avLst/>
            <a:gdLst/>
            <a:ahLst/>
            <a:cxnLst/>
            <a:rect l="l" t="t" r="r" b="b"/>
            <a:pathLst>
              <a:path w="48831" h="60655">
                <a:moveTo>
                  <a:pt x="0" y="60655"/>
                </a:moveTo>
                <a:lnTo>
                  <a:pt x="48831" y="60655"/>
                </a:lnTo>
                <a:lnTo>
                  <a:pt x="48831" y="0"/>
                </a:lnTo>
                <a:lnTo>
                  <a:pt x="0" y="0"/>
                </a:lnTo>
                <a:lnTo>
                  <a:pt x="0" y="6065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04"/>
          <p:cNvSpPr/>
          <p:nvPr/>
        </p:nvSpPr>
        <p:spPr>
          <a:xfrm>
            <a:off x="1246435" y="5562153"/>
            <a:ext cx="0" cy="28905"/>
          </a:xfrm>
          <a:custGeom>
            <a:avLst/>
            <a:gdLst/>
            <a:ahLst/>
            <a:cxnLst/>
            <a:rect l="l" t="t" r="r" b="b"/>
            <a:pathLst>
              <a:path h="28905">
                <a:moveTo>
                  <a:pt x="0" y="0"/>
                </a:moveTo>
                <a:lnTo>
                  <a:pt x="0" y="2890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05"/>
          <p:cNvSpPr/>
          <p:nvPr/>
        </p:nvSpPr>
        <p:spPr>
          <a:xfrm>
            <a:off x="1265162" y="5531866"/>
            <a:ext cx="0" cy="59194"/>
          </a:xfrm>
          <a:custGeom>
            <a:avLst/>
            <a:gdLst/>
            <a:ahLst/>
            <a:cxnLst/>
            <a:rect l="l" t="t" r="r" b="b"/>
            <a:pathLst>
              <a:path h="59194">
                <a:moveTo>
                  <a:pt x="0" y="0"/>
                </a:moveTo>
                <a:lnTo>
                  <a:pt x="0" y="591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06"/>
          <p:cNvSpPr/>
          <p:nvPr/>
        </p:nvSpPr>
        <p:spPr>
          <a:xfrm>
            <a:off x="253306" y="6478925"/>
            <a:ext cx="225360" cy="224764"/>
          </a:xfrm>
          <a:custGeom>
            <a:avLst/>
            <a:gdLst/>
            <a:ahLst/>
            <a:cxnLst/>
            <a:rect l="l" t="t" r="r" b="b"/>
            <a:pathLst>
              <a:path w="225360" h="224764">
                <a:moveTo>
                  <a:pt x="104394" y="0"/>
                </a:moveTo>
                <a:lnTo>
                  <a:pt x="63462" y="10996"/>
                </a:lnTo>
                <a:lnTo>
                  <a:pt x="30312" y="35527"/>
                </a:lnTo>
                <a:lnTo>
                  <a:pt x="8104" y="70457"/>
                </a:lnTo>
                <a:lnTo>
                  <a:pt x="0" y="112650"/>
                </a:lnTo>
                <a:lnTo>
                  <a:pt x="911" y="126752"/>
                </a:lnTo>
                <a:lnTo>
                  <a:pt x="13521" y="165489"/>
                </a:lnTo>
                <a:lnTo>
                  <a:pt x="39195" y="196644"/>
                </a:lnTo>
                <a:lnTo>
                  <a:pt x="75684" y="217355"/>
                </a:lnTo>
                <a:lnTo>
                  <a:pt x="120741" y="224764"/>
                </a:lnTo>
                <a:lnTo>
                  <a:pt x="135077" y="222822"/>
                </a:lnTo>
                <a:lnTo>
                  <a:pt x="173842" y="207017"/>
                </a:lnTo>
                <a:lnTo>
                  <a:pt x="203765" y="178715"/>
                </a:lnTo>
                <a:lnTo>
                  <a:pt x="221670" y="141086"/>
                </a:lnTo>
                <a:lnTo>
                  <a:pt x="225360" y="111905"/>
                </a:lnTo>
                <a:lnTo>
                  <a:pt x="224424" y="97820"/>
                </a:lnTo>
                <a:lnTo>
                  <a:pt x="211762" y="59142"/>
                </a:lnTo>
                <a:lnTo>
                  <a:pt x="186051" y="28047"/>
                </a:lnTo>
                <a:lnTo>
                  <a:pt x="149519" y="7383"/>
                </a:lnTo>
                <a:lnTo>
                  <a:pt x="104394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07"/>
          <p:cNvSpPr/>
          <p:nvPr/>
        </p:nvSpPr>
        <p:spPr>
          <a:xfrm>
            <a:off x="2131499" y="6478925"/>
            <a:ext cx="225360" cy="224764"/>
          </a:xfrm>
          <a:custGeom>
            <a:avLst/>
            <a:gdLst/>
            <a:ahLst/>
            <a:cxnLst/>
            <a:rect l="l" t="t" r="r" b="b"/>
            <a:pathLst>
              <a:path w="225360" h="224764">
                <a:moveTo>
                  <a:pt x="104393" y="0"/>
                </a:moveTo>
                <a:lnTo>
                  <a:pt x="63462" y="10996"/>
                </a:lnTo>
                <a:lnTo>
                  <a:pt x="30312" y="35528"/>
                </a:lnTo>
                <a:lnTo>
                  <a:pt x="8104" y="70458"/>
                </a:lnTo>
                <a:lnTo>
                  <a:pt x="0" y="112651"/>
                </a:lnTo>
                <a:lnTo>
                  <a:pt x="911" y="126753"/>
                </a:lnTo>
                <a:lnTo>
                  <a:pt x="13521" y="165490"/>
                </a:lnTo>
                <a:lnTo>
                  <a:pt x="39195" y="196644"/>
                </a:lnTo>
                <a:lnTo>
                  <a:pt x="75685" y="217355"/>
                </a:lnTo>
                <a:lnTo>
                  <a:pt x="120742" y="224764"/>
                </a:lnTo>
                <a:lnTo>
                  <a:pt x="135081" y="222822"/>
                </a:lnTo>
                <a:lnTo>
                  <a:pt x="173847" y="207017"/>
                </a:lnTo>
                <a:lnTo>
                  <a:pt x="203769" y="178715"/>
                </a:lnTo>
                <a:lnTo>
                  <a:pt x="221671" y="141086"/>
                </a:lnTo>
                <a:lnTo>
                  <a:pt x="225360" y="111904"/>
                </a:lnTo>
                <a:lnTo>
                  <a:pt x="224424" y="97819"/>
                </a:lnTo>
                <a:lnTo>
                  <a:pt x="211764" y="59142"/>
                </a:lnTo>
                <a:lnTo>
                  <a:pt x="186056" y="28046"/>
                </a:lnTo>
                <a:lnTo>
                  <a:pt x="149524" y="7382"/>
                </a:lnTo>
                <a:lnTo>
                  <a:pt x="104393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08"/>
          <p:cNvSpPr/>
          <p:nvPr/>
        </p:nvSpPr>
        <p:spPr>
          <a:xfrm>
            <a:off x="3153031" y="6478925"/>
            <a:ext cx="225360" cy="224764"/>
          </a:xfrm>
          <a:custGeom>
            <a:avLst/>
            <a:gdLst/>
            <a:ahLst/>
            <a:cxnLst/>
            <a:rect l="l" t="t" r="r" b="b"/>
            <a:pathLst>
              <a:path w="225360" h="224764">
                <a:moveTo>
                  <a:pt x="104393" y="0"/>
                </a:moveTo>
                <a:lnTo>
                  <a:pt x="63462" y="10996"/>
                </a:lnTo>
                <a:lnTo>
                  <a:pt x="30312" y="35528"/>
                </a:lnTo>
                <a:lnTo>
                  <a:pt x="8104" y="70458"/>
                </a:lnTo>
                <a:lnTo>
                  <a:pt x="0" y="112651"/>
                </a:lnTo>
                <a:lnTo>
                  <a:pt x="911" y="126753"/>
                </a:lnTo>
                <a:lnTo>
                  <a:pt x="13521" y="165490"/>
                </a:lnTo>
                <a:lnTo>
                  <a:pt x="39195" y="196644"/>
                </a:lnTo>
                <a:lnTo>
                  <a:pt x="75685" y="217355"/>
                </a:lnTo>
                <a:lnTo>
                  <a:pt x="120742" y="224764"/>
                </a:lnTo>
                <a:lnTo>
                  <a:pt x="135081" y="222822"/>
                </a:lnTo>
                <a:lnTo>
                  <a:pt x="173847" y="207017"/>
                </a:lnTo>
                <a:lnTo>
                  <a:pt x="203769" y="178715"/>
                </a:lnTo>
                <a:lnTo>
                  <a:pt x="221671" y="141086"/>
                </a:lnTo>
                <a:lnTo>
                  <a:pt x="225360" y="111904"/>
                </a:lnTo>
                <a:lnTo>
                  <a:pt x="224424" y="97819"/>
                </a:lnTo>
                <a:lnTo>
                  <a:pt x="211764" y="59142"/>
                </a:lnTo>
                <a:lnTo>
                  <a:pt x="186056" y="28046"/>
                </a:lnTo>
                <a:lnTo>
                  <a:pt x="149524" y="7382"/>
                </a:lnTo>
                <a:lnTo>
                  <a:pt x="104393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09"/>
          <p:cNvSpPr/>
          <p:nvPr/>
        </p:nvSpPr>
        <p:spPr>
          <a:xfrm>
            <a:off x="1106482" y="6472575"/>
            <a:ext cx="225360" cy="224764"/>
          </a:xfrm>
          <a:custGeom>
            <a:avLst/>
            <a:gdLst/>
            <a:ahLst/>
            <a:cxnLst/>
            <a:rect l="l" t="t" r="r" b="b"/>
            <a:pathLst>
              <a:path w="225360" h="224764">
                <a:moveTo>
                  <a:pt x="104394" y="0"/>
                </a:moveTo>
                <a:lnTo>
                  <a:pt x="63462" y="10996"/>
                </a:lnTo>
                <a:lnTo>
                  <a:pt x="30312" y="35527"/>
                </a:lnTo>
                <a:lnTo>
                  <a:pt x="8104" y="70457"/>
                </a:lnTo>
                <a:lnTo>
                  <a:pt x="0" y="112650"/>
                </a:lnTo>
                <a:lnTo>
                  <a:pt x="911" y="126752"/>
                </a:lnTo>
                <a:lnTo>
                  <a:pt x="13521" y="165489"/>
                </a:lnTo>
                <a:lnTo>
                  <a:pt x="39195" y="196644"/>
                </a:lnTo>
                <a:lnTo>
                  <a:pt x="75684" y="217355"/>
                </a:lnTo>
                <a:lnTo>
                  <a:pt x="120741" y="224764"/>
                </a:lnTo>
                <a:lnTo>
                  <a:pt x="135077" y="222822"/>
                </a:lnTo>
                <a:lnTo>
                  <a:pt x="173842" y="207017"/>
                </a:lnTo>
                <a:lnTo>
                  <a:pt x="203765" y="178715"/>
                </a:lnTo>
                <a:lnTo>
                  <a:pt x="221670" y="141086"/>
                </a:lnTo>
                <a:lnTo>
                  <a:pt x="225360" y="111905"/>
                </a:lnTo>
                <a:lnTo>
                  <a:pt x="224424" y="97820"/>
                </a:lnTo>
                <a:lnTo>
                  <a:pt x="211762" y="59142"/>
                </a:lnTo>
                <a:lnTo>
                  <a:pt x="186051" y="28047"/>
                </a:lnTo>
                <a:lnTo>
                  <a:pt x="149519" y="7383"/>
                </a:lnTo>
                <a:lnTo>
                  <a:pt x="104394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0"/>
          <p:cNvSpPr txBox="1"/>
          <p:nvPr/>
        </p:nvSpPr>
        <p:spPr>
          <a:xfrm>
            <a:off x="506003" y="6526302"/>
            <a:ext cx="465597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700" spc="-10" dirty="0" smtClean="0">
                <a:solidFill>
                  <a:srgbClr val="414042"/>
                </a:solidFill>
                <a:latin typeface="Calibri"/>
                <a:cs typeface="Calibri"/>
              </a:rPr>
              <a:t>Households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119" name="object 111"/>
          <p:cNvSpPr txBox="1"/>
          <p:nvPr/>
        </p:nvSpPr>
        <p:spPr>
          <a:xfrm>
            <a:off x="1357997" y="6472441"/>
            <a:ext cx="6604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700" dirty="0" smtClean="0">
                <a:solidFill>
                  <a:srgbClr val="414042"/>
                </a:solidFill>
                <a:latin typeface="Calibri"/>
                <a:cs typeface="Calibri"/>
              </a:rPr>
              <a:t>Public</a:t>
            </a:r>
          </a:p>
          <a:p>
            <a:pPr marL="12700" marR="6350">
              <a:lnSpc>
                <a:spcPct val="100000"/>
              </a:lnSpc>
            </a:pPr>
            <a:r>
              <a:rPr lang="en-US" sz="700" dirty="0" smtClean="0">
                <a:solidFill>
                  <a:srgbClr val="414042"/>
                </a:solidFill>
                <a:latin typeface="Calibri"/>
                <a:cs typeface="Calibri"/>
              </a:rPr>
              <a:t>utilities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120" name="object 112"/>
          <p:cNvSpPr txBox="1"/>
          <p:nvPr/>
        </p:nvSpPr>
        <p:spPr>
          <a:xfrm>
            <a:off x="3403764" y="6526302"/>
            <a:ext cx="71564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700" dirty="0" smtClean="0">
                <a:solidFill>
                  <a:srgbClr val="414042"/>
                </a:solidFill>
                <a:latin typeface="Calibri"/>
                <a:cs typeface="Calibri"/>
              </a:rPr>
              <a:t>Energy plants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121" name="object 113"/>
          <p:cNvSpPr txBox="1"/>
          <p:nvPr/>
        </p:nvSpPr>
        <p:spPr>
          <a:xfrm>
            <a:off x="2390393" y="6472441"/>
            <a:ext cx="6470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700" dirty="0" smtClean="0">
                <a:solidFill>
                  <a:srgbClr val="414042"/>
                </a:solidFill>
                <a:latin typeface="Calibri"/>
                <a:cs typeface="Calibri"/>
              </a:rPr>
              <a:t>Industrial</a:t>
            </a:r>
          </a:p>
          <a:p>
            <a:pPr marL="12700" marR="6350">
              <a:lnSpc>
                <a:spcPct val="100000"/>
              </a:lnSpc>
            </a:pPr>
            <a:r>
              <a:rPr lang="en-US" sz="700" dirty="0" smtClean="0">
                <a:solidFill>
                  <a:srgbClr val="414042"/>
                </a:solidFill>
                <a:latin typeface="Calibri"/>
                <a:cs typeface="Calibri"/>
              </a:rPr>
              <a:t>consumers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122" name="object 114"/>
          <p:cNvSpPr/>
          <p:nvPr/>
        </p:nvSpPr>
        <p:spPr>
          <a:xfrm>
            <a:off x="3229841" y="6532671"/>
            <a:ext cx="77901" cy="131025"/>
          </a:xfrm>
          <a:custGeom>
            <a:avLst/>
            <a:gdLst/>
            <a:ahLst/>
            <a:cxnLst/>
            <a:rect l="l" t="t" r="r" b="b"/>
            <a:pathLst>
              <a:path w="77901" h="131025">
                <a:moveTo>
                  <a:pt x="58978" y="0"/>
                </a:moveTo>
                <a:lnTo>
                  <a:pt x="22237" y="0"/>
                </a:lnTo>
                <a:lnTo>
                  <a:pt x="18313" y="2920"/>
                </a:lnTo>
                <a:lnTo>
                  <a:pt x="0" y="64046"/>
                </a:lnTo>
                <a:lnTo>
                  <a:pt x="2159" y="67005"/>
                </a:lnTo>
                <a:lnTo>
                  <a:pt x="20955" y="67221"/>
                </a:lnTo>
                <a:lnTo>
                  <a:pt x="23990" y="70294"/>
                </a:lnTo>
                <a:lnTo>
                  <a:pt x="23990" y="130555"/>
                </a:lnTo>
                <a:lnTo>
                  <a:pt x="25590" y="131025"/>
                </a:lnTo>
                <a:lnTo>
                  <a:pt x="77901" y="47523"/>
                </a:lnTo>
                <a:lnTo>
                  <a:pt x="76479" y="44945"/>
                </a:lnTo>
                <a:lnTo>
                  <a:pt x="50812" y="44945"/>
                </a:lnTo>
                <a:lnTo>
                  <a:pt x="48666" y="42049"/>
                </a:lnTo>
                <a:lnTo>
                  <a:pt x="61112" y="2908"/>
                </a:lnTo>
                <a:lnTo>
                  <a:pt x="58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15"/>
          <p:cNvSpPr/>
          <p:nvPr/>
        </p:nvSpPr>
        <p:spPr>
          <a:xfrm>
            <a:off x="301128" y="6532019"/>
            <a:ext cx="129705" cy="37426"/>
          </a:xfrm>
          <a:custGeom>
            <a:avLst/>
            <a:gdLst/>
            <a:ahLst/>
            <a:cxnLst/>
            <a:rect l="l" t="t" r="r" b="b"/>
            <a:pathLst>
              <a:path w="129705" h="37426">
                <a:moveTo>
                  <a:pt x="0" y="37426"/>
                </a:moveTo>
                <a:lnTo>
                  <a:pt x="64833" y="0"/>
                </a:lnTo>
                <a:lnTo>
                  <a:pt x="129705" y="3742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16"/>
          <p:cNvSpPr/>
          <p:nvPr/>
        </p:nvSpPr>
        <p:spPr>
          <a:xfrm>
            <a:off x="322089" y="6558173"/>
            <a:ext cx="87782" cy="86855"/>
          </a:xfrm>
          <a:custGeom>
            <a:avLst/>
            <a:gdLst/>
            <a:ahLst/>
            <a:cxnLst/>
            <a:rect l="l" t="t" r="r" b="b"/>
            <a:pathLst>
              <a:path w="87782" h="86855">
                <a:moveTo>
                  <a:pt x="87782" y="0"/>
                </a:moveTo>
                <a:lnTo>
                  <a:pt x="87782" y="86855"/>
                </a:lnTo>
                <a:lnTo>
                  <a:pt x="0" y="86855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17"/>
          <p:cNvSpPr/>
          <p:nvPr/>
        </p:nvSpPr>
        <p:spPr>
          <a:xfrm>
            <a:off x="353293" y="662133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47371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18"/>
          <p:cNvSpPr/>
          <p:nvPr/>
        </p:nvSpPr>
        <p:spPr>
          <a:xfrm>
            <a:off x="393104" y="654121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902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19"/>
          <p:cNvSpPr/>
          <p:nvPr/>
        </p:nvSpPr>
        <p:spPr>
          <a:xfrm>
            <a:off x="1212898" y="6571084"/>
            <a:ext cx="58496" cy="66167"/>
          </a:xfrm>
          <a:custGeom>
            <a:avLst/>
            <a:gdLst/>
            <a:ahLst/>
            <a:cxnLst/>
            <a:rect l="l" t="t" r="r" b="b"/>
            <a:pathLst>
              <a:path w="58496" h="66167">
                <a:moveTo>
                  <a:pt x="58496" y="66167"/>
                </a:moveTo>
                <a:lnTo>
                  <a:pt x="0" y="66167"/>
                </a:lnTo>
                <a:lnTo>
                  <a:pt x="0" y="0"/>
                </a:lnTo>
                <a:lnTo>
                  <a:pt x="44348" y="0"/>
                </a:lnTo>
                <a:lnTo>
                  <a:pt x="58496" y="0"/>
                </a:lnTo>
                <a:lnTo>
                  <a:pt x="58496" y="6616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0"/>
          <p:cNvSpPr/>
          <p:nvPr/>
        </p:nvSpPr>
        <p:spPr>
          <a:xfrm>
            <a:off x="1154383" y="6604167"/>
            <a:ext cx="58508" cy="33083"/>
          </a:xfrm>
          <a:custGeom>
            <a:avLst/>
            <a:gdLst/>
            <a:ahLst/>
            <a:cxnLst/>
            <a:rect l="l" t="t" r="r" b="b"/>
            <a:pathLst>
              <a:path w="58508" h="33083">
                <a:moveTo>
                  <a:pt x="58508" y="33083"/>
                </a:moveTo>
                <a:lnTo>
                  <a:pt x="0" y="33083"/>
                </a:lnTo>
                <a:lnTo>
                  <a:pt x="0" y="0"/>
                </a:lnTo>
                <a:lnTo>
                  <a:pt x="44348" y="0"/>
                </a:lnTo>
                <a:lnTo>
                  <a:pt x="58508" y="0"/>
                </a:lnTo>
                <a:lnTo>
                  <a:pt x="58508" y="3308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1"/>
          <p:cNvSpPr/>
          <p:nvPr/>
        </p:nvSpPr>
        <p:spPr>
          <a:xfrm>
            <a:off x="1236754" y="6540767"/>
            <a:ext cx="0" cy="28244"/>
          </a:xfrm>
          <a:custGeom>
            <a:avLst/>
            <a:gdLst/>
            <a:ahLst/>
            <a:cxnLst/>
            <a:rect l="l" t="t" r="r" b="b"/>
            <a:pathLst>
              <a:path h="28244">
                <a:moveTo>
                  <a:pt x="0" y="2824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22"/>
          <p:cNvSpPr/>
          <p:nvPr/>
        </p:nvSpPr>
        <p:spPr>
          <a:xfrm>
            <a:off x="1254156" y="6514491"/>
            <a:ext cx="0" cy="54521"/>
          </a:xfrm>
          <a:custGeom>
            <a:avLst/>
            <a:gdLst/>
            <a:ahLst/>
            <a:cxnLst/>
            <a:rect l="l" t="t" r="r" b="b"/>
            <a:pathLst>
              <a:path h="54521">
                <a:moveTo>
                  <a:pt x="0" y="54521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23"/>
          <p:cNvSpPr/>
          <p:nvPr/>
        </p:nvSpPr>
        <p:spPr>
          <a:xfrm>
            <a:off x="1212892" y="6594226"/>
            <a:ext cx="58496" cy="0"/>
          </a:xfrm>
          <a:custGeom>
            <a:avLst/>
            <a:gdLst/>
            <a:ahLst/>
            <a:cxnLst/>
            <a:rect l="l" t="t" r="r" b="b"/>
            <a:pathLst>
              <a:path w="58496">
                <a:moveTo>
                  <a:pt x="0" y="0"/>
                </a:moveTo>
                <a:lnTo>
                  <a:pt x="5849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24"/>
          <p:cNvSpPr/>
          <p:nvPr/>
        </p:nvSpPr>
        <p:spPr>
          <a:xfrm>
            <a:off x="1230404" y="662723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2002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25"/>
          <p:cNvSpPr/>
          <p:nvPr/>
        </p:nvSpPr>
        <p:spPr>
          <a:xfrm>
            <a:off x="2219508" y="6578240"/>
            <a:ext cx="98158" cy="60655"/>
          </a:xfrm>
          <a:custGeom>
            <a:avLst/>
            <a:gdLst/>
            <a:ahLst/>
            <a:cxnLst/>
            <a:rect l="l" t="t" r="r" b="b"/>
            <a:pathLst>
              <a:path w="98158" h="60655">
                <a:moveTo>
                  <a:pt x="65443" y="0"/>
                </a:moveTo>
                <a:lnTo>
                  <a:pt x="65443" y="32727"/>
                </a:lnTo>
                <a:lnTo>
                  <a:pt x="32727" y="0"/>
                </a:lnTo>
                <a:lnTo>
                  <a:pt x="32727" y="32727"/>
                </a:lnTo>
                <a:lnTo>
                  <a:pt x="0" y="0"/>
                </a:lnTo>
                <a:lnTo>
                  <a:pt x="0" y="32727"/>
                </a:lnTo>
                <a:lnTo>
                  <a:pt x="0" y="60655"/>
                </a:lnTo>
                <a:lnTo>
                  <a:pt x="32727" y="60655"/>
                </a:lnTo>
                <a:lnTo>
                  <a:pt x="65443" y="60655"/>
                </a:lnTo>
                <a:lnTo>
                  <a:pt x="98158" y="60655"/>
                </a:lnTo>
                <a:lnTo>
                  <a:pt x="98158" y="32727"/>
                </a:lnTo>
                <a:lnTo>
                  <a:pt x="65443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26"/>
          <p:cNvSpPr/>
          <p:nvPr/>
        </p:nvSpPr>
        <p:spPr>
          <a:xfrm>
            <a:off x="2170673" y="6578244"/>
            <a:ext cx="48831" cy="60655"/>
          </a:xfrm>
          <a:custGeom>
            <a:avLst/>
            <a:gdLst/>
            <a:ahLst/>
            <a:cxnLst/>
            <a:rect l="l" t="t" r="r" b="b"/>
            <a:pathLst>
              <a:path w="48831" h="60655">
                <a:moveTo>
                  <a:pt x="0" y="60655"/>
                </a:moveTo>
                <a:lnTo>
                  <a:pt x="48831" y="60655"/>
                </a:lnTo>
                <a:lnTo>
                  <a:pt x="48831" y="0"/>
                </a:lnTo>
                <a:lnTo>
                  <a:pt x="0" y="0"/>
                </a:lnTo>
                <a:lnTo>
                  <a:pt x="0" y="6065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27"/>
          <p:cNvSpPr/>
          <p:nvPr/>
        </p:nvSpPr>
        <p:spPr>
          <a:xfrm>
            <a:off x="2189615" y="6549329"/>
            <a:ext cx="0" cy="28905"/>
          </a:xfrm>
          <a:custGeom>
            <a:avLst/>
            <a:gdLst/>
            <a:ahLst/>
            <a:cxnLst/>
            <a:rect l="l" t="t" r="r" b="b"/>
            <a:pathLst>
              <a:path h="28905">
                <a:moveTo>
                  <a:pt x="0" y="0"/>
                </a:moveTo>
                <a:lnTo>
                  <a:pt x="0" y="2890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28"/>
          <p:cNvSpPr/>
          <p:nvPr/>
        </p:nvSpPr>
        <p:spPr>
          <a:xfrm>
            <a:off x="2208342" y="6519043"/>
            <a:ext cx="0" cy="59194"/>
          </a:xfrm>
          <a:custGeom>
            <a:avLst/>
            <a:gdLst/>
            <a:ahLst/>
            <a:cxnLst/>
            <a:rect l="l" t="t" r="r" b="b"/>
            <a:pathLst>
              <a:path h="59194">
                <a:moveTo>
                  <a:pt x="0" y="0"/>
                </a:moveTo>
                <a:lnTo>
                  <a:pt x="0" y="591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29"/>
          <p:cNvSpPr/>
          <p:nvPr/>
        </p:nvSpPr>
        <p:spPr>
          <a:xfrm>
            <a:off x="2423236" y="5591062"/>
            <a:ext cx="98170" cy="60655"/>
          </a:xfrm>
          <a:custGeom>
            <a:avLst/>
            <a:gdLst/>
            <a:ahLst/>
            <a:cxnLst/>
            <a:rect l="l" t="t" r="r" b="b"/>
            <a:pathLst>
              <a:path w="98170" h="60655">
                <a:moveTo>
                  <a:pt x="65443" y="0"/>
                </a:moveTo>
                <a:lnTo>
                  <a:pt x="65443" y="32727"/>
                </a:lnTo>
                <a:lnTo>
                  <a:pt x="32727" y="0"/>
                </a:lnTo>
                <a:lnTo>
                  <a:pt x="32727" y="32727"/>
                </a:lnTo>
                <a:lnTo>
                  <a:pt x="0" y="0"/>
                </a:lnTo>
                <a:lnTo>
                  <a:pt x="0" y="32727"/>
                </a:lnTo>
                <a:lnTo>
                  <a:pt x="0" y="60655"/>
                </a:lnTo>
                <a:lnTo>
                  <a:pt x="32727" y="60655"/>
                </a:lnTo>
                <a:lnTo>
                  <a:pt x="65443" y="60655"/>
                </a:lnTo>
                <a:lnTo>
                  <a:pt x="98170" y="60655"/>
                </a:lnTo>
                <a:lnTo>
                  <a:pt x="98170" y="32727"/>
                </a:lnTo>
                <a:lnTo>
                  <a:pt x="65443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0"/>
          <p:cNvSpPr/>
          <p:nvPr/>
        </p:nvSpPr>
        <p:spPr>
          <a:xfrm>
            <a:off x="2374404" y="5591073"/>
            <a:ext cx="48831" cy="60655"/>
          </a:xfrm>
          <a:custGeom>
            <a:avLst/>
            <a:gdLst/>
            <a:ahLst/>
            <a:cxnLst/>
            <a:rect l="l" t="t" r="r" b="b"/>
            <a:pathLst>
              <a:path w="48831" h="60655">
                <a:moveTo>
                  <a:pt x="0" y="60655"/>
                </a:moveTo>
                <a:lnTo>
                  <a:pt x="48831" y="60655"/>
                </a:lnTo>
                <a:lnTo>
                  <a:pt x="48831" y="0"/>
                </a:lnTo>
                <a:lnTo>
                  <a:pt x="0" y="0"/>
                </a:lnTo>
                <a:lnTo>
                  <a:pt x="0" y="6065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1"/>
          <p:cNvSpPr/>
          <p:nvPr/>
        </p:nvSpPr>
        <p:spPr>
          <a:xfrm>
            <a:off x="2393330" y="5562153"/>
            <a:ext cx="0" cy="28905"/>
          </a:xfrm>
          <a:custGeom>
            <a:avLst/>
            <a:gdLst/>
            <a:ahLst/>
            <a:cxnLst/>
            <a:rect l="l" t="t" r="r" b="b"/>
            <a:pathLst>
              <a:path h="28905">
                <a:moveTo>
                  <a:pt x="0" y="0"/>
                </a:moveTo>
                <a:lnTo>
                  <a:pt x="0" y="2890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32"/>
          <p:cNvSpPr/>
          <p:nvPr/>
        </p:nvSpPr>
        <p:spPr>
          <a:xfrm>
            <a:off x="2412070" y="5531866"/>
            <a:ext cx="0" cy="59194"/>
          </a:xfrm>
          <a:custGeom>
            <a:avLst/>
            <a:gdLst/>
            <a:ahLst/>
            <a:cxnLst/>
            <a:rect l="l" t="t" r="r" b="b"/>
            <a:pathLst>
              <a:path h="59194">
                <a:moveTo>
                  <a:pt x="0" y="0"/>
                </a:moveTo>
                <a:lnTo>
                  <a:pt x="0" y="591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5"/>
          <p:cNvSpPr txBox="1"/>
          <p:nvPr/>
        </p:nvSpPr>
        <p:spPr>
          <a:xfrm>
            <a:off x="323528" y="2657817"/>
            <a:ext cx="39814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800" dirty="0" smtClean="0">
                <a:solidFill>
                  <a:srgbClr val="0096DC"/>
                </a:solidFill>
                <a:latin typeface="Calibri"/>
                <a:cs typeface="Calibri"/>
              </a:rPr>
              <a:t>Poland</a:t>
            </a:r>
            <a:endParaRPr sz="800" dirty="0">
              <a:solidFill>
                <a:srgbClr val="0096DC"/>
              </a:solidFill>
              <a:latin typeface="Calibri"/>
              <a:cs typeface="Calibri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159203" y="6165304"/>
            <a:ext cx="11807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60" dirty="0" smtClean="0">
                <a:solidFill>
                  <a:srgbClr val="414042"/>
                </a:solidFill>
                <a:cs typeface="Calibri"/>
              </a:rPr>
              <a:t>Types of end consumers</a:t>
            </a:r>
            <a:endParaRPr lang="ru-RU" sz="900" dirty="0">
              <a:cs typeface="Calibri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5222668" y="1194408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96DC"/>
                </a:solidFill>
              </a:rPr>
              <a:t>Sales</a:t>
            </a:r>
            <a:r>
              <a:rPr lang="ru-RU" sz="1200" b="1" dirty="0" smtClean="0">
                <a:solidFill>
                  <a:srgbClr val="0096DC"/>
                </a:solidFill>
              </a:rPr>
              <a:t>, </a:t>
            </a:r>
            <a:r>
              <a:rPr lang="en-US" sz="1200" b="1" dirty="0" smtClean="0">
                <a:solidFill>
                  <a:srgbClr val="0096DC"/>
                </a:solidFill>
              </a:rPr>
              <a:t>in millions of tonnes</a:t>
            </a:r>
            <a:endParaRPr lang="en-US" sz="1200" b="1" baseline="30000" dirty="0">
              <a:solidFill>
                <a:srgbClr val="0096DC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5222668" y="4005064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96DC"/>
                </a:solidFill>
              </a:rPr>
              <a:t>Average selling price, RUB per tonne</a:t>
            </a:r>
            <a:endParaRPr lang="en-US" sz="1200" b="1" baseline="30000" dirty="0">
              <a:solidFill>
                <a:srgbClr val="0096DC"/>
              </a:solidFill>
            </a:endParaRPr>
          </a:p>
        </p:txBody>
      </p:sp>
      <p:cxnSp>
        <p:nvCxnSpPr>
          <p:cNvPr id="147" name="Соединительная линия уступом 258"/>
          <p:cNvCxnSpPr/>
          <p:nvPr/>
        </p:nvCxnSpPr>
        <p:spPr>
          <a:xfrm rot="16200000" flipH="1">
            <a:off x="7092280" y="3243012"/>
            <a:ext cx="72008" cy="3024337"/>
          </a:xfrm>
          <a:prstGeom prst="bentConnector3">
            <a:avLst>
              <a:gd name="adj1" fmla="val -450357"/>
            </a:avLst>
          </a:prstGeom>
          <a:ln>
            <a:solidFill>
              <a:srgbClr val="0096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6156176" y="4365103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96DC"/>
                </a:solidFill>
              </a:rPr>
              <a:t>(48</a:t>
            </a:r>
            <a:r>
              <a:rPr lang="en-US" sz="1000" dirty="0" smtClean="0">
                <a:solidFill>
                  <a:srgbClr val="0096DC"/>
                </a:solidFill>
              </a:rPr>
              <a:t>%</a:t>
            </a:r>
            <a:r>
              <a:rPr lang="ru-RU" sz="1000" dirty="0" smtClean="0">
                <a:solidFill>
                  <a:srgbClr val="0096DC"/>
                </a:solidFill>
              </a:rPr>
              <a:t>)</a:t>
            </a:r>
            <a:endParaRPr lang="ru-RU" sz="1000" dirty="0">
              <a:solidFill>
                <a:srgbClr val="0096DC"/>
              </a:solidFill>
            </a:endParaRPr>
          </a:p>
        </p:txBody>
      </p:sp>
      <p:sp>
        <p:nvSpPr>
          <p:cNvPr id="150" name="object 14"/>
          <p:cNvSpPr txBox="1"/>
          <p:nvPr/>
        </p:nvSpPr>
        <p:spPr>
          <a:xfrm>
            <a:off x="4592244" y="3842191"/>
            <a:ext cx="3460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8DC53E"/>
                </a:solidFill>
                <a:latin typeface="Calibri"/>
                <a:cs typeface="Calibri"/>
              </a:rPr>
              <a:t>Япония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1" name="object 24"/>
          <p:cNvSpPr/>
          <p:nvPr/>
        </p:nvSpPr>
        <p:spPr>
          <a:xfrm>
            <a:off x="4766853" y="401246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12687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27"/>
          <p:cNvSpPr/>
          <p:nvPr/>
        </p:nvSpPr>
        <p:spPr>
          <a:xfrm>
            <a:off x="4753310" y="3990261"/>
            <a:ext cx="33439" cy="33413"/>
          </a:xfrm>
          <a:custGeom>
            <a:avLst/>
            <a:gdLst/>
            <a:ahLst/>
            <a:cxnLst/>
            <a:rect l="l" t="t" r="r" b="b"/>
            <a:pathLst>
              <a:path w="33439" h="33413">
                <a:moveTo>
                  <a:pt x="25933" y="0"/>
                </a:moveTo>
                <a:lnTo>
                  <a:pt x="7480" y="0"/>
                </a:lnTo>
                <a:lnTo>
                  <a:pt x="0" y="7467"/>
                </a:lnTo>
                <a:lnTo>
                  <a:pt x="0" y="25946"/>
                </a:lnTo>
                <a:lnTo>
                  <a:pt x="7480" y="33413"/>
                </a:lnTo>
                <a:lnTo>
                  <a:pt x="25933" y="33413"/>
                </a:lnTo>
                <a:lnTo>
                  <a:pt x="33439" y="25946"/>
                </a:lnTo>
                <a:lnTo>
                  <a:pt x="33439" y="7467"/>
                </a:lnTo>
                <a:lnTo>
                  <a:pt x="25933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41"/>
          <p:cNvSpPr/>
          <p:nvPr/>
        </p:nvSpPr>
        <p:spPr>
          <a:xfrm>
            <a:off x="4841428" y="638908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55"/>
          <p:cNvSpPr txBox="1"/>
          <p:nvPr/>
        </p:nvSpPr>
        <p:spPr>
          <a:xfrm>
            <a:off x="299678" y="1194408"/>
            <a:ext cx="1308735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0096DC"/>
                </a:solidFill>
              </a:defRPr>
            </a:lvl1pPr>
          </a:lstStyle>
          <a:p>
            <a:pPr algn="l"/>
            <a:r>
              <a:rPr lang="en-US" dirty="0"/>
              <a:t>Key markets</a:t>
            </a:r>
            <a:endParaRPr dirty="0"/>
          </a:p>
        </p:txBody>
      </p:sp>
      <p:graphicFrame>
        <p:nvGraphicFramePr>
          <p:cNvPr id="146" name="Диаграмма 145"/>
          <p:cNvGraphicFramePr/>
          <p:nvPr/>
        </p:nvGraphicFramePr>
        <p:xfrm>
          <a:off x="5214942" y="1785926"/>
          <a:ext cx="3746419" cy="245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9" name="Диаграмма 148"/>
          <p:cNvGraphicFramePr/>
          <p:nvPr/>
        </p:nvGraphicFramePr>
        <p:xfrm>
          <a:off x="5143504" y="4643446"/>
          <a:ext cx="3890225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8294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 txBox="1">
            <a:spLocks/>
          </p:cNvSpPr>
          <p:nvPr/>
        </p:nvSpPr>
        <p:spPr>
          <a:xfrm>
            <a:off x="603548" y="6318845"/>
            <a:ext cx="3129012" cy="35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u="sng" spc="-40" dirty="0" smtClean="0">
                <a:solidFill>
                  <a:schemeClr val="bg1"/>
                </a:solidFill>
              </a:rPr>
              <a:t>www.oaoktk.ru/en</a:t>
            </a:r>
          </a:p>
        </p:txBody>
      </p:sp>
      <p:sp>
        <p:nvSpPr>
          <p:cNvPr id="8" name="Подзаголовок 6"/>
          <p:cNvSpPr txBox="1">
            <a:spLocks/>
          </p:cNvSpPr>
          <p:nvPr/>
        </p:nvSpPr>
        <p:spPr>
          <a:xfrm>
            <a:off x="7668344" y="6282555"/>
            <a:ext cx="1226517" cy="35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spc="-40" dirty="0" smtClean="0">
                <a:solidFill>
                  <a:schemeClr val="bg1"/>
                </a:solidFill>
              </a:rPr>
              <a:t>13</a:t>
            </a:r>
            <a:r>
              <a:rPr lang="en-US" sz="2400" b="1" spc="-40" dirty="0" smtClean="0">
                <a:solidFill>
                  <a:schemeClr val="bg1"/>
                </a:solidFill>
              </a:rPr>
              <a:t> </a:t>
            </a:r>
            <a:r>
              <a:rPr lang="en-US" sz="2000" b="1" spc="-40" dirty="0" smtClean="0">
                <a:solidFill>
                  <a:schemeClr val="bg1"/>
                </a:solidFill>
              </a:rPr>
              <a:t>/ 2</a:t>
            </a:r>
            <a:r>
              <a:rPr lang="ru-RU" sz="2000" b="1" spc="-40" dirty="0" smtClean="0">
                <a:solidFill>
                  <a:schemeClr val="bg1"/>
                </a:solidFill>
              </a:rPr>
              <a:t>9</a:t>
            </a:r>
            <a:endParaRPr lang="en-US" sz="2000" b="1" spc="-40" dirty="0" smtClean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3548" y="1517551"/>
            <a:ext cx="3392388" cy="3000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9500" dirty="0" smtClean="0">
                <a:solidFill>
                  <a:schemeClr val="bg1"/>
                </a:solidFill>
              </a:rPr>
              <a:t>III.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3548" y="4090219"/>
            <a:ext cx="6488732" cy="148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5600" dirty="0" smtClean="0">
                <a:solidFill>
                  <a:schemeClr val="bg1"/>
                </a:solidFill>
              </a:rPr>
              <a:t>FINANCIAL</a:t>
            </a:r>
            <a:br>
              <a:rPr lang="en-US" sz="5600" dirty="0" smtClean="0">
                <a:solidFill>
                  <a:schemeClr val="bg1"/>
                </a:solidFill>
              </a:rPr>
            </a:br>
            <a:r>
              <a:rPr lang="en-US" sz="5600" dirty="0" smtClean="0">
                <a:solidFill>
                  <a:schemeClr val="bg1"/>
                </a:solidFill>
              </a:rPr>
              <a:t>PERFORMANCE</a:t>
            </a:r>
          </a:p>
        </p:txBody>
      </p:sp>
    </p:spTree>
    <p:extLst>
      <p:ext uri="{BB962C8B-B14F-4D97-AF65-F5344CB8AC3E}">
        <p14:creationId xmlns="" xmlns:p14="http://schemas.microsoft.com/office/powerpoint/2010/main" val="20623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6"/>
          <p:cNvSpPr txBox="1">
            <a:spLocks/>
          </p:cNvSpPr>
          <p:nvPr/>
        </p:nvSpPr>
        <p:spPr>
          <a:xfrm>
            <a:off x="637754" y="404664"/>
            <a:ext cx="7534646" cy="3505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spc="-40" dirty="0">
                <a:solidFill>
                  <a:schemeClr val="bg1"/>
                </a:solidFill>
              </a:rPr>
              <a:t>KEY FINANCIAL </a:t>
            </a:r>
            <a:r>
              <a:rPr lang="en-US" sz="2400" b="1" spc="-40" dirty="0" smtClean="0">
                <a:solidFill>
                  <a:schemeClr val="bg1"/>
                </a:solidFill>
              </a:rPr>
              <a:t>HIGHLIGHTS</a:t>
            </a:r>
            <a:endParaRPr lang="en-US" sz="2400" b="1" spc="-40" dirty="0">
              <a:solidFill>
                <a:schemeClr val="bg1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9296627"/>
              </p:ext>
            </p:extLst>
          </p:nvPr>
        </p:nvGraphicFramePr>
        <p:xfrm>
          <a:off x="179512" y="1268760"/>
          <a:ext cx="4752528" cy="504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368152"/>
                <a:gridCol w="1296144"/>
              </a:tblGrid>
              <a:tr h="811936">
                <a:tc gridSpan="3"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2015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financial results</a:t>
                      </a:r>
                      <a:endParaRPr lang="en-US" sz="1400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847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Revenue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USD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410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million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28%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Y-o-Y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9847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EBITDA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USD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44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million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32%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) Y-o-Y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9847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EBITDA margin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ppts) Y-o-Y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9847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Net income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USD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607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237%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Y-o-Y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9847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Operating cash flow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solidFill>
                            <a:schemeClr val="tx1"/>
                          </a:solidFill>
                        </a:rPr>
                        <a:t>USD 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</a:rPr>
                        <a:t>38 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</a:rPr>
                        <a:t>million</a:t>
                      </a:r>
                      <a:endParaRPr lang="ru-RU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</a:rPr>
                        <a:t>65%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</a:rPr>
                        <a:t>Y-o-Y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9847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CAPEX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solidFill>
                            <a:schemeClr val="tx1"/>
                          </a:solidFill>
                        </a:rPr>
                        <a:t>USD 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ru-RU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</a:rPr>
                        <a:t>44%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</a:rPr>
                        <a:t>Y-o-Y</a:t>
                      </a:r>
                      <a:endParaRPr lang="ru-RU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9847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Net debt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USD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million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Y-o-Y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9847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Net debt/EBITDA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ru-RU" sz="1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ppts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Y-o-Y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9847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Cash and cash equivalents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USD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million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(64%)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Y-o-Y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147965" y="1351801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96DC"/>
                </a:solidFill>
              </a:rPr>
              <a:t>Revenue and </a:t>
            </a:r>
            <a:r>
              <a:rPr lang="en-US" sz="1200" b="1" dirty="0" smtClean="0">
                <a:solidFill>
                  <a:srgbClr val="0096DC"/>
                </a:solidFill>
              </a:rPr>
              <a:t>EBITDA, in millions of USD</a:t>
            </a:r>
            <a:endParaRPr lang="en-US" sz="1200" b="1" baseline="30000" dirty="0">
              <a:solidFill>
                <a:srgbClr val="0096DC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48064" y="4437112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96DC"/>
                </a:solidFill>
              </a:rPr>
              <a:t>Operating cash flow and </a:t>
            </a:r>
            <a:r>
              <a:rPr lang="en-US" sz="1200" b="1" dirty="0" smtClean="0">
                <a:solidFill>
                  <a:srgbClr val="0096DC"/>
                </a:solidFill>
              </a:rPr>
              <a:t>CAPEX, </a:t>
            </a:r>
            <a:r>
              <a:rPr lang="en-US" sz="1200" b="1" dirty="0">
                <a:solidFill>
                  <a:srgbClr val="0096DC"/>
                </a:solidFill>
              </a:rPr>
              <a:t>in millions of </a:t>
            </a:r>
            <a:r>
              <a:rPr lang="en-US" sz="1200" b="1" dirty="0" smtClean="0">
                <a:solidFill>
                  <a:srgbClr val="0096DC"/>
                </a:solidFill>
              </a:rPr>
              <a:t>USD</a:t>
            </a:r>
            <a:endParaRPr lang="en-US" sz="1200" b="1" baseline="30000" dirty="0">
              <a:solidFill>
                <a:srgbClr val="0096DC"/>
              </a:solidFill>
            </a:endParaRPr>
          </a:p>
        </p:txBody>
      </p:sp>
      <p:sp>
        <p:nvSpPr>
          <p:cNvPr id="30" name="Rectangle 313"/>
          <p:cNvSpPr>
            <a:spLocks noChangeArrowheads="1"/>
          </p:cNvSpPr>
          <p:nvPr/>
        </p:nvSpPr>
        <p:spPr bwMode="auto">
          <a:xfrm>
            <a:off x="1" y="6599468"/>
            <a:ext cx="9143999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266700">
              <a:spcBef>
                <a:spcPct val="10000"/>
              </a:spcBef>
              <a:buClr>
                <a:srgbClr val="0095DA"/>
              </a:buClr>
              <a:buSzPct val="120000"/>
              <a:defRPr/>
            </a:pPr>
            <a:r>
              <a:rPr lang="ru-RU" sz="800" kern="0" dirty="0" smtClean="0">
                <a:solidFill>
                  <a:srgbClr val="FFFFFF">
                    <a:lumMod val="50000"/>
                  </a:srgbClr>
                </a:solidFill>
                <a:cs typeface="Calibri" pitchFamily="34" charset="0"/>
              </a:rPr>
              <a:t>(1) </a:t>
            </a:r>
            <a:r>
              <a:rPr lang="en-US" sz="800" kern="0" dirty="0" smtClean="0">
                <a:solidFill>
                  <a:srgbClr val="FFFFFF">
                    <a:lumMod val="50000"/>
                  </a:srgbClr>
                </a:solidFill>
                <a:cs typeface="Calibri" pitchFamily="34" charset="0"/>
              </a:rPr>
              <a:t>2.</a:t>
            </a:r>
            <a:r>
              <a:rPr lang="ru-RU" sz="800" kern="0" dirty="0" smtClean="0">
                <a:solidFill>
                  <a:srgbClr val="FFFFFF">
                    <a:lumMod val="50000"/>
                  </a:srgbClr>
                </a:solidFill>
                <a:cs typeface="Calibri" pitchFamily="34" charset="0"/>
              </a:rPr>
              <a:t>09</a:t>
            </a:r>
            <a:r>
              <a:rPr lang="en-US" sz="800" kern="0" dirty="0" smtClean="0">
                <a:solidFill>
                  <a:srgbClr val="FFFFFF">
                    <a:lumMod val="50000"/>
                  </a:srgbClr>
                </a:solidFill>
                <a:cs typeface="Calibri" pitchFamily="34" charset="0"/>
              </a:rPr>
              <a:t> if calculated in RUB</a:t>
            </a: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266700" marR="0" lvl="0" indent="0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>
                <a:srgbClr val="0095DA"/>
              </a:buClr>
              <a:buSzPct val="120000"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Подзаголовок 6"/>
          <p:cNvSpPr txBox="1">
            <a:spLocks/>
          </p:cNvSpPr>
          <p:nvPr/>
        </p:nvSpPr>
        <p:spPr>
          <a:xfrm>
            <a:off x="7740353" y="6282555"/>
            <a:ext cx="1154508" cy="35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spc="-40" dirty="0" smtClean="0">
                <a:solidFill>
                  <a:srgbClr val="0096DC"/>
                </a:solidFill>
              </a:rPr>
              <a:t>14</a:t>
            </a:r>
            <a:r>
              <a:rPr lang="ru-RU" sz="2400" b="1" spc="-40" dirty="0" smtClean="0">
                <a:solidFill>
                  <a:srgbClr val="06A1D8"/>
                </a:solidFill>
              </a:rPr>
              <a:t> </a:t>
            </a:r>
            <a:r>
              <a:rPr lang="en-US" sz="2000" b="1" spc="-40" dirty="0" smtClean="0">
                <a:solidFill>
                  <a:schemeClr val="bg1">
                    <a:lumMod val="65000"/>
                  </a:schemeClr>
                </a:solidFill>
              </a:rPr>
              <a:t>/ 2</a:t>
            </a:r>
            <a:r>
              <a:rPr lang="ru-RU" sz="2000" b="1" spc="-4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2000" b="1" spc="-4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929190" y="1785926"/>
          <a:ext cx="4012141" cy="2741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857752" y="4714884"/>
          <a:ext cx="4071966" cy="200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7026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6"/>
          <p:cNvSpPr txBox="1">
            <a:spLocks/>
          </p:cNvSpPr>
          <p:nvPr/>
        </p:nvSpPr>
        <p:spPr>
          <a:xfrm>
            <a:off x="637754" y="404664"/>
            <a:ext cx="7534646" cy="3505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spc="-40" dirty="0" smtClean="0">
                <a:solidFill>
                  <a:prstClr val="white"/>
                </a:solidFill>
              </a:rPr>
              <a:t>SEGMENT REPORTING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3714752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96DC"/>
                </a:solidFill>
              </a:rPr>
              <a:t>Revenue and cost of sales by segment, </a:t>
            </a:r>
            <a:r>
              <a:rPr lang="en-US" sz="1200" b="1" dirty="0" smtClean="0">
                <a:solidFill>
                  <a:srgbClr val="0096DC"/>
                </a:solidFill>
              </a:rPr>
              <a:t>in millions of USD</a:t>
            </a:r>
            <a:endParaRPr lang="en-US" sz="1200" b="1" baseline="30000" dirty="0">
              <a:solidFill>
                <a:srgbClr val="0096DC"/>
              </a:solidFill>
            </a:endParaRPr>
          </a:p>
        </p:txBody>
      </p:sp>
      <p:cxnSp>
        <p:nvCxnSpPr>
          <p:cNvPr id="19" name="Соединительная линия уступом 258"/>
          <p:cNvCxnSpPr/>
          <p:nvPr/>
        </p:nvCxnSpPr>
        <p:spPr>
          <a:xfrm rot="5400000" flipH="1" flipV="1">
            <a:off x="1181076" y="3782492"/>
            <a:ext cx="1" cy="877194"/>
          </a:xfrm>
          <a:prstGeom prst="bentConnector3">
            <a:avLst>
              <a:gd name="adj1" fmla="val 22860100000"/>
            </a:avLst>
          </a:prstGeom>
          <a:ln>
            <a:solidFill>
              <a:srgbClr val="0096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5577" y="3977680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96DC"/>
                </a:solidFill>
              </a:rPr>
              <a:t>(</a:t>
            </a:r>
            <a:r>
              <a:rPr lang="ru-RU" sz="1000" dirty="0" smtClean="0">
                <a:solidFill>
                  <a:srgbClr val="0096DC"/>
                </a:solidFill>
              </a:rPr>
              <a:t>28</a:t>
            </a:r>
            <a:r>
              <a:rPr lang="en-US" sz="1000" dirty="0" smtClean="0">
                <a:solidFill>
                  <a:srgbClr val="0096DC"/>
                </a:solidFill>
              </a:rPr>
              <a:t>%)</a:t>
            </a:r>
            <a:endParaRPr lang="ru-RU" sz="1000" dirty="0">
              <a:solidFill>
                <a:srgbClr val="0096DC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19872" y="3974867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96DC"/>
                </a:solidFill>
              </a:rPr>
              <a:t>(</a:t>
            </a:r>
            <a:r>
              <a:rPr lang="ru-RU" sz="1000" dirty="0" smtClean="0">
                <a:solidFill>
                  <a:srgbClr val="0096DC"/>
                </a:solidFill>
              </a:rPr>
              <a:t>30</a:t>
            </a:r>
            <a:r>
              <a:rPr lang="en-US" sz="1000" dirty="0" smtClean="0">
                <a:solidFill>
                  <a:srgbClr val="0096DC"/>
                </a:solidFill>
              </a:rPr>
              <a:t>%)</a:t>
            </a:r>
            <a:endParaRPr lang="ru-RU" sz="1000" dirty="0">
              <a:solidFill>
                <a:srgbClr val="0096DC"/>
              </a:solidFill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41017"/>
              </p:ext>
            </p:extLst>
          </p:nvPr>
        </p:nvGraphicFramePr>
        <p:xfrm>
          <a:off x="179512" y="1107189"/>
          <a:ext cx="4892554" cy="2583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2554"/>
              </a:tblGrid>
              <a:tr h="632530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 Segment results</a:t>
                      </a:r>
                    </a:p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None/>
                        <a:tabLst/>
                        <a:defRPr/>
                      </a:pPr>
                      <a:endParaRPr lang="en-US" sz="1400" b="0" i="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0719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Growth of gross profit from export sales, decrease in other business segments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8982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Volumes of resale of coal is decreasing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72456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Gross profit margin in sales segment of own coal in the domestic market decreased from the level of 2014 and grew in all other business segments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5652120" y="1340768"/>
            <a:ext cx="3168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96DC"/>
                </a:solidFill>
              </a:rPr>
              <a:t>Gross profit by segment, </a:t>
            </a:r>
            <a:r>
              <a:rPr lang="en-US" sz="1200" b="1" dirty="0" smtClean="0">
                <a:solidFill>
                  <a:srgbClr val="0096DC"/>
                </a:solidFill>
              </a:rPr>
              <a:t>in millions of USD</a:t>
            </a:r>
            <a:endParaRPr lang="en-US" sz="1200" b="1" baseline="30000" dirty="0">
              <a:solidFill>
                <a:srgbClr val="0096DC"/>
              </a:solidFill>
            </a:endParaRPr>
          </a:p>
        </p:txBody>
      </p:sp>
      <p:cxnSp>
        <p:nvCxnSpPr>
          <p:cNvPr id="47" name="Соединительная линия уступом 258"/>
          <p:cNvCxnSpPr/>
          <p:nvPr/>
        </p:nvCxnSpPr>
        <p:spPr>
          <a:xfrm rot="16200000" flipH="1">
            <a:off x="6894977" y="1215474"/>
            <a:ext cx="216024" cy="1906772"/>
          </a:xfrm>
          <a:prstGeom prst="bentConnector3">
            <a:avLst>
              <a:gd name="adj1" fmla="val -127811"/>
            </a:avLst>
          </a:prstGeom>
          <a:ln>
            <a:solidFill>
              <a:srgbClr val="0096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102889" y="1772816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96DC"/>
                </a:solidFill>
              </a:rPr>
              <a:t>(</a:t>
            </a:r>
            <a:r>
              <a:rPr lang="ru-RU" sz="1000" dirty="0" smtClean="0">
                <a:solidFill>
                  <a:srgbClr val="0096DC"/>
                </a:solidFill>
              </a:rPr>
              <a:t>22</a:t>
            </a:r>
            <a:r>
              <a:rPr lang="en-US" sz="1000" dirty="0" smtClean="0">
                <a:solidFill>
                  <a:srgbClr val="0096DC"/>
                </a:solidFill>
              </a:rPr>
              <a:t>%)</a:t>
            </a:r>
            <a:endParaRPr lang="ru-RU" sz="1000" dirty="0">
              <a:solidFill>
                <a:srgbClr val="0096DC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652120" y="4232121"/>
            <a:ext cx="3168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96DC"/>
                </a:solidFill>
              </a:rPr>
              <a:t>Gross profit margin by segment</a:t>
            </a:r>
            <a:endParaRPr lang="en-US" sz="1200" b="1" baseline="30000" dirty="0">
              <a:solidFill>
                <a:srgbClr val="0096DC"/>
              </a:solidFill>
            </a:endParaRPr>
          </a:p>
        </p:txBody>
      </p:sp>
      <p:cxnSp>
        <p:nvCxnSpPr>
          <p:cNvPr id="24" name="Соединительная линия уступом 258"/>
          <p:cNvCxnSpPr/>
          <p:nvPr/>
        </p:nvCxnSpPr>
        <p:spPr>
          <a:xfrm rot="5400000" flipH="1" flipV="1">
            <a:off x="3845370" y="3782492"/>
            <a:ext cx="1" cy="877194"/>
          </a:xfrm>
          <a:prstGeom prst="bentConnector3">
            <a:avLst>
              <a:gd name="adj1" fmla="val 22860100000"/>
            </a:avLst>
          </a:prstGeom>
          <a:ln>
            <a:solidFill>
              <a:srgbClr val="0096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6"/>
          <p:cNvSpPr txBox="1">
            <a:spLocks/>
          </p:cNvSpPr>
          <p:nvPr/>
        </p:nvSpPr>
        <p:spPr>
          <a:xfrm>
            <a:off x="7740353" y="6282555"/>
            <a:ext cx="1154508" cy="35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spc="-40" dirty="0" smtClean="0">
                <a:solidFill>
                  <a:srgbClr val="0096DC"/>
                </a:solidFill>
              </a:rPr>
              <a:t>1</a:t>
            </a:r>
            <a:r>
              <a:rPr lang="ru-RU" sz="2400" b="1" spc="-40" dirty="0" smtClean="0">
                <a:solidFill>
                  <a:srgbClr val="0096DC"/>
                </a:solidFill>
              </a:rPr>
              <a:t>5</a:t>
            </a:r>
            <a:r>
              <a:rPr lang="ru-RU" sz="2400" b="1" spc="-40" dirty="0" smtClean="0">
                <a:solidFill>
                  <a:srgbClr val="06A1D8"/>
                </a:solidFill>
              </a:rPr>
              <a:t> </a:t>
            </a:r>
            <a:r>
              <a:rPr lang="en-US" sz="2000" b="1" spc="-40" dirty="0" smtClean="0">
                <a:solidFill>
                  <a:prstClr val="white">
                    <a:lumMod val="65000"/>
                  </a:prstClr>
                </a:solidFill>
              </a:rPr>
              <a:t>/ 2</a:t>
            </a:r>
            <a:r>
              <a:rPr lang="ru-RU" sz="2000" b="1" spc="-40" dirty="0" smtClean="0">
                <a:solidFill>
                  <a:prstClr val="white">
                    <a:lumMod val="65000"/>
                  </a:prstClr>
                </a:solidFill>
              </a:rPr>
              <a:t>9</a:t>
            </a:r>
            <a:endParaRPr lang="en-US" sz="2000" b="1" spc="-40" dirty="0" smtClean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5143504" y="1785926"/>
          <a:ext cx="3657433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142845" y="4214818"/>
          <a:ext cx="4929221" cy="2340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5214942" y="4214818"/>
          <a:ext cx="3783977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847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6"/>
          <p:cNvSpPr txBox="1">
            <a:spLocks/>
          </p:cNvSpPr>
          <p:nvPr/>
        </p:nvSpPr>
        <p:spPr>
          <a:xfrm>
            <a:off x="637754" y="404664"/>
            <a:ext cx="7534646" cy="3505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spc="-40" dirty="0">
                <a:solidFill>
                  <a:schemeClr val="bg1"/>
                </a:solidFill>
              </a:rPr>
              <a:t>COST OF SALES AND PRODUCTION CASH COSTS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33864" y="1124744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96DC"/>
                </a:solidFill>
              </a:rPr>
              <a:t>Production cash costs dynamics</a:t>
            </a:r>
            <a:endParaRPr lang="en-US" sz="1200" b="1" baseline="30000" dirty="0">
              <a:solidFill>
                <a:srgbClr val="0096D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9572" y="1124744"/>
            <a:ext cx="3852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96DC"/>
                </a:solidFill>
              </a:rPr>
              <a:t>Cost of sales breakdown and dynamics, </a:t>
            </a:r>
            <a:r>
              <a:rPr lang="en-US" sz="1200" b="1" dirty="0" smtClean="0">
                <a:solidFill>
                  <a:srgbClr val="0096DC"/>
                </a:solidFill>
              </a:rPr>
              <a:t>in millions of USD</a:t>
            </a:r>
            <a:endParaRPr lang="en-US" sz="1200" b="1" dirty="0">
              <a:solidFill>
                <a:srgbClr val="0096DC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2844" y="4286256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96DC"/>
                </a:solidFill>
              </a:rPr>
              <a:t>Production cash costs breakdown, in millions of </a:t>
            </a:r>
            <a:r>
              <a:rPr lang="en-US" sz="1200" b="1" dirty="0" smtClean="0">
                <a:solidFill>
                  <a:srgbClr val="0096DC"/>
                </a:solidFill>
              </a:rPr>
              <a:t>USD</a:t>
            </a:r>
            <a:endParaRPr lang="en-US" sz="1200" b="1" baseline="30000" dirty="0">
              <a:solidFill>
                <a:srgbClr val="0096DC"/>
              </a:solidFill>
            </a:endParaRPr>
          </a:p>
        </p:txBody>
      </p:sp>
      <p:sp>
        <p:nvSpPr>
          <p:cNvPr id="7" name="Подзаголовок 6"/>
          <p:cNvSpPr txBox="1">
            <a:spLocks/>
          </p:cNvSpPr>
          <p:nvPr/>
        </p:nvSpPr>
        <p:spPr>
          <a:xfrm>
            <a:off x="7740353" y="6282555"/>
            <a:ext cx="1154508" cy="35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spc="-40" dirty="0" smtClean="0">
                <a:solidFill>
                  <a:srgbClr val="0096DC"/>
                </a:solidFill>
              </a:rPr>
              <a:t>1</a:t>
            </a:r>
            <a:r>
              <a:rPr lang="ru-RU" sz="2400" b="1" spc="-40" dirty="0" smtClean="0">
                <a:solidFill>
                  <a:srgbClr val="0096DC"/>
                </a:solidFill>
              </a:rPr>
              <a:t>6</a:t>
            </a:r>
            <a:r>
              <a:rPr lang="ru-RU" sz="2400" b="1" spc="-40" dirty="0" smtClean="0">
                <a:solidFill>
                  <a:srgbClr val="06A1D8"/>
                </a:solidFill>
              </a:rPr>
              <a:t> </a:t>
            </a:r>
            <a:r>
              <a:rPr lang="en-US" sz="2000" b="1" spc="-40" dirty="0" smtClean="0">
                <a:solidFill>
                  <a:prstClr val="white">
                    <a:lumMod val="65000"/>
                  </a:prstClr>
                </a:solidFill>
              </a:rPr>
              <a:t>/ 2</a:t>
            </a:r>
            <a:r>
              <a:rPr lang="ru-RU" sz="2000" b="1" spc="-40" dirty="0" smtClean="0">
                <a:solidFill>
                  <a:prstClr val="white">
                    <a:lumMod val="65000"/>
                  </a:prstClr>
                </a:solidFill>
              </a:rPr>
              <a:t>9</a:t>
            </a:r>
            <a:endParaRPr lang="en-US" sz="2000" b="1" spc="-40" dirty="0" smtClean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10" name="Chart 8"/>
          <p:cNvGraphicFramePr>
            <a:graphicFrameLocks/>
          </p:cNvGraphicFramePr>
          <p:nvPr/>
        </p:nvGraphicFramePr>
        <p:xfrm>
          <a:off x="5072066" y="1214422"/>
          <a:ext cx="3857652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357158" y="1357298"/>
          <a:ext cx="471490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142844" y="4357694"/>
          <a:ext cx="8858312" cy="2500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4678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 txBox="1">
            <a:spLocks/>
          </p:cNvSpPr>
          <p:nvPr/>
        </p:nvSpPr>
        <p:spPr>
          <a:xfrm>
            <a:off x="7740353" y="6282555"/>
            <a:ext cx="1154508" cy="35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spc="-40" dirty="0" smtClean="0">
                <a:solidFill>
                  <a:srgbClr val="0096DC"/>
                </a:solidFill>
              </a:rPr>
              <a:t>1</a:t>
            </a:r>
            <a:r>
              <a:rPr lang="ru-RU" sz="2400" b="1" spc="-40" dirty="0" smtClean="0">
                <a:solidFill>
                  <a:srgbClr val="0096DC"/>
                </a:solidFill>
              </a:rPr>
              <a:t>7</a:t>
            </a:r>
            <a:r>
              <a:rPr lang="ru-RU" sz="2400" b="1" spc="-40" dirty="0" smtClean="0">
                <a:solidFill>
                  <a:srgbClr val="06A1D8"/>
                </a:solidFill>
              </a:rPr>
              <a:t> </a:t>
            </a:r>
            <a:r>
              <a:rPr lang="en-US" sz="2000" b="1" spc="-40" dirty="0" smtClean="0">
                <a:solidFill>
                  <a:prstClr val="white">
                    <a:lumMod val="65000"/>
                  </a:prstClr>
                </a:solidFill>
              </a:rPr>
              <a:t>/ 2</a:t>
            </a:r>
            <a:r>
              <a:rPr lang="ru-RU" sz="2000" b="1" spc="-40" dirty="0" smtClean="0">
                <a:solidFill>
                  <a:prstClr val="white">
                    <a:lumMod val="65000"/>
                  </a:prstClr>
                </a:solidFill>
              </a:rPr>
              <a:t>9</a:t>
            </a:r>
            <a:endParaRPr lang="en-US" sz="2000" b="1" spc="-40" dirty="0" smtClean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637754" y="404664"/>
            <a:ext cx="7534646" cy="3505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spc="-40" dirty="0">
                <a:solidFill>
                  <a:schemeClr val="bg1"/>
                </a:solidFill>
              </a:rPr>
              <a:t>SETTLEMENT OF FINANCIAL LIABILITIES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590463"/>
            <a:ext cx="4752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96DC"/>
                </a:solidFill>
              </a:rPr>
              <a:t>Loan portfolio structure</a:t>
            </a:r>
            <a:endParaRPr lang="en-US" sz="1200" b="1" baseline="30000" dirty="0">
              <a:solidFill>
                <a:srgbClr val="0096D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45832" y="1295182"/>
            <a:ext cx="3042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96DC"/>
                </a:solidFill>
              </a:rPr>
              <a:t>Net Debt to EBITDA, in millions of </a:t>
            </a:r>
            <a:r>
              <a:rPr lang="en-US" sz="1200" b="1" dirty="0" smtClean="0">
                <a:solidFill>
                  <a:srgbClr val="0096DC"/>
                </a:solidFill>
              </a:rPr>
              <a:t>USD</a:t>
            </a:r>
            <a:endParaRPr lang="en-US" sz="1200" baseline="30000" dirty="0">
              <a:solidFill>
                <a:srgbClr val="0096DC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5877272"/>
            <a:ext cx="4355976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9575" indent="-228600">
              <a:spcBef>
                <a:spcPct val="10000"/>
              </a:spcBef>
              <a:buClr>
                <a:srgbClr val="303030"/>
              </a:buClr>
              <a:buSzPct val="100000"/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</a:rPr>
              <a:t>(1) </a:t>
            </a:r>
            <a:r>
              <a:rPr lang="en-US" sz="800" kern="0" dirty="0" smtClean="0">
                <a:solidFill>
                  <a:srgbClr val="FFFFFF">
                    <a:lumMod val="50000"/>
                  </a:srgbClr>
                </a:solidFill>
              </a:rPr>
              <a:t>2</a:t>
            </a:r>
            <a:r>
              <a:rPr lang="en-US" sz="800" kern="0" dirty="0" smtClean="0">
                <a:solidFill>
                  <a:srgbClr val="FFFFFF">
                    <a:lumMod val="50000"/>
                  </a:srgbClr>
                </a:solidFill>
                <a:cs typeface="Calibri" pitchFamily="34" charset="0"/>
              </a:rPr>
              <a:t>.</a:t>
            </a:r>
            <a:r>
              <a:rPr lang="ru-RU" sz="800" kern="0" dirty="0" smtClean="0">
                <a:solidFill>
                  <a:srgbClr val="FFFFFF">
                    <a:lumMod val="50000"/>
                  </a:srgbClr>
                </a:solidFill>
                <a:cs typeface="Calibri" pitchFamily="34" charset="0"/>
              </a:rPr>
              <a:t>09 </a:t>
            </a:r>
            <a:r>
              <a:rPr lang="en-US" sz="800" kern="0" dirty="0" smtClean="0">
                <a:solidFill>
                  <a:srgbClr val="FFFFFF">
                    <a:lumMod val="50000"/>
                  </a:srgbClr>
                </a:solidFill>
                <a:cs typeface="Calibri" pitchFamily="34" charset="0"/>
              </a:rPr>
              <a:t>in </a:t>
            </a:r>
            <a:r>
              <a:rPr lang="ru-RU" sz="800" kern="0" dirty="0" smtClean="0">
                <a:solidFill>
                  <a:srgbClr val="FFFFFF">
                    <a:lumMod val="50000"/>
                  </a:srgbClr>
                </a:solidFill>
                <a:cs typeface="Calibri" pitchFamily="34" charset="0"/>
              </a:rPr>
              <a:t>2015, </a:t>
            </a:r>
            <a:r>
              <a:rPr lang="en-US" sz="800" kern="0" dirty="0" smtClean="0">
                <a:solidFill>
                  <a:srgbClr val="FFFFFF">
                    <a:lumMod val="50000"/>
                  </a:srgbClr>
                </a:solidFill>
                <a:cs typeface="Calibri" pitchFamily="34" charset="0"/>
              </a:rPr>
              <a:t>if calculated in RUB</a:t>
            </a:r>
            <a:endParaRPr lang="en-US" sz="800" kern="0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409575" indent="-228600">
              <a:spcBef>
                <a:spcPct val="10000"/>
              </a:spcBef>
              <a:buClr>
                <a:srgbClr val="303030"/>
              </a:buClr>
              <a:buSzPct val="100000"/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</a:rPr>
              <a:t>(2) </a:t>
            </a:r>
            <a:r>
              <a:rPr lang="en-US" sz="800" kern="0" dirty="0">
                <a:solidFill>
                  <a:prstClr val="white">
                    <a:lumMod val="50000"/>
                  </a:prstClr>
                </a:solidFill>
              </a:rPr>
              <a:t>Including subsidy of Belarus Republic for purchasing </a:t>
            </a:r>
            <a:r>
              <a:rPr lang="en-US" sz="800" kern="0" dirty="0" err="1" smtClean="0">
                <a:solidFill>
                  <a:prstClr val="white">
                    <a:lumMod val="50000"/>
                  </a:prstClr>
                </a:solidFill>
              </a:rPr>
              <a:t>Belaz</a:t>
            </a: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800" kern="0" dirty="0">
                <a:solidFill>
                  <a:prstClr val="white">
                    <a:lumMod val="50000"/>
                  </a:prstClr>
                </a:solidFill>
              </a:rPr>
              <a:t>mining trucks</a:t>
            </a:r>
            <a:endParaRPr lang="ru-RU" sz="800" kern="0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57950" y="4643446"/>
            <a:ext cx="279244" cy="194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aseline="30000" dirty="0" smtClean="0">
                <a:solidFill>
                  <a:prstClr val="black"/>
                </a:solidFill>
              </a:rPr>
              <a:t>(1)</a:t>
            </a:r>
            <a:endParaRPr lang="ru-RU" sz="1000" baseline="30000" dirty="0">
              <a:solidFill>
                <a:prstClr val="black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6338378"/>
              </p:ext>
            </p:extLst>
          </p:nvPr>
        </p:nvGraphicFramePr>
        <p:xfrm>
          <a:off x="179512" y="1268760"/>
          <a:ext cx="4761356" cy="3004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080120"/>
                <a:gridCol w="116840"/>
                <a:gridCol w="1188132"/>
              </a:tblGrid>
              <a:tr h="320246">
                <a:tc gridSpan="4"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Indebtedness as of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31.12.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761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Net debt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USD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million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29%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) Y-o-Y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761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Net debt to EBITDA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r>
                        <a:rPr lang="ru-RU" sz="1200" baseline="30000" dirty="0" smtClean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ru-RU" sz="1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ppts Y-o-Y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761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Average interest on RUB loans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25%</a:t>
                      </a:r>
                      <a:r>
                        <a:rPr lang="ru-RU" sz="1200" baseline="30000" dirty="0" smtClean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ru-RU" sz="1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(0,4)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ppts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Y-o-Y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761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Average interest on USD loans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ppts)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Y-o-Y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761"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Committed credit lines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USD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564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188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Y-o-Y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9761"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Credit portfolio diversification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11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banks from Russia and Europe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81031" y="5518393"/>
            <a:ext cx="11192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Total debt:</a:t>
            </a:r>
          </a:p>
          <a:p>
            <a:pPr algn="ctr"/>
            <a:r>
              <a:rPr lang="en-US" sz="1100" b="1" dirty="0" smtClean="0"/>
              <a:t>USD </a:t>
            </a:r>
            <a:r>
              <a:rPr lang="ru-RU" sz="1100" b="1" dirty="0" smtClean="0"/>
              <a:t>124</a:t>
            </a:r>
            <a:r>
              <a:rPr lang="en-US" sz="1100" b="1" dirty="0" smtClean="0"/>
              <a:t> million</a:t>
            </a:r>
            <a:endParaRPr lang="ru-RU" sz="11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327330" y="5517232"/>
            <a:ext cx="11192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Total debt:</a:t>
            </a:r>
          </a:p>
          <a:p>
            <a:pPr algn="ctr"/>
            <a:r>
              <a:rPr lang="en-US" sz="1100" b="1" dirty="0" smtClean="0"/>
              <a:t>USD </a:t>
            </a:r>
            <a:r>
              <a:rPr lang="ru-RU" sz="1100" b="1" dirty="0" smtClean="0"/>
              <a:t>124</a:t>
            </a:r>
            <a:r>
              <a:rPr lang="en-US" sz="1100" b="1" dirty="0" smtClean="0"/>
              <a:t> million</a:t>
            </a:r>
            <a:endParaRPr lang="ru-RU" sz="1100" b="1" dirty="0"/>
          </a:p>
        </p:txBody>
      </p:sp>
      <p:graphicFrame>
        <p:nvGraphicFramePr>
          <p:cNvPr id="14" name="Chart 8"/>
          <p:cNvGraphicFramePr>
            <a:graphicFrameLocks/>
          </p:cNvGraphicFramePr>
          <p:nvPr/>
        </p:nvGraphicFramePr>
        <p:xfrm>
          <a:off x="5143504" y="1571612"/>
          <a:ext cx="400049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2357422" y="4714884"/>
          <a:ext cx="2857520" cy="214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0" y="4429132"/>
          <a:ext cx="2928926" cy="232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7738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 txBox="1">
            <a:spLocks/>
          </p:cNvSpPr>
          <p:nvPr/>
        </p:nvSpPr>
        <p:spPr>
          <a:xfrm>
            <a:off x="7740353" y="6282555"/>
            <a:ext cx="1154508" cy="35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spc="-40" dirty="0" smtClean="0">
                <a:solidFill>
                  <a:srgbClr val="06A1D8"/>
                </a:solidFill>
              </a:rPr>
              <a:t>1</a:t>
            </a:r>
            <a:r>
              <a:rPr lang="ru-RU" sz="2400" b="1" spc="-40" dirty="0" smtClean="0">
                <a:solidFill>
                  <a:srgbClr val="06A1D8"/>
                </a:solidFill>
              </a:rPr>
              <a:t>8 </a:t>
            </a:r>
            <a:r>
              <a:rPr lang="en-US" sz="2000" b="1" spc="-40" dirty="0" smtClean="0">
                <a:solidFill>
                  <a:schemeClr val="bg1">
                    <a:lumMod val="65000"/>
                  </a:schemeClr>
                </a:solidFill>
              </a:rPr>
              <a:t>/ 2</a:t>
            </a:r>
            <a:r>
              <a:rPr lang="ru-RU" sz="2000" b="1" spc="-4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2000" b="1" spc="-4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637754" y="404664"/>
            <a:ext cx="7534646" cy="3505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spc="-40" dirty="0" smtClean="0">
                <a:solidFill>
                  <a:schemeClr val="bg1"/>
                </a:solidFill>
              </a:rPr>
              <a:t>WAREHOUSES-SHOPS INVESTMENT PROJECT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12" y="1371600"/>
            <a:ext cx="6924675" cy="405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18" y="1592249"/>
            <a:ext cx="457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601"/>
          <p:cNvSpPr/>
          <p:nvPr/>
        </p:nvSpPr>
        <p:spPr>
          <a:xfrm>
            <a:off x="2730720" y="4184243"/>
            <a:ext cx="354304" cy="317931"/>
          </a:xfrm>
          <a:custGeom>
            <a:avLst/>
            <a:gdLst/>
            <a:ahLst/>
            <a:cxnLst/>
            <a:rect l="l" t="t" r="r" b="b"/>
            <a:pathLst>
              <a:path w="354304" h="317931">
                <a:moveTo>
                  <a:pt x="0" y="317931"/>
                </a:moveTo>
                <a:lnTo>
                  <a:pt x="354304" y="317931"/>
                </a:lnTo>
                <a:lnTo>
                  <a:pt x="354304" y="0"/>
                </a:lnTo>
                <a:lnTo>
                  <a:pt x="0" y="0"/>
                </a:lnTo>
                <a:lnTo>
                  <a:pt x="0" y="317931"/>
                </a:lnTo>
                <a:close/>
              </a:path>
            </a:pathLst>
          </a:custGeom>
          <a:solidFill>
            <a:srgbClr val="0096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603"/>
          <p:cNvSpPr/>
          <p:nvPr/>
        </p:nvSpPr>
        <p:spPr>
          <a:xfrm>
            <a:off x="2805923" y="4173829"/>
            <a:ext cx="0" cy="328345"/>
          </a:xfrm>
          <a:custGeom>
            <a:avLst/>
            <a:gdLst/>
            <a:ahLst/>
            <a:cxnLst/>
            <a:rect l="l" t="t" r="r" b="b"/>
            <a:pathLst>
              <a:path h="328345">
                <a:moveTo>
                  <a:pt x="0" y="0"/>
                </a:moveTo>
                <a:lnTo>
                  <a:pt x="0" y="328345"/>
                </a:lnTo>
              </a:path>
            </a:pathLst>
          </a:custGeom>
          <a:ln w="10909">
            <a:solidFill>
              <a:srgbClr val="0090C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604"/>
          <p:cNvSpPr/>
          <p:nvPr/>
        </p:nvSpPr>
        <p:spPr>
          <a:xfrm>
            <a:off x="2861498" y="4173829"/>
            <a:ext cx="0" cy="328345"/>
          </a:xfrm>
          <a:custGeom>
            <a:avLst/>
            <a:gdLst/>
            <a:ahLst/>
            <a:cxnLst/>
            <a:rect l="l" t="t" r="r" b="b"/>
            <a:pathLst>
              <a:path h="328345">
                <a:moveTo>
                  <a:pt x="0" y="0"/>
                </a:moveTo>
                <a:lnTo>
                  <a:pt x="0" y="328345"/>
                </a:lnTo>
              </a:path>
            </a:pathLst>
          </a:custGeom>
          <a:ln w="10909">
            <a:solidFill>
              <a:srgbClr val="0090C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605"/>
          <p:cNvSpPr/>
          <p:nvPr/>
        </p:nvSpPr>
        <p:spPr>
          <a:xfrm>
            <a:off x="2917073" y="4173829"/>
            <a:ext cx="0" cy="328345"/>
          </a:xfrm>
          <a:custGeom>
            <a:avLst/>
            <a:gdLst/>
            <a:ahLst/>
            <a:cxnLst/>
            <a:rect l="l" t="t" r="r" b="b"/>
            <a:pathLst>
              <a:path h="328345">
                <a:moveTo>
                  <a:pt x="0" y="0"/>
                </a:moveTo>
                <a:lnTo>
                  <a:pt x="0" y="328345"/>
                </a:lnTo>
              </a:path>
            </a:pathLst>
          </a:custGeom>
          <a:ln w="10909">
            <a:solidFill>
              <a:srgbClr val="0090C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606"/>
          <p:cNvSpPr/>
          <p:nvPr/>
        </p:nvSpPr>
        <p:spPr>
          <a:xfrm>
            <a:off x="2972649" y="4173829"/>
            <a:ext cx="0" cy="328345"/>
          </a:xfrm>
          <a:custGeom>
            <a:avLst/>
            <a:gdLst/>
            <a:ahLst/>
            <a:cxnLst/>
            <a:rect l="l" t="t" r="r" b="b"/>
            <a:pathLst>
              <a:path h="328345">
                <a:moveTo>
                  <a:pt x="0" y="0"/>
                </a:moveTo>
                <a:lnTo>
                  <a:pt x="0" y="328345"/>
                </a:lnTo>
              </a:path>
            </a:pathLst>
          </a:custGeom>
          <a:ln w="10909">
            <a:solidFill>
              <a:srgbClr val="0090C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607"/>
          <p:cNvSpPr/>
          <p:nvPr/>
        </p:nvSpPr>
        <p:spPr>
          <a:xfrm>
            <a:off x="3028224" y="4173829"/>
            <a:ext cx="0" cy="328345"/>
          </a:xfrm>
          <a:custGeom>
            <a:avLst/>
            <a:gdLst/>
            <a:ahLst/>
            <a:cxnLst/>
            <a:rect l="l" t="t" r="r" b="b"/>
            <a:pathLst>
              <a:path h="328345">
                <a:moveTo>
                  <a:pt x="0" y="0"/>
                </a:moveTo>
                <a:lnTo>
                  <a:pt x="0" y="328345"/>
                </a:lnTo>
              </a:path>
            </a:pathLst>
          </a:custGeom>
          <a:ln w="10909">
            <a:solidFill>
              <a:srgbClr val="0090C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608"/>
          <p:cNvSpPr/>
          <p:nvPr/>
        </p:nvSpPr>
        <p:spPr>
          <a:xfrm>
            <a:off x="3085005" y="4173829"/>
            <a:ext cx="0" cy="328345"/>
          </a:xfrm>
          <a:custGeom>
            <a:avLst/>
            <a:gdLst/>
            <a:ahLst/>
            <a:cxnLst/>
            <a:rect l="l" t="t" r="r" b="b"/>
            <a:pathLst>
              <a:path h="328345">
                <a:moveTo>
                  <a:pt x="0" y="0"/>
                </a:moveTo>
                <a:lnTo>
                  <a:pt x="0" y="328345"/>
                </a:lnTo>
              </a:path>
            </a:pathLst>
          </a:custGeom>
          <a:ln w="3175">
            <a:solidFill>
              <a:srgbClr val="0090C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792"/>
          <p:cNvSpPr/>
          <p:nvPr/>
        </p:nvSpPr>
        <p:spPr>
          <a:xfrm>
            <a:off x="3929505" y="1910460"/>
            <a:ext cx="0" cy="2623870"/>
          </a:xfrm>
          <a:custGeom>
            <a:avLst/>
            <a:gdLst/>
            <a:ahLst/>
            <a:cxnLst/>
            <a:rect l="l" t="t" r="r" b="b"/>
            <a:pathLst>
              <a:path h="2623870">
                <a:moveTo>
                  <a:pt x="0" y="0"/>
                </a:moveTo>
                <a:lnTo>
                  <a:pt x="0" y="2623870"/>
                </a:lnTo>
              </a:path>
            </a:pathLst>
          </a:custGeom>
          <a:ln w="19621">
            <a:solidFill>
              <a:srgbClr val="0090C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805"/>
          <p:cNvSpPr/>
          <p:nvPr/>
        </p:nvSpPr>
        <p:spPr>
          <a:xfrm>
            <a:off x="5409093" y="1555750"/>
            <a:ext cx="2754908" cy="2458491"/>
          </a:xfrm>
          <a:custGeom>
            <a:avLst/>
            <a:gdLst/>
            <a:ahLst/>
            <a:cxnLst/>
            <a:rect l="l" t="t" r="r" b="b"/>
            <a:pathLst>
              <a:path w="2754908" h="2458491">
                <a:moveTo>
                  <a:pt x="35991" y="0"/>
                </a:moveTo>
                <a:lnTo>
                  <a:pt x="2871" y="21939"/>
                </a:lnTo>
                <a:lnTo>
                  <a:pt x="0" y="2422486"/>
                </a:lnTo>
                <a:lnTo>
                  <a:pt x="2827" y="2436443"/>
                </a:lnTo>
                <a:lnTo>
                  <a:pt x="10529" y="2447876"/>
                </a:lnTo>
                <a:lnTo>
                  <a:pt x="21932" y="2455616"/>
                </a:lnTo>
                <a:lnTo>
                  <a:pt x="35864" y="2458491"/>
                </a:lnTo>
                <a:lnTo>
                  <a:pt x="2662745" y="2458491"/>
                </a:lnTo>
                <a:lnTo>
                  <a:pt x="2676694" y="2455664"/>
                </a:lnTo>
                <a:lnTo>
                  <a:pt x="2688127" y="2447963"/>
                </a:lnTo>
                <a:lnTo>
                  <a:pt x="2695870" y="2436560"/>
                </a:lnTo>
                <a:lnTo>
                  <a:pt x="2698749" y="2422624"/>
                </a:lnTo>
                <a:lnTo>
                  <a:pt x="2698750" y="446836"/>
                </a:lnTo>
                <a:lnTo>
                  <a:pt x="2699943" y="434783"/>
                </a:lnTo>
                <a:lnTo>
                  <a:pt x="2714862" y="397321"/>
                </a:lnTo>
                <a:lnTo>
                  <a:pt x="2744546" y="365226"/>
                </a:lnTo>
                <a:lnTo>
                  <a:pt x="2751742" y="354965"/>
                </a:lnTo>
                <a:lnTo>
                  <a:pt x="2754908" y="343268"/>
                </a:lnTo>
                <a:lnTo>
                  <a:pt x="2754044" y="331250"/>
                </a:lnTo>
                <a:lnTo>
                  <a:pt x="2749152" y="320028"/>
                </a:lnTo>
                <a:lnTo>
                  <a:pt x="2724238" y="294182"/>
                </a:lnTo>
                <a:lnTo>
                  <a:pt x="2716546" y="284826"/>
                </a:lnTo>
                <a:lnTo>
                  <a:pt x="2700549" y="247813"/>
                </a:lnTo>
                <a:lnTo>
                  <a:pt x="2698750" y="35991"/>
                </a:lnTo>
                <a:lnTo>
                  <a:pt x="2695920" y="22042"/>
                </a:lnTo>
                <a:lnTo>
                  <a:pt x="2688214" y="10613"/>
                </a:lnTo>
                <a:lnTo>
                  <a:pt x="2676806" y="2874"/>
                </a:lnTo>
                <a:lnTo>
                  <a:pt x="2662872" y="0"/>
                </a:lnTo>
                <a:lnTo>
                  <a:pt x="35991" y="0"/>
                </a:lnTo>
                <a:close/>
              </a:path>
            </a:pathLst>
          </a:custGeom>
          <a:ln w="12700">
            <a:solidFill>
              <a:srgbClr val="0095D5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806"/>
          <p:cNvSpPr/>
          <p:nvPr/>
        </p:nvSpPr>
        <p:spPr>
          <a:xfrm>
            <a:off x="5096375" y="2194756"/>
            <a:ext cx="104305" cy="2330957"/>
          </a:xfrm>
          <a:custGeom>
            <a:avLst/>
            <a:gdLst/>
            <a:ahLst/>
            <a:cxnLst/>
            <a:rect l="l" t="t" r="r" b="b"/>
            <a:pathLst>
              <a:path w="104305" h="2330957">
                <a:moveTo>
                  <a:pt x="0" y="2330957"/>
                </a:moveTo>
                <a:lnTo>
                  <a:pt x="30429" y="2330957"/>
                </a:lnTo>
                <a:lnTo>
                  <a:pt x="36360" y="2330957"/>
                </a:lnTo>
                <a:lnTo>
                  <a:pt x="41224" y="2326093"/>
                </a:lnTo>
                <a:lnTo>
                  <a:pt x="41224" y="2320150"/>
                </a:lnTo>
                <a:lnTo>
                  <a:pt x="41224" y="1024394"/>
                </a:lnTo>
                <a:lnTo>
                  <a:pt x="41224" y="1018451"/>
                </a:lnTo>
                <a:lnTo>
                  <a:pt x="44373" y="1009891"/>
                </a:lnTo>
                <a:lnTo>
                  <a:pt x="48209" y="1005357"/>
                </a:lnTo>
                <a:lnTo>
                  <a:pt x="100469" y="943787"/>
                </a:lnTo>
                <a:lnTo>
                  <a:pt x="104305" y="939266"/>
                </a:lnTo>
                <a:lnTo>
                  <a:pt x="104305" y="931849"/>
                </a:lnTo>
                <a:lnTo>
                  <a:pt x="100469" y="927328"/>
                </a:lnTo>
                <a:lnTo>
                  <a:pt x="48209" y="865809"/>
                </a:lnTo>
                <a:lnTo>
                  <a:pt x="44373" y="861275"/>
                </a:lnTo>
                <a:lnTo>
                  <a:pt x="41224" y="852716"/>
                </a:lnTo>
                <a:lnTo>
                  <a:pt x="41224" y="846772"/>
                </a:lnTo>
                <a:lnTo>
                  <a:pt x="41224" y="10807"/>
                </a:lnTo>
                <a:lnTo>
                  <a:pt x="41224" y="4864"/>
                </a:lnTo>
                <a:lnTo>
                  <a:pt x="36360" y="0"/>
                </a:lnTo>
                <a:lnTo>
                  <a:pt x="30429" y="0"/>
                </a:lnTo>
                <a:lnTo>
                  <a:pt x="0" y="0"/>
                </a:lnTo>
              </a:path>
            </a:pathLst>
          </a:custGeom>
          <a:ln w="25400" cap="rnd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807"/>
          <p:cNvSpPr/>
          <p:nvPr/>
        </p:nvSpPr>
        <p:spPr>
          <a:xfrm>
            <a:off x="4145633" y="1655985"/>
            <a:ext cx="104317" cy="2876054"/>
          </a:xfrm>
          <a:custGeom>
            <a:avLst/>
            <a:gdLst/>
            <a:ahLst/>
            <a:cxnLst/>
            <a:rect l="l" t="t" r="r" b="b"/>
            <a:pathLst>
              <a:path w="104317" h="2876054">
                <a:moveTo>
                  <a:pt x="104317" y="0"/>
                </a:moveTo>
                <a:lnTo>
                  <a:pt x="73888" y="0"/>
                </a:lnTo>
                <a:lnTo>
                  <a:pt x="67944" y="0"/>
                </a:lnTo>
                <a:lnTo>
                  <a:pt x="63080" y="4864"/>
                </a:lnTo>
                <a:lnTo>
                  <a:pt x="63080" y="10807"/>
                </a:lnTo>
                <a:lnTo>
                  <a:pt x="63080" y="1363840"/>
                </a:lnTo>
                <a:lnTo>
                  <a:pt x="63080" y="1369783"/>
                </a:lnTo>
                <a:lnTo>
                  <a:pt x="59931" y="1378356"/>
                </a:lnTo>
                <a:lnTo>
                  <a:pt x="56083" y="1382877"/>
                </a:lnTo>
                <a:lnTo>
                  <a:pt x="3848" y="1444447"/>
                </a:lnTo>
                <a:lnTo>
                  <a:pt x="0" y="1448968"/>
                </a:lnTo>
                <a:lnTo>
                  <a:pt x="0" y="1456385"/>
                </a:lnTo>
                <a:lnTo>
                  <a:pt x="3848" y="1460919"/>
                </a:lnTo>
                <a:lnTo>
                  <a:pt x="56083" y="1522425"/>
                </a:lnTo>
                <a:lnTo>
                  <a:pt x="59931" y="1526959"/>
                </a:lnTo>
                <a:lnTo>
                  <a:pt x="63080" y="1535518"/>
                </a:lnTo>
                <a:lnTo>
                  <a:pt x="63080" y="1541462"/>
                </a:lnTo>
                <a:lnTo>
                  <a:pt x="63080" y="2865259"/>
                </a:lnTo>
                <a:lnTo>
                  <a:pt x="63080" y="2871190"/>
                </a:lnTo>
                <a:lnTo>
                  <a:pt x="67944" y="2876054"/>
                </a:lnTo>
                <a:lnTo>
                  <a:pt x="73888" y="2876054"/>
                </a:lnTo>
                <a:lnTo>
                  <a:pt x="104317" y="2876054"/>
                </a:lnTo>
              </a:path>
            </a:pathLst>
          </a:custGeom>
          <a:ln w="25400" cap="rnd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808"/>
          <p:cNvSpPr txBox="1"/>
          <p:nvPr/>
        </p:nvSpPr>
        <p:spPr>
          <a:xfrm>
            <a:off x="1478759" y="1203275"/>
            <a:ext cx="218080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dirty="0" smtClean="0">
                <a:solidFill>
                  <a:srgbClr val="0095D5"/>
                </a:solidFill>
                <a:latin typeface="Calibri"/>
                <a:cs typeface="Calibri"/>
              </a:rPr>
              <a:t>Warehouse</a:t>
            </a:r>
            <a:r>
              <a:rPr lang="ru-RU" sz="1400" b="1" dirty="0" smtClean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lang="en-US" sz="1400" b="1" dirty="0" smtClean="0">
                <a:solidFill>
                  <a:srgbClr val="0095D5"/>
                </a:solidFill>
                <a:latin typeface="Calibri"/>
                <a:cs typeface="Calibri"/>
              </a:rPr>
              <a:t>terminal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2" name="object 809"/>
          <p:cNvSpPr txBox="1"/>
          <p:nvPr/>
        </p:nvSpPr>
        <p:spPr>
          <a:xfrm>
            <a:off x="5506285" y="1220166"/>
            <a:ext cx="168167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dirty="0" smtClean="0">
                <a:solidFill>
                  <a:srgbClr val="0095D5"/>
                </a:solidFill>
                <a:latin typeface="Calibri"/>
                <a:cs typeface="Calibri"/>
              </a:rPr>
              <a:t>Warehouse-shop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5" name="object 822"/>
          <p:cNvSpPr txBox="1"/>
          <p:nvPr/>
        </p:nvSpPr>
        <p:spPr>
          <a:xfrm>
            <a:off x="4408936" y="1965529"/>
            <a:ext cx="53086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800" dirty="0" smtClean="0">
                <a:solidFill>
                  <a:srgbClr val="221F1F"/>
                </a:solidFill>
                <a:latin typeface="Calibri"/>
                <a:cs typeface="Calibri"/>
              </a:rPr>
              <a:t>Coal sorting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6" name="object 823"/>
          <p:cNvSpPr txBox="1"/>
          <p:nvPr/>
        </p:nvSpPr>
        <p:spPr>
          <a:xfrm>
            <a:off x="4379643" y="3377897"/>
            <a:ext cx="576448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800" dirty="0" smtClean="0">
                <a:solidFill>
                  <a:srgbClr val="221F1F"/>
                </a:solidFill>
                <a:latin typeface="Calibri"/>
                <a:cs typeface="Calibri"/>
              </a:rPr>
              <a:t>Pre-packing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7" name="object 824"/>
          <p:cNvSpPr txBox="1"/>
          <p:nvPr/>
        </p:nvSpPr>
        <p:spPr>
          <a:xfrm>
            <a:off x="4176063" y="2564904"/>
            <a:ext cx="99566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 marR="109855" algn="ctr">
              <a:lnSpc>
                <a:spcPct val="100000"/>
              </a:lnSpc>
            </a:pPr>
            <a:r>
              <a:rPr lang="en-US" sz="800" dirty="0" smtClean="0">
                <a:solidFill>
                  <a:srgbClr val="221F1F"/>
                </a:solidFill>
                <a:latin typeface="Calibri"/>
                <a:cs typeface="Calibri"/>
              </a:rPr>
              <a:t>Documents for social compensations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1" name="object 828"/>
          <p:cNvSpPr txBox="1"/>
          <p:nvPr/>
        </p:nvSpPr>
        <p:spPr>
          <a:xfrm>
            <a:off x="4465869" y="4437112"/>
            <a:ext cx="41783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800" spc="-10" dirty="0" smtClean="0">
                <a:solidFill>
                  <a:srgbClr val="221F1F"/>
                </a:solidFill>
                <a:latin typeface="Calibri"/>
                <a:cs typeface="Calibri"/>
              </a:rPr>
              <a:t>Delivery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3" name="object 830"/>
          <p:cNvSpPr txBox="1"/>
          <p:nvPr/>
        </p:nvSpPr>
        <p:spPr>
          <a:xfrm>
            <a:off x="2325989" y="4628536"/>
            <a:ext cx="1981646" cy="242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41275" algn="ctr">
              <a:lnSpc>
                <a:spcPct val="104600"/>
              </a:lnSpc>
            </a:pPr>
            <a:r>
              <a:rPr lang="en-US" sz="750" spc="-15" dirty="0" smtClean="0">
                <a:solidFill>
                  <a:srgbClr val="414042"/>
                </a:solidFill>
                <a:latin typeface="Calibri"/>
                <a:cs typeface="Calibri"/>
              </a:rPr>
              <a:t>Coal t</a:t>
            </a:r>
            <a:r>
              <a:rPr lang="en-US" sz="750" spc="-15" dirty="0" smtClean="0">
                <a:solidFill>
                  <a:srgbClr val="414042"/>
                </a:solidFill>
                <a:cs typeface="Calibri"/>
              </a:rPr>
              <a:t>ransportation from warehouse</a:t>
            </a:r>
            <a:r>
              <a:rPr lang="ru-RU" sz="750" spc="-15" dirty="0" smtClean="0">
                <a:solidFill>
                  <a:srgbClr val="414042"/>
                </a:solidFill>
                <a:cs typeface="Calibri"/>
              </a:rPr>
              <a:t> </a:t>
            </a:r>
            <a:r>
              <a:rPr lang="en-US" sz="750" spc="-15" dirty="0" smtClean="0">
                <a:solidFill>
                  <a:srgbClr val="414042"/>
                </a:solidFill>
                <a:cs typeface="Calibri"/>
              </a:rPr>
              <a:t>terminal to </a:t>
            </a:r>
            <a:r>
              <a:rPr lang="en-US" sz="750" spc="-15" dirty="0" smtClean="0">
                <a:solidFill>
                  <a:srgbClr val="414042"/>
                </a:solidFill>
                <a:latin typeface="Calibri"/>
                <a:cs typeface="Calibri"/>
              </a:rPr>
              <a:t>warehouse-shop</a:t>
            </a:r>
            <a:endParaRPr sz="750" dirty="0">
              <a:latin typeface="Calibri"/>
              <a:cs typeface="Calibri"/>
            </a:endParaRPr>
          </a:p>
        </p:txBody>
      </p:sp>
      <p:sp>
        <p:nvSpPr>
          <p:cNvPr id="44" name="object 831"/>
          <p:cNvSpPr txBox="1"/>
          <p:nvPr/>
        </p:nvSpPr>
        <p:spPr>
          <a:xfrm>
            <a:off x="6591477" y="3103016"/>
            <a:ext cx="505459" cy="13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850" spc="5" dirty="0" smtClean="0">
                <a:solidFill>
                  <a:srgbClr val="414042"/>
                </a:solidFill>
                <a:latin typeface="Calibri"/>
                <a:cs typeface="Calibri"/>
              </a:rPr>
              <a:t>Weighting</a:t>
            </a:r>
            <a:endParaRPr sz="850" dirty="0">
              <a:latin typeface="Calibri"/>
              <a:cs typeface="Calibri"/>
            </a:endParaRPr>
          </a:p>
        </p:txBody>
      </p:sp>
      <p:sp>
        <p:nvSpPr>
          <p:cNvPr id="45" name="object 832"/>
          <p:cNvSpPr txBox="1"/>
          <p:nvPr/>
        </p:nvSpPr>
        <p:spPr>
          <a:xfrm>
            <a:off x="2581297" y="3554362"/>
            <a:ext cx="505459" cy="13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850" spc="5" dirty="0" smtClean="0">
                <a:solidFill>
                  <a:srgbClr val="414042"/>
                </a:solidFill>
                <a:cs typeface="Calibri"/>
              </a:rPr>
              <a:t>Weighing</a:t>
            </a:r>
            <a:endParaRPr sz="850" dirty="0">
              <a:latin typeface="Calibri"/>
              <a:cs typeface="Calibri"/>
            </a:endParaRPr>
          </a:p>
        </p:txBody>
      </p:sp>
      <p:sp>
        <p:nvSpPr>
          <p:cNvPr id="46" name="object 833"/>
          <p:cNvSpPr txBox="1"/>
          <p:nvPr/>
        </p:nvSpPr>
        <p:spPr>
          <a:xfrm>
            <a:off x="6844944" y="3335001"/>
            <a:ext cx="912494" cy="13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850" spc="5" dirty="0" smtClean="0">
                <a:solidFill>
                  <a:srgbClr val="414042"/>
                </a:solidFill>
                <a:cs typeface="Calibri"/>
              </a:rPr>
              <a:t> Video monitoring</a:t>
            </a:r>
            <a:endParaRPr sz="850" dirty="0">
              <a:latin typeface="Calibri"/>
              <a:cs typeface="Calibri"/>
            </a:endParaRPr>
          </a:p>
        </p:txBody>
      </p:sp>
      <p:sp>
        <p:nvSpPr>
          <p:cNvPr id="58" name="object 869"/>
          <p:cNvSpPr/>
          <p:nvPr/>
        </p:nvSpPr>
        <p:spPr>
          <a:xfrm>
            <a:off x="5409092" y="4131016"/>
            <a:ext cx="252878" cy="252914"/>
          </a:xfrm>
          <a:custGeom>
            <a:avLst/>
            <a:gdLst/>
            <a:ahLst/>
            <a:cxnLst/>
            <a:rect l="l" t="t" r="r" b="b"/>
            <a:pathLst>
              <a:path w="252878" h="252914">
                <a:moveTo>
                  <a:pt x="124223" y="0"/>
                </a:moveTo>
                <a:lnTo>
                  <a:pt x="82241" y="7933"/>
                </a:lnTo>
                <a:lnTo>
                  <a:pt x="46435" y="28602"/>
                </a:lnTo>
                <a:lnTo>
                  <a:pt x="19284" y="59599"/>
                </a:lnTo>
                <a:lnTo>
                  <a:pt x="3267" y="98515"/>
                </a:lnTo>
                <a:lnTo>
                  <a:pt x="0" y="127669"/>
                </a:lnTo>
                <a:lnTo>
                  <a:pt x="976" y="142297"/>
                </a:lnTo>
                <a:lnTo>
                  <a:pt x="13204" y="182802"/>
                </a:lnTo>
                <a:lnTo>
                  <a:pt x="37424" y="216276"/>
                </a:lnTo>
                <a:lnTo>
                  <a:pt x="71123" y="240205"/>
                </a:lnTo>
                <a:lnTo>
                  <a:pt x="111782" y="252073"/>
                </a:lnTo>
                <a:lnTo>
                  <a:pt x="126448" y="252914"/>
                </a:lnTo>
                <a:lnTo>
                  <a:pt x="130200" y="252859"/>
                </a:lnTo>
                <a:lnTo>
                  <a:pt x="171721" y="244535"/>
                </a:lnTo>
                <a:lnTo>
                  <a:pt x="207092" y="223616"/>
                </a:lnTo>
                <a:lnTo>
                  <a:pt x="233883" y="192354"/>
                </a:lnTo>
                <a:lnTo>
                  <a:pt x="249668" y="153003"/>
                </a:lnTo>
                <a:lnTo>
                  <a:pt x="252878" y="123387"/>
                </a:lnTo>
                <a:lnTo>
                  <a:pt x="251710" y="108940"/>
                </a:lnTo>
                <a:lnTo>
                  <a:pt x="239081" y="68985"/>
                </a:lnTo>
                <a:lnTo>
                  <a:pt x="214569" y="36016"/>
                </a:lnTo>
                <a:lnTo>
                  <a:pt x="180500" y="12478"/>
                </a:lnTo>
                <a:lnTo>
                  <a:pt x="139197" y="822"/>
                </a:lnTo>
                <a:lnTo>
                  <a:pt x="1242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870"/>
          <p:cNvSpPr/>
          <p:nvPr/>
        </p:nvSpPr>
        <p:spPr>
          <a:xfrm>
            <a:off x="5409092" y="4131016"/>
            <a:ext cx="252878" cy="252914"/>
          </a:xfrm>
          <a:custGeom>
            <a:avLst/>
            <a:gdLst/>
            <a:ahLst/>
            <a:cxnLst/>
            <a:rect l="l" t="t" r="r" b="b"/>
            <a:pathLst>
              <a:path w="252878" h="252914">
                <a:moveTo>
                  <a:pt x="126448" y="252914"/>
                </a:moveTo>
                <a:lnTo>
                  <a:pt x="84026" y="245625"/>
                </a:lnTo>
                <a:lnTo>
                  <a:pt x="47728" y="225437"/>
                </a:lnTo>
                <a:lnTo>
                  <a:pt x="20069" y="194865"/>
                </a:lnTo>
                <a:lnTo>
                  <a:pt x="3564" y="156425"/>
                </a:lnTo>
                <a:lnTo>
                  <a:pt x="0" y="127669"/>
                </a:lnTo>
                <a:lnTo>
                  <a:pt x="831" y="112830"/>
                </a:lnTo>
                <a:lnTo>
                  <a:pt x="12585" y="71810"/>
                </a:lnTo>
                <a:lnTo>
                  <a:pt x="36301" y="37906"/>
                </a:lnTo>
                <a:lnTo>
                  <a:pt x="69497" y="13527"/>
                </a:lnTo>
                <a:lnTo>
                  <a:pt x="109696" y="1080"/>
                </a:lnTo>
                <a:lnTo>
                  <a:pt x="124223" y="0"/>
                </a:lnTo>
                <a:lnTo>
                  <a:pt x="139197" y="822"/>
                </a:lnTo>
                <a:lnTo>
                  <a:pt x="180500" y="12478"/>
                </a:lnTo>
                <a:lnTo>
                  <a:pt x="214569" y="36016"/>
                </a:lnTo>
                <a:lnTo>
                  <a:pt x="239081" y="68985"/>
                </a:lnTo>
                <a:lnTo>
                  <a:pt x="251710" y="108940"/>
                </a:lnTo>
                <a:lnTo>
                  <a:pt x="252878" y="123387"/>
                </a:lnTo>
                <a:lnTo>
                  <a:pt x="252064" y="138477"/>
                </a:lnTo>
                <a:lnTo>
                  <a:pt x="240488" y="180025"/>
                </a:lnTo>
                <a:lnTo>
                  <a:pt x="217095" y="214233"/>
                </a:lnTo>
                <a:lnTo>
                  <a:pt x="184315" y="238850"/>
                </a:lnTo>
                <a:lnTo>
                  <a:pt x="144574" y="251623"/>
                </a:lnTo>
                <a:lnTo>
                  <a:pt x="126448" y="252914"/>
                </a:lnTo>
                <a:close/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899"/>
          <p:cNvSpPr/>
          <p:nvPr/>
        </p:nvSpPr>
        <p:spPr>
          <a:xfrm>
            <a:off x="6422966" y="3178695"/>
            <a:ext cx="148170" cy="0"/>
          </a:xfrm>
          <a:custGeom>
            <a:avLst/>
            <a:gdLst/>
            <a:ahLst/>
            <a:cxnLst/>
            <a:rect l="l" t="t" r="r" b="b"/>
            <a:pathLst>
              <a:path w="148170">
                <a:moveTo>
                  <a:pt x="14817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900"/>
          <p:cNvSpPr/>
          <p:nvPr/>
        </p:nvSpPr>
        <p:spPr>
          <a:xfrm>
            <a:off x="2380341" y="3641116"/>
            <a:ext cx="148170" cy="0"/>
          </a:xfrm>
          <a:custGeom>
            <a:avLst/>
            <a:gdLst/>
            <a:ahLst/>
            <a:cxnLst/>
            <a:rect l="l" t="t" r="r" b="b"/>
            <a:pathLst>
              <a:path w="148170">
                <a:moveTo>
                  <a:pt x="14817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901"/>
          <p:cNvSpPr/>
          <p:nvPr/>
        </p:nvSpPr>
        <p:spPr>
          <a:xfrm>
            <a:off x="2708904" y="4083521"/>
            <a:ext cx="148170" cy="0"/>
          </a:xfrm>
          <a:custGeom>
            <a:avLst/>
            <a:gdLst/>
            <a:ahLst/>
            <a:cxnLst/>
            <a:rect l="l" t="t" r="r" b="b"/>
            <a:pathLst>
              <a:path w="148170">
                <a:moveTo>
                  <a:pt x="14817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902"/>
          <p:cNvSpPr/>
          <p:nvPr/>
        </p:nvSpPr>
        <p:spPr>
          <a:xfrm>
            <a:off x="3025445" y="4876800"/>
            <a:ext cx="747811" cy="430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903"/>
          <p:cNvSpPr txBox="1"/>
          <p:nvPr/>
        </p:nvSpPr>
        <p:spPr>
          <a:xfrm>
            <a:off x="6439227" y="4156950"/>
            <a:ext cx="1684832" cy="242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41275" algn="ctr">
              <a:lnSpc>
                <a:spcPct val="104600"/>
              </a:lnSpc>
            </a:pPr>
            <a:r>
              <a:rPr lang="en-US" sz="750" spc="-15" dirty="0" smtClean="0">
                <a:solidFill>
                  <a:srgbClr val="414042"/>
                </a:solidFill>
                <a:cs typeface="Calibri"/>
              </a:rPr>
              <a:t>Coal transportation from warehouse-shop to end consumer</a:t>
            </a:r>
            <a:endParaRPr lang="en-US" sz="750" dirty="0">
              <a:cs typeface="Calibri"/>
            </a:endParaRPr>
          </a:p>
        </p:txBody>
      </p:sp>
      <p:sp>
        <p:nvSpPr>
          <p:cNvPr id="65" name="object 905"/>
          <p:cNvSpPr/>
          <p:nvPr/>
        </p:nvSpPr>
        <p:spPr>
          <a:xfrm>
            <a:off x="6675087" y="3419971"/>
            <a:ext cx="148170" cy="0"/>
          </a:xfrm>
          <a:custGeom>
            <a:avLst/>
            <a:gdLst/>
            <a:ahLst/>
            <a:cxnLst/>
            <a:rect l="l" t="t" r="r" b="b"/>
            <a:pathLst>
              <a:path w="148170">
                <a:moveTo>
                  <a:pt x="14817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926"/>
          <p:cNvSpPr txBox="1"/>
          <p:nvPr/>
        </p:nvSpPr>
        <p:spPr>
          <a:xfrm>
            <a:off x="5701193" y="4110558"/>
            <a:ext cx="2317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0095D5"/>
                </a:solidFill>
                <a:latin typeface="Calibri"/>
                <a:cs typeface="Calibri"/>
              </a:rPr>
              <a:t>x </a:t>
            </a:r>
            <a:r>
              <a:rPr sz="2325" spc="7" baseline="-5376" dirty="0">
                <a:solidFill>
                  <a:srgbClr val="0095D5"/>
                </a:solidFill>
                <a:latin typeface="Calibri"/>
                <a:cs typeface="Calibri"/>
              </a:rPr>
              <a:t>3</a:t>
            </a:r>
            <a:endParaRPr sz="2325" baseline="-5376">
              <a:latin typeface="Calibri"/>
              <a:cs typeface="Calibri"/>
            </a:endParaRPr>
          </a:p>
        </p:txBody>
      </p:sp>
      <p:sp>
        <p:nvSpPr>
          <p:cNvPr id="67" name="object 927"/>
          <p:cNvSpPr txBox="1"/>
          <p:nvPr/>
        </p:nvSpPr>
        <p:spPr>
          <a:xfrm>
            <a:off x="5603780" y="4492651"/>
            <a:ext cx="792088" cy="664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3185">
              <a:lnSpc>
                <a:spcPct val="127499"/>
              </a:lnSpc>
            </a:pPr>
            <a:r>
              <a:rPr lang="en-US" sz="850" spc="-10" dirty="0" smtClean="0">
                <a:solidFill>
                  <a:srgbClr val="0095D5"/>
                </a:solidFill>
                <a:cs typeface="Calibri"/>
              </a:rPr>
              <a:t>cash collector security guard</a:t>
            </a:r>
            <a:r>
              <a:rPr sz="850" spc="5" dirty="0" smtClean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lang="en-US" sz="850" spc="5" dirty="0" smtClean="0">
                <a:solidFill>
                  <a:srgbClr val="0095D5"/>
                </a:solidFill>
                <a:latin typeface="Calibri"/>
                <a:cs typeface="Calibri"/>
              </a:rPr>
              <a:t>loader </a:t>
            </a:r>
          </a:p>
          <a:p>
            <a:pPr marR="83185">
              <a:lnSpc>
                <a:spcPct val="127499"/>
              </a:lnSpc>
            </a:pPr>
            <a:r>
              <a:rPr lang="en-US" sz="850" spc="5" dirty="0" smtClean="0">
                <a:solidFill>
                  <a:srgbClr val="0095D5"/>
                </a:solidFill>
                <a:latin typeface="Calibri"/>
                <a:cs typeface="Calibri"/>
              </a:rPr>
              <a:t>operator</a:t>
            </a:r>
            <a:endParaRPr sz="850" dirty="0">
              <a:latin typeface="Calibri"/>
              <a:cs typeface="Calibri"/>
            </a:endParaRPr>
          </a:p>
        </p:txBody>
      </p:sp>
      <p:sp>
        <p:nvSpPr>
          <p:cNvPr id="68" name="object 928"/>
          <p:cNvSpPr/>
          <p:nvPr/>
        </p:nvSpPr>
        <p:spPr>
          <a:xfrm>
            <a:off x="5529190" y="412464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929"/>
          <p:cNvSpPr/>
          <p:nvPr/>
        </p:nvSpPr>
        <p:spPr>
          <a:xfrm>
            <a:off x="5535540" y="4042167"/>
            <a:ext cx="0" cy="45681"/>
          </a:xfrm>
          <a:custGeom>
            <a:avLst/>
            <a:gdLst/>
            <a:ahLst/>
            <a:cxnLst/>
            <a:rect l="l" t="t" r="r" b="b"/>
            <a:pathLst>
              <a:path h="45681">
                <a:moveTo>
                  <a:pt x="0" y="45681"/>
                </a:moveTo>
                <a:lnTo>
                  <a:pt x="0" y="0"/>
                </a:lnTo>
              </a:path>
            </a:pathLst>
          </a:custGeom>
          <a:ln w="12700">
            <a:solidFill>
              <a:srgbClr val="0095D5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931"/>
          <p:cNvSpPr/>
          <p:nvPr/>
        </p:nvSpPr>
        <p:spPr>
          <a:xfrm>
            <a:off x="5535540" y="4383930"/>
            <a:ext cx="51346" cy="496049"/>
          </a:xfrm>
          <a:custGeom>
            <a:avLst/>
            <a:gdLst/>
            <a:ahLst/>
            <a:cxnLst/>
            <a:rect l="l" t="t" r="r" b="b"/>
            <a:pathLst>
              <a:path w="51346" h="496049">
                <a:moveTo>
                  <a:pt x="0" y="0"/>
                </a:moveTo>
                <a:lnTo>
                  <a:pt x="0" y="460044"/>
                </a:lnTo>
                <a:lnTo>
                  <a:pt x="2646" y="475916"/>
                </a:lnTo>
                <a:lnTo>
                  <a:pt x="9734" y="488217"/>
                </a:lnTo>
                <a:lnTo>
                  <a:pt x="19981" y="495152"/>
                </a:lnTo>
                <a:lnTo>
                  <a:pt x="51346" y="496049"/>
                </a:lnTo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932"/>
          <p:cNvSpPr/>
          <p:nvPr/>
        </p:nvSpPr>
        <p:spPr>
          <a:xfrm>
            <a:off x="5534772" y="4708525"/>
            <a:ext cx="52882" cy="0"/>
          </a:xfrm>
          <a:custGeom>
            <a:avLst/>
            <a:gdLst/>
            <a:ahLst/>
            <a:cxnLst/>
            <a:rect l="l" t="t" r="r" b="b"/>
            <a:pathLst>
              <a:path w="52882">
                <a:moveTo>
                  <a:pt x="0" y="0"/>
                </a:moveTo>
                <a:lnTo>
                  <a:pt x="52882" y="0"/>
                </a:lnTo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933"/>
          <p:cNvSpPr/>
          <p:nvPr/>
        </p:nvSpPr>
        <p:spPr>
          <a:xfrm>
            <a:off x="5518026" y="4172097"/>
            <a:ext cx="35039" cy="35039"/>
          </a:xfrm>
          <a:custGeom>
            <a:avLst/>
            <a:gdLst/>
            <a:ahLst/>
            <a:cxnLst/>
            <a:rect l="l" t="t" r="r" b="b"/>
            <a:pathLst>
              <a:path w="35039" h="35039">
                <a:moveTo>
                  <a:pt x="27190" y="0"/>
                </a:moveTo>
                <a:lnTo>
                  <a:pt x="7848" y="0"/>
                </a:lnTo>
                <a:lnTo>
                  <a:pt x="0" y="7848"/>
                </a:lnTo>
                <a:lnTo>
                  <a:pt x="0" y="27190"/>
                </a:lnTo>
                <a:lnTo>
                  <a:pt x="7848" y="35039"/>
                </a:lnTo>
                <a:lnTo>
                  <a:pt x="27190" y="35039"/>
                </a:lnTo>
                <a:lnTo>
                  <a:pt x="35039" y="27190"/>
                </a:lnTo>
                <a:lnTo>
                  <a:pt x="35039" y="7848"/>
                </a:lnTo>
                <a:lnTo>
                  <a:pt x="27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934"/>
          <p:cNvSpPr/>
          <p:nvPr/>
        </p:nvSpPr>
        <p:spPr>
          <a:xfrm>
            <a:off x="5518026" y="4172097"/>
            <a:ext cx="35039" cy="35039"/>
          </a:xfrm>
          <a:custGeom>
            <a:avLst/>
            <a:gdLst/>
            <a:ahLst/>
            <a:cxnLst/>
            <a:rect l="l" t="t" r="r" b="b"/>
            <a:pathLst>
              <a:path w="35039" h="35039">
                <a:moveTo>
                  <a:pt x="35039" y="17513"/>
                </a:moveTo>
                <a:lnTo>
                  <a:pt x="35039" y="27190"/>
                </a:lnTo>
                <a:lnTo>
                  <a:pt x="27190" y="35039"/>
                </a:lnTo>
                <a:lnTo>
                  <a:pt x="17526" y="35039"/>
                </a:lnTo>
                <a:lnTo>
                  <a:pt x="7848" y="35039"/>
                </a:lnTo>
                <a:lnTo>
                  <a:pt x="0" y="27190"/>
                </a:lnTo>
                <a:lnTo>
                  <a:pt x="0" y="17513"/>
                </a:lnTo>
                <a:lnTo>
                  <a:pt x="0" y="7848"/>
                </a:lnTo>
                <a:lnTo>
                  <a:pt x="7848" y="0"/>
                </a:lnTo>
                <a:lnTo>
                  <a:pt x="17526" y="0"/>
                </a:lnTo>
                <a:lnTo>
                  <a:pt x="27190" y="0"/>
                </a:lnTo>
                <a:lnTo>
                  <a:pt x="35039" y="7848"/>
                </a:lnTo>
                <a:lnTo>
                  <a:pt x="35039" y="17513"/>
                </a:lnTo>
                <a:close/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935"/>
          <p:cNvSpPr/>
          <p:nvPr/>
        </p:nvSpPr>
        <p:spPr>
          <a:xfrm>
            <a:off x="5536893" y="4296892"/>
            <a:ext cx="0" cy="57619"/>
          </a:xfrm>
          <a:custGeom>
            <a:avLst/>
            <a:gdLst/>
            <a:ahLst/>
            <a:cxnLst/>
            <a:rect l="l" t="t" r="r" b="b"/>
            <a:pathLst>
              <a:path h="57619">
                <a:moveTo>
                  <a:pt x="0" y="0"/>
                </a:moveTo>
                <a:lnTo>
                  <a:pt x="0" y="57619"/>
                </a:lnTo>
              </a:path>
            </a:pathLst>
          </a:custGeom>
          <a:ln w="3145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936"/>
          <p:cNvSpPr/>
          <p:nvPr/>
        </p:nvSpPr>
        <p:spPr>
          <a:xfrm>
            <a:off x="5536893" y="4230585"/>
            <a:ext cx="0" cy="66306"/>
          </a:xfrm>
          <a:custGeom>
            <a:avLst/>
            <a:gdLst/>
            <a:ahLst/>
            <a:cxnLst/>
            <a:rect l="l" t="t" r="r" b="b"/>
            <a:pathLst>
              <a:path h="66306">
                <a:moveTo>
                  <a:pt x="0" y="0"/>
                </a:moveTo>
                <a:lnTo>
                  <a:pt x="0" y="66306"/>
                </a:lnTo>
              </a:path>
            </a:pathLst>
          </a:custGeom>
          <a:ln w="5566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937"/>
          <p:cNvSpPr/>
          <p:nvPr/>
        </p:nvSpPr>
        <p:spPr>
          <a:xfrm>
            <a:off x="5509696" y="4230585"/>
            <a:ext cx="54394" cy="123926"/>
          </a:xfrm>
          <a:custGeom>
            <a:avLst/>
            <a:gdLst/>
            <a:ahLst/>
            <a:cxnLst/>
            <a:rect l="l" t="t" r="r" b="b"/>
            <a:pathLst>
              <a:path w="54394" h="123926">
                <a:moveTo>
                  <a:pt x="12103" y="123926"/>
                </a:moveTo>
                <a:lnTo>
                  <a:pt x="12103" y="66306"/>
                </a:lnTo>
                <a:lnTo>
                  <a:pt x="0" y="66306"/>
                </a:lnTo>
                <a:lnTo>
                  <a:pt x="0" y="0"/>
                </a:lnTo>
                <a:lnTo>
                  <a:pt x="54394" y="0"/>
                </a:lnTo>
                <a:lnTo>
                  <a:pt x="54394" y="66306"/>
                </a:lnTo>
                <a:lnTo>
                  <a:pt x="42290" y="66306"/>
                </a:lnTo>
                <a:lnTo>
                  <a:pt x="42290" y="123926"/>
                </a:lnTo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827"/>
          <p:cNvSpPr txBox="1"/>
          <p:nvPr/>
        </p:nvSpPr>
        <p:spPr>
          <a:xfrm>
            <a:off x="2895954" y="4012489"/>
            <a:ext cx="447743" cy="13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z="850" spc="5" dirty="0" smtClean="0">
                <a:solidFill>
                  <a:srgbClr val="414042"/>
                </a:solidFill>
                <a:latin typeface="Calibri"/>
                <a:cs typeface="Calibri"/>
              </a:rPr>
              <a:t>Security</a:t>
            </a:r>
            <a:endParaRPr sz="850" dirty="0">
              <a:latin typeface="Calibri"/>
              <a:cs typeface="Calibri"/>
            </a:endParaRPr>
          </a:p>
        </p:txBody>
      </p:sp>
      <p:sp>
        <p:nvSpPr>
          <p:cNvPr id="78" name="object 827"/>
          <p:cNvSpPr txBox="1"/>
          <p:nvPr/>
        </p:nvSpPr>
        <p:spPr>
          <a:xfrm>
            <a:off x="4454411" y="3886200"/>
            <a:ext cx="459376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ctr">
              <a:lnSpc>
                <a:spcPct val="100000"/>
              </a:lnSpc>
            </a:pPr>
            <a:r>
              <a:rPr lang="en-US" sz="800" dirty="0" smtClean="0">
                <a:solidFill>
                  <a:srgbClr val="221F1F"/>
                </a:solidFill>
                <a:latin typeface="Calibri"/>
                <a:cs typeface="Calibri"/>
              </a:rPr>
              <a:t>Storage</a:t>
            </a:r>
            <a:endParaRPr sz="850" dirty="0">
              <a:latin typeface="Calibri"/>
              <a:cs typeface="Calibri"/>
            </a:endParaRPr>
          </a:p>
        </p:txBody>
      </p:sp>
      <p:sp>
        <p:nvSpPr>
          <p:cNvPr id="79" name="object 932"/>
          <p:cNvSpPr/>
          <p:nvPr/>
        </p:nvSpPr>
        <p:spPr>
          <a:xfrm>
            <a:off x="5534772" y="4565932"/>
            <a:ext cx="52882" cy="0"/>
          </a:xfrm>
          <a:custGeom>
            <a:avLst/>
            <a:gdLst/>
            <a:ahLst/>
            <a:cxnLst/>
            <a:rect l="l" t="t" r="r" b="b"/>
            <a:pathLst>
              <a:path w="52882">
                <a:moveTo>
                  <a:pt x="0" y="0"/>
                </a:moveTo>
                <a:lnTo>
                  <a:pt x="52882" y="0"/>
                </a:lnTo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32"/>
          <p:cNvSpPr txBox="1"/>
          <p:nvPr/>
        </p:nvSpPr>
        <p:spPr>
          <a:xfrm>
            <a:off x="2939483" y="2852936"/>
            <a:ext cx="792088" cy="13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850" spc="5" dirty="0" smtClean="0">
                <a:solidFill>
                  <a:srgbClr val="414042"/>
                </a:solidFill>
                <a:cs typeface="Calibri"/>
              </a:rPr>
              <a:t>Cash payments</a:t>
            </a:r>
            <a:endParaRPr sz="850" dirty="0">
              <a:latin typeface="Calibri"/>
              <a:cs typeface="Calibri"/>
            </a:endParaRPr>
          </a:p>
        </p:txBody>
      </p:sp>
      <p:sp>
        <p:nvSpPr>
          <p:cNvPr id="82" name="object 832"/>
          <p:cNvSpPr txBox="1"/>
          <p:nvPr/>
        </p:nvSpPr>
        <p:spPr>
          <a:xfrm>
            <a:off x="6611891" y="2780928"/>
            <a:ext cx="504056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850" spc="5" dirty="0" smtClean="0">
                <a:solidFill>
                  <a:srgbClr val="414042"/>
                </a:solidFill>
                <a:cs typeface="Calibri"/>
              </a:rPr>
              <a:t>Cash</a:t>
            </a:r>
          </a:p>
          <a:p>
            <a:pPr marL="12700" algn="r">
              <a:lnSpc>
                <a:spcPct val="100000"/>
              </a:lnSpc>
            </a:pPr>
            <a:r>
              <a:rPr lang="en-US" sz="850" spc="5" dirty="0" smtClean="0">
                <a:solidFill>
                  <a:srgbClr val="414042"/>
                </a:solidFill>
                <a:cs typeface="Calibri"/>
              </a:rPr>
              <a:t>payments</a:t>
            </a:r>
            <a:endParaRPr sz="8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94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3548" y="1517551"/>
            <a:ext cx="3392388" cy="3093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9500" dirty="0" smtClean="0">
                <a:solidFill>
                  <a:schemeClr val="bg1"/>
                </a:solidFill>
              </a:rPr>
              <a:t>I</a:t>
            </a:r>
            <a:r>
              <a:rPr lang="en-US" sz="19500" dirty="0">
                <a:solidFill>
                  <a:schemeClr val="bg1"/>
                </a:solidFill>
              </a:rPr>
              <a:t>V</a:t>
            </a:r>
            <a:r>
              <a:rPr lang="en-US" sz="195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3548" y="4090219"/>
            <a:ext cx="5408612" cy="799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5600" dirty="0" smtClean="0">
                <a:solidFill>
                  <a:schemeClr val="bg1"/>
                </a:solidFill>
              </a:rPr>
              <a:t>STRATEGY</a:t>
            </a:r>
          </a:p>
        </p:txBody>
      </p:sp>
      <p:sp>
        <p:nvSpPr>
          <p:cNvPr id="7" name="Подзаголовок 6"/>
          <p:cNvSpPr txBox="1">
            <a:spLocks/>
          </p:cNvSpPr>
          <p:nvPr/>
        </p:nvSpPr>
        <p:spPr>
          <a:xfrm>
            <a:off x="603548" y="6318845"/>
            <a:ext cx="3129012" cy="35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u="sng" spc="-40" dirty="0" smtClean="0">
                <a:solidFill>
                  <a:schemeClr val="bg1"/>
                </a:solidFill>
              </a:rPr>
              <a:t>www.oaoktk.ru/en</a:t>
            </a:r>
          </a:p>
        </p:txBody>
      </p:sp>
      <p:sp>
        <p:nvSpPr>
          <p:cNvPr id="8" name="Подзаголовок 6"/>
          <p:cNvSpPr txBox="1">
            <a:spLocks/>
          </p:cNvSpPr>
          <p:nvPr/>
        </p:nvSpPr>
        <p:spPr>
          <a:xfrm>
            <a:off x="7740352" y="6282555"/>
            <a:ext cx="1154509" cy="35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spc="-40" dirty="0" smtClean="0">
                <a:solidFill>
                  <a:schemeClr val="bg1"/>
                </a:solidFill>
              </a:rPr>
              <a:t>19</a:t>
            </a:r>
            <a:r>
              <a:rPr lang="en-US" sz="2400" b="1" spc="-40" dirty="0" smtClean="0">
                <a:solidFill>
                  <a:schemeClr val="bg1"/>
                </a:solidFill>
              </a:rPr>
              <a:t> </a:t>
            </a:r>
            <a:r>
              <a:rPr lang="en-US" sz="2000" b="1" spc="-40" dirty="0" smtClean="0">
                <a:solidFill>
                  <a:schemeClr val="bg1"/>
                </a:solidFill>
              </a:rPr>
              <a:t>/ 2</a:t>
            </a:r>
            <a:r>
              <a:rPr lang="ru-RU" sz="2000" b="1" spc="-40" dirty="0" smtClean="0">
                <a:solidFill>
                  <a:schemeClr val="bg1"/>
                </a:solidFill>
              </a:rPr>
              <a:t>9</a:t>
            </a:r>
            <a:endParaRPr lang="en-US" sz="2000" b="1" spc="-4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25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6"/>
          <p:cNvSpPr txBox="1">
            <a:spLocks/>
          </p:cNvSpPr>
          <p:nvPr/>
        </p:nvSpPr>
        <p:spPr>
          <a:xfrm>
            <a:off x="638175" y="404813"/>
            <a:ext cx="7534275" cy="35083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en-US" sz="2400" b="1" spc="-40" dirty="0" smtClean="0">
                <a:solidFill>
                  <a:schemeClr val="bg1"/>
                </a:solidFill>
              </a:rPr>
              <a:t>STRATEGIC LONG-TERM OBJECTIVES I</a:t>
            </a:r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7740650" y="6283325"/>
            <a:ext cx="1154113" cy="3492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2400" b="1" spc="-40" dirty="0" smtClean="0">
                <a:solidFill>
                  <a:srgbClr val="0096DC"/>
                </a:solidFill>
              </a:rPr>
              <a:t>20 </a:t>
            </a:r>
            <a:r>
              <a:rPr lang="en-US" sz="2000" b="1" spc="-40" dirty="0" smtClean="0">
                <a:solidFill>
                  <a:schemeClr val="bg1">
                    <a:lumMod val="65000"/>
                  </a:schemeClr>
                </a:solidFill>
              </a:rPr>
              <a:t>/ 2</a:t>
            </a:r>
            <a:r>
              <a:rPr lang="ru-RU" sz="2000" b="1" spc="-4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2000" b="1" spc="-4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4" y="1668440"/>
            <a:ext cx="7351713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object 2"/>
          <p:cNvSpPr txBox="1">
            <a:spLocks noGrp="1"/>
          </p:cNvSpPr>
          <p:nvPr>
            <p:ph type="title"/>
          </p:nvPr>
        </p:nvSpPr>
        <p:spPr>
          <a:xfrm>
            <a:off x="223527" y="1201479"/>
            <a:ext cx="8696944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PRODUCTION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AND LOGISTICS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2" name="object 3"/>
          <p:cNvSpPr txBox="1"/>
          <p:nvPr/>
        </p:nvSpPr>
        <p:spPr>
          <a:xfrm>
            <a:off x="231874" y="2394923"/>
            <a:ext cx="1946910" cy="3008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7230">
              <a:defRPr/>
            </a:pPr>
            <a:r>
              <a:rPr lang="en-US" sz="1400" b="1" kern="0" dirty="0" smtClean="0">
                <a:solidFill>
                  <a:srgbClr val="8DC53E"/>
                </a:solidFill>
                <a:cs typeface="Calibri"/>
              </a:rPr>
              <a:t>Expanding the resource base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ts val="850"/>
              </a:lnSpc>
              <a:spcBef>
                <a:spcPts val="4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2700" lvl="0">
              <a:defRPr/>
            </a:pPr>
            <a:r>
              <a:rPr lang="en-US" sz="1000" dirty="0"/>
              <a:t>Resource base expansion</a:t>
            </a:r>
            <a:br>
              <a:rPr lang="en-US" sz="1000" dirty="0"/>
            </a:br>
            <a:r>
              <a:rPr lang="en-US" sz="1000" dirty="0"/>
              <a:t>Vinogradovsky tenement’s design capacity has been increased to 5 million tonnes per year</a:t>
            </a:r>
            <a:r>
              <a:rPr lang="en-US" sz="1000" dirty="0" smtClean="0"/>
              <a:t>.</a:t>
            </a:r>
            <a:endParaRPr lang="ru-RU" sz="1000" dirty="0" smtClean="0"/>
          </a:p>
          <a:p>
            <a:pPr marL="12700" lvl="0">
              <a:defRPr/>
            </a:pP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In 2014 KTK obtained a license to the </a:t>
            </a:r>
            <a:r>
              <a:rPr lang="en-US" sz="1000" dirty="0" err="1"/>
              <a:t>Listvennichny</a:t>
            </a:r>
            <a:r>
              <a:rPr lang="en-US" sz="1000" dirty="0"/>
              <a:t> tenement, with reserves in the amount of 56 million tonnes. It is located in the center of KTK’s production cluster</a:t>
            </a:r>
            <a:r>
              <a:rPr lang="en-US" sz="1000" dirty="0" smtClean="0"/>
              <a:t>.</a:t>
            </a:r>
            <a:endParaRPr lang="ru-RU" sz="1000" dirty="0" smtClean="0"/>
          </a:p>
          <a:p>
            <a:pPr marL="12700" lvl="0">
              <a:defRPr/>
            </a:pP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Coal production in the Bryansky </a:t>
            </a:r>
            <a:r>
              <a:rPr lang="en-US" sz="1000" dirty="0" smtClean="0"/>
              <a:t>open-pit mine started </a:t>
            </a:r>
            <a:r>
              <a:rPr lang="en-US" sz="1000" dirty="0"/>
              <a:t>in 2015. Mining equipment and mining workers from </a:t>
            </a:r>
            <a:r>
              <a:rPr lang="en-US" sz="1000" dirty="0" err="1"/>
              <a:t>Karakansky</a:t>
            </a:r>
            <a:r>
              <a:rPr lang="en-US" sz="1000" dirty="0"/>
              <a:t> South will provide for the production.</a:t>
            </a:r>
            <a:endParaRPr lang="en-US" sz="1000" dirty="0" smtClean="0">
              <a:cs typeface="Calibri"/>
            </a:endParaRPr>
          </a:p>
        </p:txBody>
      </p:sp>
      <p:sp>
        <p:nvSpPr>
          <p:cNvPr id="54" name="object 5"/>
          <p:cNvSpPr txBox="1"/>
          <p:nvPr/>
        </p:nvSpPr>
        <p:spPr>
          <a:xfrm>
            <a:off x="2456830" y="2357573"/>
            <a:ext cx="1892935" cy="1815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07975" lvl="0">
              <a:defRPr/>
            </a:pPr>
            <a:r>
              <a:rPr lang="en-US" sz="1400" b="1" kern="0" dirty="0" smtClean="0">
                <a:solidFill>
                  <a:srgbClr val="8DC53E"/>
                </a:solidFill>
                <a:cs typeface="Calibri"/>
              </a:rPr>
              <a:t>Increasing thermal coal production</a:t>
            </a:r>
          </a:p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2700" marR="9525"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Calibri"/>
              </a:rPr>
              <a:t>Total production capacity of existing open-pit mines is 13 million tonnes. Annual coal production can be easily increased to this level, but only following the increase of the coal prices at the Asia-Pacific region.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79600" algn="l"/>
              </a:tabLst>
              <a:defRPr/>
            </a:pPr>
            <a:r>
              <a:rPr kumimoji="0" sz="1000" b="0" i="0" u="sng" strike="noStrike" kern="0" cap="none" spc="2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	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6" name="object 7"/>
          <p:cNvSpPr txBox="1"/>
          <p:nvPr/>
        </p:nvSpPr>
        <p:spPr>
          <a:xfrm>
            <a:off x="6904373" y="2394911"/>
            <a:ext cx="1727835" cy="1877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47040" lvl="0">
              <a:defRPr/>
            </a:pPr>
            <a:r>
              <a:rPr lang="en-US" sz="1400" b="1" kern="0" dirty="0" smtClean="0">
                <a:solidFill>
                  <a:srgbClr val="8DC53E"/>
                </a:solidFill>
                <a:cs typeface="Calibri"/>
              </a:rPr>
              <a:t>Applying innovative technologies</a:t>
            </a:r>
          </a:p>
          <a:p>
            <a:pPr marL="12700" marR="6350" lvl="0">
              <a:defRPr/>
            </a:pPr>
            <a:endParaRPr lang="en-US" sz="1000" kern="0" dirty="0" smtClean="0">
              <a:solidFill>
                <a:sysClr val="windowText" lastClr="000000"/>
              </a:solidFill>
              <a:cs typeface="Calibri"/>
            </a:endParaRPr>
          </a:p>
          <a:p>
            <a:pPr marL="12700" marR="6350"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Company is developing a project to include coal-drying unit to the project of the third washing plant</a:t>
            </a:r>
            <a:r>
              <a:rPr lang="en-US" sz="1000" dirty="0" smtClean="0"/>
              <a:t>.</a:t>
            </a:r>
          </a:p>
          <a:p>
            <a:pPr marL="12700" marR="6350" lvl="0">
              <a:defRPr/>
            </a:pPr>
            <a:endParaRPr lang="en-US" sz="1000" kern="0" dirty="0" smtClean="0">
              <a:solidFill>
                <a:sysClr val="windowText" lastClr="000000"/>
              </a:solidFill>
              <a:cs typeface="Calibri"/>
            </a:endParaRPr>
          </a:p>
          <a:p>
            <a:pPr marL="12700" marR="6350"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3D mining planning is already used by KTK’s engineers.</a:t>
            </a:r>
          </a:p>
        </p:txBody>
      </p:sp>
      <p:sp>
        <p:nvSpPr>
          <p:cNvPr id="59" name="object 10"/>
          <p:cNvSpPr txBox="1"/>
          <p:nvPr/>
        </p:nvSpPr>
        <p:spPr>
          <a:xfrm>
            <a:off x="4684527" y="2359440"/>
            <a:ext cx="1884680" cy="3236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81025" lvl="0">
              <a:defRPr/>
            </a:pPr>
            <a:r>
              <a:rPr lang="en-US" sz="1400" b="1" kern="0" dirty="0" smtClean="0">
                <a:solidFill>
                  <a:srgbClr val="8DC53E"/>
                </a:solidFill>
                <a:cs typeface="Calibri"/>
              </a:rPr>
              <a:t>Developing coal transport infrastructure</a:t>
            </a:r>
          </a:p>
          <a:p>
            <a:pPr marL="0" marR="0" lvl="0" indent="0" defTabSz="914400" eaLnBrk="1" fontAlgn="auto" latinLnBrk="0" hangingPunct="1">
              <a:lnSpc>
                <a:spcPts val="950"/>
              </a:lnSpc>
              <a:spcBef>
                <a:spcPts val="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2700" marR="59690" lvl="0"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Calibri"/>
              </a:rPr>
              <a:t>Since </a:t>
            </a:r>
            <a:r>
              <a:rPr lang="en-US" sz="1000" kern="0" dirty="0" err="1" smtClean="0">
                <a:solidFill>
                  <a:sysClr val="windowText" lastClr="000000"/>
                </a:solidFill>
                <a:cs typeface="Calibri"/>
              </a:rPr>
              <a:t>Kuzbass</a:t>
            </a:r>
            <a:r>
              <a:rPr lang="en-US" sz="1000" kern="0" dirty="0" smtClean="0">
                <a:solidFill>
                  <a:sysClr val="windowText" lastClr="000000"/>
                </a:solidFill>
                <a:cs typeface="Calibri"/>
              </a:rPr>
              <a:t> Transport Company LLC spinoff, KTK is not planning to establish own railcar fleet in the medium-term perspective.</a:t>
            </a:r>
          </a:p>
          <a:p>
            <a:pPr marL="12700" marR="59690" lvl="0">
              <a:defRPr/>
            </a:pPr>
            <a:endParaRPr lang="en-US" sz="1000" kern="0" dirty="0" smtClean="0">
              <a:solidFill>
                <a:sysClr val="windowText" lastClr="000000"/>
              </a:solidFill>
              <a:cs typeface="Calibri"/>
            </a:endParaRPr>
          </a:p>
          <a:p>
            <a:pPr marL="12700" marR="59690">
              <a:defRPr/>
            </a:pPr>
            <a:r>
              <a:rPr lang="en-US" sz="1000" dirty="0" smtClean="0">
                <a:cs typeface="Calibri"/>
              </a:rPr>
              <a:t>The existing capacity of Meret sorting station is 17 million tonnes per year and that’s enough to satisfy growing production requirements. Currently only </a:t>
            </a:r>
            <a:r>
              <a:rPr lang="ru-RU" sz="1000" dirty="0" smtClean="0">
                <a:cs typeface="Calibri"/>
              </a:rPr>
              <a:t>80</a:t>
            </a:r>
            <a:r>
              <a:rPr lang="en-US" sz="1000" dirty="0" smtClean="0">
                <a:cs typeface="Calibri"/>
              </a:rPr>
              <a:t>% of this capacity is being used.</a:t>
            </a:r>
          </a:p>
          <a:p>
            <a:pPr marL="12700" marR="59690" lvl="0">
              <a:defRPr/>
            </a:pPr>
            <a:endParaRPr lang="en-US" sz="1000" kern="0" dirty="0" smtClean="0">
              <a:solidFill>
                <a:sysClr val="windowText" lastClr="000000"/>
              </a:solidFill>
              <a:cs typeface="Calibri"/>
            </a:endParaRPr>
          </a:p>
          <a:p>
            <a:pPr marL="12700" marR="59690">
              <a:defRPr/>
            </a:pPr>
            <a:r>
              <a:rPr lang="en-US" sz="1000" dirty="0"/>
              <a:t>KTK’s management is expecting a coal handling rate reduction at the ports of the Asia-Pacific export direction.</a:t>
            </a:r>
            <a:endParaRPr lang="en-US" sz="1000" dirty="0" smtClean="0"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744762" y="4304951"/>
            <a:ext cx="161607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000" dirty="0" smtClean="0">
                <a:solidFill>
                  <a:srgbClr val="0095D5"/>
                </a:solidFill>
                <a:latin typeface="Calibri"/>
                <a:cs typeface="Calibri"/>
              </a:rPr>
              <a:t>These directions of investments are on hold until coal prices in Asia-Pacific region will start to recover.</a:t>
            </a: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62" y="4221088"/>
            <a:ext cx="26828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3548" y="1517551"/>
            <a:ext cx="3392388" cy="3093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9500" dirty="0" smtClean="0">
                <a:solidFill>
                  <a:schemeClr val="bg1"/>
                </a:solidFill>
              </a:rPr>
              <a:t>I.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3548" y="4090219"/>
            <a:ext cx="5408612" cy="1499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5600" dirty="0" smtClean="0">
                <a:solidFill>
                  <a:schemeClr val="bg1"/>
                </a:solidFill>
              </a:rPr>
              <a:t>BUSINESS OVERVIEW</a:t>
            </a:r>
          </a:p>
        </p:txBody>
      </p:sp>
      <p:sp>
        <p:nvSpPr>
          <p:cNvPr id="7" name="Подзаголовок 6"/>
          <p:cNvSpPr txBox="1">
            <a:spLocks/>
          </p:cNvSpPr>
          <p:nvPr/>
        </p:nvSpPr>
        <p:spPr>
          <a:xfrm>
            <a:off x="603548" y="6318845"/>
            <a:ext cx="3129012" cy="35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u="sng" spc="-40" dirty="0" smtClean="0">
                <a:solidFill>
                  <a:schemeClr val="bg1"/>
                </a:solidFill>
              </a:rPr>
              <a:t>www.oaoktk.ru/en</a:t>
            </a:r>
          </a:p>
        </p:txBody>
      </p:sp>
      <p:sp>
        <p:nvSpPr>
          <p:cNvPr id="8" name="Подзаголовок 6"/>
          <p:cNvSpPr txBox="1">
            <a:spLocks/>
          </p:cNvSpPr>
          <p:nvPr/>
        </p:nvSpPr>
        <p:spPr>
          <a:xfrm>
            <a:off x="7740352" y="6282555"/>
            <a:ext cx="1154509" cy="35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spc="-40" dirty="0" smtClean="0">
                <a:solidFill>
                  <a:schemeClr val="bg1"/>
                </a:solidFill>
              </a:rPr>
              <a:t>2 </a:t>
            </a:r>
            <a:r>
              <a:rPr lang="en-US" sz="2000" b="1" spc="-40" dirty="0" smtClean="0">
                <a:solidFill>
                  <a:schemeClr val="bg1">
                    <a:lumMod val="65000"/>
                  </a:schemeClr>
                </a:solidFill>
              </a:rPr>
              <a:t>/ 28</a:t>
            </a:r>
          </a:p>
        </p:txBody>
      </p:sp>
    </p:spTree>
    <p:extLst>
      <p:ext uri="{BB962C8B-B14F-4D97-AF65-F5344CB8AC3E}">
        <p14:creationId xmlns="" xmlns:p14="http://schemas.microsoft.com/office/powerpoint/2010/main" val="20623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6"/>
          <p:cNvSpPr txBox="1">
            <a:spLocks/>
          </p:cNvSpPr>
          <p:nvPr/>
        </p:nvSpPr>
        <p:spPr>
          <a:xfrm>
            <a:off x="638175" y="404813"/>
            <a:ext cx="7534275" cy="35083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400" b="1" spc="-40" dirty="0" smtClean="0">
                <a:solidFill>
                  <a:schemeClr val="bg1"/>
                </a:solidFill>
              </a:rPr>
              <a:t>STRATEGIC LONG-TERM OBJECTIVES II</a:t>
            </a:r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7740650" y="6283325"/>
            <a:ext cx="1154113" cy="3492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2400" b="1" spc="-40" dirty="0" smtClean="0">
                <a:solidFill>
                  <a:srgbClr val="0096DC"/>
                </a:solidFill>
              </a:rPr>
              <a:t>21</a:t>
            </a:r>
            <a:r>
              <a:rPr lang="en-US" sz="2400" b="1" spc="-40" dirty="0" smtClean="0">
                <a:solidFill>
                  <a:srgbClr val="0096DC"/>
                </a:solidFill>
              </a:rPr>
              <a:t> </a:t>
            </a:r>
            <a:r>
              <a:rPr lang="en-US" sz="2000" b="1" spc="-40" dirty="0" smtClean="0">
                <a:solidFill>
                  <a:schemeClr val="bg1">
                    <a:lumMod val="65000"/>
                  </a:schemeClr>
                </a:solidFill>
              </a:rPr>
              <a:t>/ 2</a:t>
            </a:r>
            <a:r>
              <a:rPr lang="ru-RU" sz="2000" b="1" spc="-4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2000" b="1" spc="-4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4" y="1690048"/>
            <a:ext cx="5267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2"/>
          <p:cNvSpPr txBox="1">
            <a:spLocks noGrp="1"/>
          </p:cNvSpPr>
          <p:nvPr>
            <p:ph type="title"/>
          </p:nvPr>
        </p:nvSpPr>
        <p:spPr>
          <a:xfrm>
            <a:off x="223527" y="1201479"/>
            <a:ext cx="8696944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-12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NEW PRODUCTS AND SALES DEVELOPMENT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object 3"/>
          <p:cNvSpPr txBox="1"/>
          <p:nvPr/>
        </p:nvSpPr>
        <p:spPr>
          <a:xfrm>
            <a:off x="2450467" y="2370968"/>
            <a:ext cx="1919605" cy="185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64515" lvl="0">
              <a:defRPr/>
            </a:pPr>
            <a:r>
              <a:rPr lang="en-US" sz="1400" b="1" kern="0" dirty="0" smtClean="0">
                <a:solidFill>
                  <a:srgbClr val="8DC53E"/>
                </a:solidFill>
                <a:cs typeface="Calibri"/>
              </a:rPr>
              <a:t>Development of fundamentally new products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spcBef>
                <a:spcPts val="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2700" marR="6350" lvl="0">
              <a:defRPr/>
            </a:pPr>
            <a:r>
              <a:rPr lang="en-US" sz="1000" kern="0" spc="-15" dirty="0" smtClean="0">
                <a:solidFill>
                  <a:sysClr val="windowText" lastClr="000000"/>
                </a:solidFill>
                <a:cs typeface="Calibri"/>
              </a:rPr>
              <a:t>The Company expands its product line by increasing the production of sorted marks of coal and pre-packed coal.</a:t>
            </a:r>
          </a:p>
          <a:p>
            <a:pPr marL="12700" marR="151765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-15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151765" lvl="0">
              <a:defRPr/>
            </a:pPr>
            <a:r>
              <a:rPr lang="en-US" sz="1000" kern="0" spc="-15" dirty="0" smtClean="0">
                <a:solidFill>
                  <a:sysClr val="windowText" lastClr="000000"/>
                </a:solidFill>
                <a:cs typeface="Calibri"/>
              </a:rPr>
              <a:t>The Company continues an experiment with producing coal briquettes.</a:t>
            </a:r>
          </a:p>
        </p:txBody>
      </p:sp>
      <p:sp>
        <p:nvSpPr>
          <p:cNvPr id="20" name="object 4"/>
          <p:cNvSpPr txBox="1">
            <a:spLocks noGrp="1"/>
          </p:cNvSpPr>
          <p:nvPr>
            <p:ph sz="half" idx="4294967295"/>
          </p:nvPr>
        </p:nvSpPr>
        <p:spPr>
          <a:xfrm>
            <a:off x="4685667" y="2370974"/>
            <a:ext cx="1964182" cy="2072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64515" indent="0">
              <a:spcBef>
                <a:spcPts val="0"/>
              </a:spcBef>
              <a:buNone/>
            </a:pPr>
            <a:r>
              <a:rPr lang="en-US" sz="1400" b="1" kern="0" dirty="0" smtClean="0">
                <a:solidFill>
                  <a:srgbClr val="8DC53E"/>
                </a:solidFill>
                <a:latin typeface="Calibri"/>
                <a:cs typeface="Calibri"/>
              </a:rPr>
              <a:t>Domestic market development</a:t>
            </a:r>
            <a:endParaRPr sz="1400" b="1" kern="0" dirty="0">
              <a:solidFill>
                <a:srgbClr val="8DC53E"/>
              </a:solidFill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ts val="750"/>
              </a:lnSpc>
              <a:spcBef>
                <a:spcPts val="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2700" marR="248920" lvl="0" indent="0">
              <a:spcBef>
                <a:spcPts val="0"/>
              </a:spcBef>
              <a:buNone/>
              <a:defRPr/>
            </a:pPr>
            <a:r>
              <a:rPr lang="en-US" sz="1000" dirty="0"/>
              <a:t>KTK’s own retail network in Russia has </a:t>
            </a:r>
            <a:r>
              <a:rPr lang="en-US" sz="1000" dirty="0" smtClean="0"/>
              <a:t>100 </a:t>
            </a:r>
            <a:r>
              <a:rPr lang="en-US" sz="1000" dirty="0"/>
              <a:t>point of sale, of which </a:t>
            </a:r>
            <a:r>
              <a:rPr lang="en-US" sz="1000" dirty="0" smtClean="0"/>
              <a:t>30 </a:t>
            </a:r>
            <a:r>
              <a:rPr lang="en-US" sz="1000" dirty="0"/>
              <a:t>are innovative </a:t>
            </a:r>
            <a:r>
              <a:rPr lang="en-US" sz="1000" dirty="0" smtClean="0"/>
              <a:t>warehouse-shops. </a:t>
            </a:r>
          </a:p>
          <a:p>
            <a:pPr marL="12700" marR="248920" lvl="0" indent="0">
              <a:spcBef>
                <a:spcPts val="0"/>
              </a:spcBef>
              <a:buNone/>
              <a:defRPr/>
            </a:pP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KTK’s own wholesale network in Poland has </a:t>
            </a:r>
            <a:r>
              <a:rPr lang="en-US" sz="1000" dirty="0" smtClean="0"/>
              <a:t>15 </a:t>
            </a:r>
            <a:r>
              <a:rPr lang="en-US" sz="1000" dirty="0"/>
              <a:t>warehouse terminals. The management is planning to open new warehouses in </a:t>
            </a:r>
            <a:r>
              <a:rPr lang="en-US" sz="1000" dirty="0" smtClean="0"/>
              <a:t>future period.</a:t>
            </a:r>
            <a:endParaRPr lang="en-US" sz="1000" kern="0" spc="-15" dirty="0" smtClean="0">
              <a:solidFill>
                <a:srgbClr val="221F1F"/>
              </a:solidFill>
              <a:cs typeface="Calibri"/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223527" y="2370974"/>
            <a:ext cx="1870710" cy="3329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8915" lvl="0">
              <a:defRPr/>
            </a:pPr>
            <a:r>
              <a:rPr lang="en-US" sz="1400" b="1" kern="0" dirty="0" smtClean="0">
                <a:solidFill>
                  <a:srgbClr val="8DC53E"/>
                </a:solidFill>
                <a:cs typeface="Calibri"/>
              </a:rPr>
              <a:t>Improving the quality of coal products</a:t>
            </a:r>
          </a:p>
          <a:p>
            <a:pPr marL="0" marR="0" lvl="0" indent="0" defTabSz="914400" eaLnBrk="1" fontAlgn="auto" latinLnBrk="0" hangingPunct="1">
              <a:lnSpc>
                <a:spcPts val="95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2700" marR="6350" lvl="0">
              <a:defRPr/>
            </a:pPr>
            <a:r>
              <a:rPr lang="en-US" sz="1000" kern="0" spc="-15" dirty="0" smtClean="0">
                <a:solidFill>
                  <a:sysClr val="windowText" lastClr="000000"/>
                </a:solidFill>
                <a:cs typeface="Calibri"/>
              </a:rPr>
              <a:t>The Company is planning to implement selective mining at all the open-pits to get more coal for sorting.</a:t>
            </a:r>
          </a:p>
          <a:p>
            <a:pPr marL="12700" marR="6350" lvl="0">
              <a:defRPr/>
            </a:pPr>
            <a:endParaRPr lang="en-US" sz="1000" kern="0" spc="-15" dirty="0" smtClean="0">
              <a:solidFill>
                <a:sysClr val="windowText" lastClr="000000"/>
              </a:solidFill>
              <a:cs typeface="Calibri"/>
            </a:endParaRPr>
          </a:p>
          <a:p>
            <a:pPr marL="12700" marR="6350"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Technical upgrading of Washing Plant </a:t>
            </a:r>
            <a:r>
              <a:rPr lang="ru-RU" sz="1000" dirty="0" smtClean="0">
                <a:solidFill>
                  <a:prstClr val="black"/>
                </a:solidFill>
              </a:rPr>
              <a:t>«</a:t>
            </a:r>
            <a:r>
              <a:rPr lang="en-US" sz="1000" dirty="0" smtClean="0">
                <a:solidFill>
                  <a:prstClr val="black"/>
                </a:solidFill>
              </a:rPr>
              <a:t>Kaskad-2</a:t>
            </a:r>
            <a:r>
              <a:rPr lang="ru-RU" sz="1000" dirty="0" smtClean="0">
                <a:solidFill>
                  <a:prstClr val="black"/>
                </a:solidFill>
              </a:rPr>
              <a:t>»</a:t>
            </a:r>
            <a:r>
              <a:rPr lang="en-US" sz="1000" dirty="0" smtClean="0">
                <a:solidFill>
                  <a:prstClr val="black"/>
                </a:solidFill>
              </a:rPr>
              <a:t> has resulted in increase of washing capacity to 3.6 </a:t>
            </a:r>
            <a:r>
              <a:rPr lang="en-US" sz="1000" dirty="0" err="1" smtClean="0">
                <a:solidFill>
                  <a:prstClr val="black"/>
                </a:solidFill>
              </a:rPr>
              <a:t>mln</a:t>
            </a:r>
            <a:r>
              <a:rPr lang="en-US" sz="1000" dirty="0" smtClean="0">
                <a:solidFill>
                  <a:prstClr val="black"/>
                </a:solidFill>
              </a:rPr>
              <a:t> tons.</a:t>
            </a:r>
          </a:p>
          <a:p>
            <a:pPr marL="12700" marR="6350">
              <a:defRPr/>
            </a:pPr>
            <a:endParaRPr lang="en-US" sz="1000" dirty="0" smtClean="0">
              <a:solidFill>
                <a:prstClr val="black"/>
              </a:solidFill>
            </a:endParaRPr>
          </a:p>
          <a:p>
            <a:pPr marL="12700" marR="6350">
              <a:defRPr/>
            </a:pPr>
            <a:r>
              <a:rPr lang="en-US" sz="1000" dirty="0" smtClean="0"/>
              <a:t>Company’s modernization plan implies production capacity growth of Washing Plant </a:t>
            </a:r>
            <a:r>
              <a:rPr lang="ru-RU" sz="1000" dirty="0" smtClean="0"/>
              <a:t>«</a:t>
            </a:r>
            <a:r>
              <a:rPr lang="en-US" sz="1000" dirty="0" smtClean="0"/>
              <a:t>Kaskad-1</a:t>
            </a:r>
            <a:r>
              <a:rPr lang="ru-RU" sz="1000" dirty="0" smtClean="0"/>
              <a:t>»</a:t>
            </a:r>
            <a:r>
              <a:rPr lang="en-US" sz="1000" dirty="0" smtClean="0"/>
              <a:t> from 1 to 3 </a:t>
            </a:r>
            <a:r>
              <a:rPr lang="en-US" sz="1000" dirty="0" err="1" smtClean="0"/>
              <a:t>mln</a:t>
            </a:r>
            <a:r>
              <a:rPr lang="en-US" sz="1000" dirty="0" smtClean="0"/>
              <a:t>. tons by 3rd quarter, 2016. </a:t>
            </a:r>
            <a:r>
              <a:rPr lang="en-US" sz="1000" dirty="0"/>
              <a:t>Investment in this project will be made only under the condition of rising prices on international markets.</a:t>
            </a:r>
            <a:endParaRPr lang="en-US" sz="1000" dirty="0" smtClean="0">
              <a:solidFill>
                <a:prstClr val="black"/>
              </a:solidFill>
            </a:endParaRPr>
          </a:p>
        </p:txBody>
      </p:sp>
      <p:sp>
        <p:nvSpPr>
          <p:cNvPr id="24" name="object 54"/>
          <p:cNvSpPr/>
          <p:nvPr/>
        </p:nvSpPr>
        <p:spPr>
          <a:xfrm>
            <a:off x="236227" y="5693767"/>
            <a:ext cx="1997710" cy="0"/>
          </a:xfrm>
          <a:custGeom>
            <a:avLst/>
            <a:gdLst/>
            <a:ahLst/>
            <a:cxnLst/>
            <a:rect l="l" t="t" r="r" b="b"/>
            <a:pathLst>
              <a:path w="1997710">
                <a:moveTo>
                  <a:pt x="0" y="0"/>
                </a:moveTo>
                <a:lnTo>
                  <a:pt x="1997710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8" y="5769019"/>
            <a:ext cx="292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ect 62"/>
          <p:cNvSpPr txBox="1"/>
          <p:nvPr/>
        </p:nvSpPr>
        <p:spPr>
          <a:xfrm>
            <a:off x="611560" y="5837783"/>
            <a:ext cx="161607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000" dirty="0" smtClean="0">
                <a:solidFill>
                  <a:srgbClr val="0095D5"/>
                </a:solidFill>
                <a:latin typeface="Calibri"/>
                <a:cs typeface="Calibri"/>
              </a:rPr>
              <a:t>These directions of investments are on hold until coal prices in Asia-Pacific region will start to recover.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6"/>
          <p:cNvSpPr txBox="1">
            <a:spLocks/>
          </p:cNvSpPr>
          <p:nvPr/>
        </p:nvSpPr>
        <p:spPr>
          <a:xfrm>
            <a:off x="638175" y="404813"/>
            <a:ext cx="7534275" cy="35083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400" b="1" spc="-40" dirty="0" smtClean="0">
                <a:solidFill>
                  <a:schemeClr val="bg1"/>
                </a:solidFill>
              </a:rPr>
              <a:t>STRATEGIC LONG-TERM OBJECTIVES III</a:t>
            </a:r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7740650" y="6283325"/>
            <a:ext cx="1154113" cy="3492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2400" b="1" spc="-40" dirty="0" smtClean="0">
                <a:solidFill>
                  <a:srgbClr val="0096DC"/>
                </a:solidFill>
              </a:rPr>
              <a:t>22</a:t>
            </a:r>
            <a:r>
              <a:rPr lang="en-US" sz="2000" b="1" spc="-40" dirty="0" smtClean="0">
                <a:solidFill>
                  <a:schemeClr val="bg1">
                    <a:lumMod val="65000"/>
                  </a:schemeClr>
                </a:solidFill>
              </a:rPr>
              <a:t>/ 2</a:t>
            </a:r>
            <a:r>
              <a:rPr lang="ru-RU" sz="2000" b="1" spc="-4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2000" b="1" spc="-4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8" y="1673012"/>
            <a:ext cx="5218113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2"/>
          <p:cNvSpPr txBox="1">
            <a:spLocks noGrp="1"/>
          </p:cNvSpPr>
          <p:nvPr>
            <p:ph type="title"/>
          </p:nvPr>
        </p:nvSpPr>
        <p:spPr>
          <a:xfrm>
            <a:off x="428596" y="928670"/>
            <a:ext cx="8143932" cy="785818"/>
          </a:xfrm>
        </p:spPr>
        <p:txBody>
          <a:bodyPr>
            <a:normAutofit/>
          </a:bodyPr>
          <a:lstStyle/>
          <a:p>
            <a:pPr lvl="0" algn="l"/>
            <a:r>
              <a:rPr lang="en-US" sz="2200" b="1" kern="0" spc="-125" dirty="0" smtClean="0">
                <a:solidFill>
                  <a:sysClr val="windowText" lastClr="000000"/>
                </a:solidFill>
                <a:latin typeface="+mn-lt"/>
              </a:rPr>
              <a:t>FINANCE AND MANAGEMENT</a:t>
            </a:r>
            <a:endParaRPr lang="en-US" sz="2200" b="1" kern="0" spc="-125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6572264" y="2928934"/>
            <a:ext cx="1857388" cy="2928958"/>
          </a:xfrm>
        </p:spPr>
        <p:txBody>
          <a:bodyPr>
            <a:normAutofit fontScale="62500" lnSpcReduction="20000"/>
          </a:bodyPr>
          <a:lstStyle/>
          <a:p>
            <a:pPr marL="12700" marR="635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KTK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has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undergone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inspection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procedures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regarding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compliance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with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ISO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Standards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9001:2008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and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ISO 14001:2004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and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certification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audit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of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OHSAS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Standard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18001:2007.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Certification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under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Management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System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by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OHSAS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Standard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18001:2007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describes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basic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possibilities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and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competences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of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the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personnel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and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technology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processes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regarding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operational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safety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of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Kuzbasskaya Toplivnaya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Company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.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Receipt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of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the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certificate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under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such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Standard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confirms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the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fact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that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КТК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enterprises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attach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high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priority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to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operational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safety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and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all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processes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of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enterprises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in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this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system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are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in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line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with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the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world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 </a:t>
            </a:r>
            <a:r>
              <a:rPr lang="ru-RU" sz="1400" kern="0" spc="-15" dirty="0" err="1" smtClean="0">
                <a:solidFill>
                  <a:srgbClr val="221F1F"/>
                </a:solidFill>
                <a:cs typeface="Calibri"/>
              </a:rPr>
              <a:t>standards</a:t>
            </a:r>
            <a:r>
              <a:rPr lang="ru-RU" sz="1400" kern="0" spc="-15" dirty="0" smtClean="0">
                <a:solidFill>
                  <a:srgbClr val="221F1F"/>
                </a:solidFill>
                <a:cs typeface="Calibri"/>
              </a:rPr>
              <a:t>.</a:t>
            </a:r>
          </a:p>
          <a:p>
            <a:endParaRPr lang="ru-RU" dirty="0"/>
          </a:p>
        </p:txBody>
      </p:sp>
      <p:sp>
        <p:nvSpPr>
          <p:cNvPr id="19" name="object 3"/>
          <p:cNvSpPr txBox="1"/>
          <p:nvPr/>
        </p:nvSpPr>
        <p:spPr>
          <a:xfrm>
            <a:off x="4669110" y="2370974"/>
            <a:ext cx="1860550" cy="118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94640" lvl="0">
              <a:defRPr/>
            </a:pPr>
            <a:r>
              <a:rPr lang="en-US" sz="1400" b="1" kern="0" dirty="0" smtClean="0">
                <a:solidFill>
                  <a:srgbClr val="8DC53E"/>
                </a:solidFill>
                <a:cs typeface="Calibri"/>
              </a:rPr>
              <a:t>Optimizing costs and increasing efficiency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spcBef>
                <a:spcPts val="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2700" marR="6350" lvl="0">
              <a:defRPr/>
            </a:pPr>
            <a:r>
              <a:rPr lang="en-US" sz="1000" kern="0" spc="-15" dirty="0" smtClean="0">
                <a:solidFill>
                  <a:srgbClr val="221F1F"/>
                </a:solidFill>
                <a:cs typeface="Calibri"/>
              </a:rPr>
              <a:t>KTK executed a cost-cutting program in 2012-2015. All the incoming recourses and services were revised to lower the prices. </a:t>
            </a:r>
          </a:p>
        </p:txBody>
      </p:sp>
      <p:sp>
        <p:nvSpPr>
          <p:cNvPr id="20" name="object 4"/>
          <p:cNvSpPr txBox="1"/>
          <p:nvPr/>
        </p:nvSpPr>
        <p:spPr>
          <a:xfrm>
            <a:off x="221568" y="2370974"/>
            <a:ext cx="2019935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55904" lvl="0">
              <a:defRPr/>
            </a:pPr>
            <a:r>
              <a:rPr lang="en-US" sz="1400" b="1" kern="0" dirty="0" smtClean="0">
                <a:solidFill>
                  <a:srgbClr val="8DC53E"/>
                </a:solidFill>
                <a:cs typeface="Calibri"/>
              </a:rPr>
              <a:t>Efficient loan portfolio management</a:t>
            </a: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2700" marR="6350" lvl="0">
              <a:defRPr/>
            </a:pPr>
            <a:r>
              <a:rPr lang="en-US" sz="1000" dirty="0"/>
              <a:t>In April 2015 KTK Overseas AG trading house was established. Its functions will include working with traders and attracting trade financing for export shipments.</a:t>
            </a:r>
            <a:endParaRPr lang="en-US" sz="1000" kern="0" dirty="0" smtClean="0">
              <a:solidFill>
                <a:srgbClr val="221F1F"/>
              </a:solidFill>
              <a:cs typeface="Calibri"/>
            </a:endParaRPr>
          </a:p>
          <a:p>
            <a:pPr marL="12700" marR="6350" lvl="0">
              <a:defRPr/>
            </a:pPr>
            <a:endParaRPr lang="en-US" sz="1000" kern="0" dirty="0" smtClean="0">
              <a:solidFill>
                <a:srgbClr val="221F1F"/>
              </a:solidFill>
              <a:cs typeface="Calibri"/>
            </a:endParaRPr>
          </a:p>
          <a:p>
            <a:pPr marL="12700" marR="6350" lvl="0">
              <a:defRPr/>
            </a:pPr>
            <a:r>
              <a:rPr lang="en-US" sz="1000" kern="0" dirty="0" smtClean="0">
                <a:solidFill>
                  <a:srgbClr val="221F1F"/>
                </a:solidFill>
                <a:cs typeface="Calibri"/>
              </a:rPr>
              <a:t>The Company’s loan portfolio management policy is conservative. The management is always searching for new possibilities to refinance existing loans to decrease interest rates and increase average loan maturity.</a:t>
            </a:r>
          </a:p>
        </p:txBody>
      </p:sp>
      <p:sp>
        <p:nvSpPr>
          <p:cNvPr id="23" name="object 7"/>
          <p:cNvSpPr txBox="1"/>
          <p:nvPr/>
        </p:nvSpPr>
        <p:spPr>
          <a:xfrm>
            <a:off x="2448507" y="2370974"/>
            <a:ext cx="1951355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89560" lvl="0">
              <a:defRPr/>
            </a:pPr>
            <a:r>
              <a:rPr lang="en-US" sz="1400" b="1" kern="0" dirty="0" smtClean="0">
                <a:solidFill>
                  <a:srgbClr val="8DC53E"/>
                </a:solidFill>
                <a:cs typeface="Calibri"/>
              </a:rPr>
              <a:t>Improving corporate governance</a:t>
            </a: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2700" lvl="0">
              <a:defRPr/>
            </a:pPr>
            <a:r>
              <a:rPr lang="en-US" sz="1000" kern="0" spc="-15" dirty="0" smtClean="0">
                <a:solidFill>
                  <a:srgbClr val="221F1F"/>
                </a:solidFill>
                <a:cs typeface="Calibri"/>
              </a:rPr>
              <a:t>KTK’s controlling shareholder is focused on the high quality of corporate governance and an open discussion with minority shareholders.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Alex Williams, Independent board member, is representing Investor Protection Association.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kern="0" dirty="0" smtClea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2700"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The IR office in Moscow is always ready to communicate with analysts and investors.</a:t>
            </a:r>
            <a:endParaRPr lang="en-US" sz="1000" dirty="0">
              <a:solidFill>
                <a:prstClr val="black"/>
              </a:solidFill>
            </a:endParaRPr>
          </a:p>
          <a:p>
            <a:pPr marL="12700">
              <a:defRPr/>
            </a:pPr>
            <a:endParaRPr lang="en-US" sz="1000" dirty="0" smtClean="0">
              <a:solidFill>
                <a:prstClr val="black"/>
              </a:solidFill>
            </a:endParaRPr>
          </a:p>
          <a:p>
            <a:pPr marL="12700">
              <a:defRPr/>
            </a:pPr>
            <a:r>
              <a:rPr lang="en-US" sz="1000" dirty="0"/>
              <a:t>The company organizes meetings with management and visits to production assets for analysts, investors and media.</a:t>
            </a:r>
            <a:endParaRPr lang="en-US" sz="1000" dirty="0" smtClean="0">
              <a:solidFill>
                <a:prstClr val="black"/>
              </a:solidFill>
            </a:endParaRPr>
          </a:p>
        </p:txBody>
      </p:sp>
      <p:pic>
        <p:nvPicPr>
          <p:cNvPr id="11" name="Picture 1" descr="C:\Users\uvs\Desktop\презентация 2015\ishodniki\иллюстрации\ill_png\КТК_Calibri_10- 2-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643050"/>
            <a:ext cx="714380" cy="61260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572264" y="2357430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kern="0" dirty="0" smtClean="0">
                <a:solidFill>
                  <a:srgbClr val="8DC53E"/>
                </a:solidFill>
                <a:cs typeface="Calibri"/>
              </a:rPr>
              <a:t>Responsibility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3548" y="1517551"/>
            <a:ext cx="3392388" cy="3093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9500" dirty="0" smtClean="0">
                <a:solidFill>
                  <a:schemeClr val="bg1"/>
                </a:solidFill>
              </a:rPr>
              <a:t>V.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3548" y="4090219"/>
            <a:ext cx="540861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5600" dirty="0" smtClean="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7" name="Подзаголовок 6"/>
          <p:cNvSpPr txBox="1">
            <a:spLocks/>
          </p:cNvSpPr>
          <p:nvPr/>
        </p:nvSpPr>
        <p:spPr>
          <a:xfrm>
            <a:off x="603548" y="6318845"/>
            <a:ext cx="3129012" cy="35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u="sng" spc="-40" dirty="0" smtClean="0">
                <a:solidFill>
                  <a:schemeClr val="bg1"/>
                </a:solidFill>
              </a:rPr>
              <a:t>www.oaoktk.ru/en</a:t>
            </a:r>
          </a:p>
        </p:txBody>
      </p:sp>
      <p:sp>
        <p:nvSpPr>
          <p:cNvPr id="8" name="Подзаголовок 6"/>
          <p:cNvSpPr txBox="1">
            <a:spLocks/>
          </p:cNvSpPr>
          <p:nvPr/>
        </p:nvSpPr>
        <p:spPr>
          <a:xfrm>
            <a:off x="7740352" y="6282555"/>
            <a:ext cx="1154509" cy="35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spc="-40" dirty="0" smtClean="0">
                <a:solidFill>
                  <a:schemeClr val="bg1"/>
                </a:solidFill>
              </a:rPr>
              <a:t>23</a:t>
            </a:r>
            <a:r>
              <a:rPr lang="en-US" sz="2400" b="1" spc="-40" dirty="0" smtClean="0">
                <a:solidFill>
                  <a:schemeClr val="bg1"/>
                </a:solidFill>
              </a:rPr>
              <a:t> </a:t>
            </a:r>
            <a:r>
              <a:rPr lang="en-US" sz="2000" b="1" spc="-40" dirty="0" smtClean="0">
                <a:solidFill>
                  <a:schemeClr val="bg1"/>
                </a:solidFill>
              </a:rPr>
              <a:t>/ 2</a:t>
            </a:r>
            <a:r>
              <a:rPr lang="ru-RU" sz="2000" b="1" spc="-40" dirty="0" smtClean="0">
                <a:solidFill>
                  <a:schemeClr val="bg1"/>
                </a:solidFill>
              </a:rPr>
              <a:t>9</a:t>
            </a:r>
            <a:endParaRPr lang="en-US" sz="2000" b="1" spc="-4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24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6"/>
          <p:cNvSpPr txBox="1">
            <a:spLocks/>
          </p:cNvSpPr>
          <p:nvPr/>
        </p:nvSpPr>
        <p:spPr>
          <a:xfrm>
            <a:off x="638175" y="404813"/>
            <a:ext cx="7534275" cy="35083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400" b="1" spc="-40" dirty="0" smtClean="0">
                <a:solidFill>
                  <a:schemeClr val="bg1"/>
                </a:solidFill>
              </a:rPr>
              <a:t>KARAKANSKY WILDLIFE SANCTUARY  </a:t>
            </a:r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7740650" y="6283325"/>
            <a:ext cx="1154113" cy="3492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2400" b="1" spc="-40" dirty="0" smtClean="0">
                <a:solidFill>
                  <a:srgbClr val="0096DC"/>
                </a:solidFill>
              </a:rPr>
              <a:t>2</a:t>
            </a:r>
            <a:r>
              <a:rPr lang="ru-RU" sz="2400" b="1" spc="-40" dirty="0" smtClean="0">
                <a:solidFill>
                  <a:srgbClr val="0096DC"/>
                </a:solidFill>
              </a:rPr>
              <a:t>4</a:t>
            </a:r>
            <a:r>
              <a:rPr lang="en-US" sz="2400" b="1" spc="-40" dirty="0" smtClean="0">
                <a:solidFill>
                  <a:srgbClr val="0096DC"/>
                </a:solidFill>
              </a:rPr>
              <a:t> </a:t>
            </a:r>
            <a:r>
              <a:rPr lang="en-US" sz="2000" b="1" spc="-40" dirty="0" smtClean="0">
                <a:solidFill>
                  <a:schemeClr val="bg1">
                    <a:lumMod val="65000"/>
                  </a:schemeClr>
                </a:solidFill>
              </a:rPr>
              <a:t>/ 2</a:t>
            </a:r>
            <a:r>
              <a:rPr lang="ru-RU" sz="2000" b="1" spc="-4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2000" b="1" spc="-4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7" y="2506649"/>
            <a:ext cx="7851775" cy="239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67"/>
          <p:cNvSpPr/>
          <p:nvPr/>
        </p:nvSpPr>
        <p:spPr>
          <a:xfrm rot="5400000" flipV="1">
            <a:off x="5966505" y="3769887"/>
            <a:ext cx="663391" cy="1126640"/>
          </a:xfrm>
          <a:custGeom>
            <a:avLst/>
            <a:gdLst>
              <a:gd name="connsiteX0" fmla="*/ 1336898 w 1347706"/>
              <a:gd name="connsiteY0" fmla="*/ 360 h 1131790"/>
              <a:gd name="connsiteX1" fmla="*/ 1342842 w 1347706"/>
              <a:gd name="connsiteY1" fmla="*/ 360 h 1131790"/>
              <a:gd name="connsiteX2" fmla="*/ 1347706 w 1347706"/>
              <a:gd name="connsiteY2" fmla="*/ 5224 h 1131790"/>
              <a:gd name="connsiteX3" fmla="*/ 1347706 w 1347706"/>
              <a:gd name="connsiteY3" fmla="*/ 11167 h 1131790"/>
              <a:gd name="connsiteX4" fmla="*/ 1347706 w 1347706"/>
              <a:gd name="connsiteY4" fmla="*/ 1120982 h 1131790"/>
              <a:gd name="connsiteX5" fmla="*/ 1347706 w 1347706"/>
              <a:gd name="connsiteY5" fmla="*/ 1126926 h 1131790"/>
              <a:gd name="connsiteX6" fmla="*/ 1342842 w 1347706"/>
              <a:gd name="connsiteY6" fmla="*/ 1131790 h 1131790"/>
              <a:gd name="connsiteX7" fmla="*/ 1336898 w 1347706"/>
              <a:gd name="connsiteY7" fmla="*/ 1131790 h 1131790"/>
              <a:gd name="connsiteX8" fmla="*/ 93682 w 1347706"/>
              <a:gd name="connsiteY8" fmla="*/ 1131790 h 1131790"/>
              <a:gd name="connsiteX9" fmla="*/ 87751 w 1347706"/>
              <a:gd name="connsiteY9" fmla="*/ 1131790 h 1131790"/>
              <a:gd name="connsiteX10" fmla="*/ 82887 w 1347706"/>
              <a:gd name="connsiteY10" fmla="*/ 1126926 h 1131790"/>
              <a:gd name="connsiteX11" fmla="*/ 82887 w 1347706"/>
              <a:gd name="connsiteY11" fmla="*/ 1120982 h 1131790"/>
              <a:gd name="connsiteX12" fmla="*/ 82887 w 1347706"/>
              <a:gd name="connsiteY12" fmla="*/ 323384 h 1131790"/>
              <a:gd name="connsiteX13" fmla="*/ 82887 w 1347706"/>
              <a:gd name="connsiteY13" fmla="*/ 317440 h 1131790"/>
              <a:gd name="connsiteX14" fmla="*/ 79420 w 1347706"/>
              <a:gd name="connsiteY14" fmla="*/ 309160 h 1131790"/>
              <a:gd name="connsiteX15" fmla="*/ 75191 w 1347706"/>
              <a:gd name="connsiteY15" fmla="*/ 304994 h 1131790"/>
              <a:gd name="connsiteX16" fmla="*/ 37053 w 1347706"/>
              <a:gd name="connsiteY16" fmla="*/ 267415 h 1131790"/>
              <a:gd name="connsiteX17" fmla="*/ 32824 w 1347706"/>
              <a:gd name="connsiteY17" fmla="*/ 263250 h 1131790"/>
              <a:gd name="connsiteX18" fmla="*/ 32799 w 1347706"/>
              <a:gd name="connsiteY18" fmla="*/ 256404 h 1131790"/>
              <a:gd name="connsiteX19" fmla="*/ 37002 w 1347706"/>
              <a:gd name="connsiteY19" fmla="*/ 252200 h 1131790"/>
              <a:gd name="connsiteX20" fmla="*/ 75242 w 1347706"/>
              <a:gd name="connsiteY20" fmla="*/ 213961 h 1131790"/>
              <a:gd name="connsiteX21" fmla="*/ 79446 w 1347706"/>
              <a:gd name="connsiteY21" fmla="*/ 209757 h 1131790"/>
              <a:gd name="connsiteX22" fmla="*/ 82887 w 1347706"/>
              <a:gd name="connsiteY22" fmla="*/ 201464 h 1131790"/>
              <a:gd name="connsiteX23" fmla="*/ 82887 w 1347706"/>
              <a:gd name="connsiteY23" fmla="*/ 195520 h 1131790"/>
              <a:gd name="connsiteX24" fmla="*/ 82887 w 1347706"/>
              <a:gd name="connsiteY24" fmla="*/ 11167 h 1131790"/>
              <a:gd name="connsiteX25" fmla="*/ 82887 w 1347706"/>
              <a:gd name="connsiteY25" fmla="*/ 5224 h 1131790"/>
              <a:gd name="connsiteX26" fmla="*/ 87751 w 1347706"/>
              <a:gd name="connsiteY26" fmla="*/ 360 h 1131790"/>
              <a:gd name="connsiteX27" fmla="*/ 93682 w 1347706"/>
              <a:gd name="connsiteY27" fmla="*/ 360 h 1131790"/>
              <a:gd name="connsiteX28" fmla="*/ 1336898 w 1347706"/>
              <a:gd name="connsiteY28" fmla="*/ 360 h 1131790"/>
              <a:gd name="connsiteX0" fmla="*/ 1336898 w 1347706"/>
              <a:gd name="connsiteY0" fmla="*/ 360 h 1181668"/>
              <a:gd name="connsiteX1" fmla="*/ 1342842 w 1347706"/>
              <a:gd name="connsiteY1" fmla="*/ 360 h 1181668"/>
              <a:gd name="connsiteX2" fmla="*/ 1347706 w 1347706"/>
              <a:gd name="connsiteY2" fmla="*/ 5224 h 1181668"/>
              <a:gd name="connsiteX3" fmla="*/ 1347706 w 1347706"/>
              <a:gd name="connsiteY3" fmla="*/ 11167 h 1181668"/>
              <a:gd name="connsiteX4" fmla="*/ 1347706 w 1347706"/>
              <a:gd name="connsiteY4" fmla="*/ 1120982 h 1181668"/>
              <a:gd name="connsiteX5" fmla="*/ 1347706 w 1347706"/>
              <a:gd name="connsiteY5" fmla="*/ 1126926 h 1181668"/>
              <a:gd name="connsiteX6" fmla="*/ 1342842 w 1347706"/>
              <a:gd name="connsiteY6" fmla="*/ 1131790 h 1181668"/>
              <a:gd name="connsiteX7" fmla="*/ 1336898 w 1347706"/>
              <a:gd name="connsiteY7" fmla="*/ 1131790 h 1181668"/>
              <a:gd name="connsiteX8" fmla="*/ 93682 w 1347706"/>
              <a:gd name="connsiteY8" fmla="*/ 1131790 h 1181668"/>
              <a:gd name="connsiteX9" fmla="*/ 87751 w 1347706"/>
              <a:gd name="connsiteY9" fmla="*/ 1131790 h 1181668"/>
              <a:gd name="connsiteX10" fmla="*/ 82887 w 1347706"/>
              <a:gd name="connsiteY10" fmla="*/ 1126926 h 1181668"/>
              <a:gd name="connsiteX11" fmla="*/ 82887 w 1347706"/>
              <a:gd name="connsiteY11" fmla="*/ 1120982 h 1181668"/>
              <a:gd name="connsiteX12" fmla="*/ 82887 w 1347706"/>
              <a:gd name="connsiteY12" fmla="*/ 323384 h 1181668"/>
              <a:gd name="connsiteX13" fmla="*/ 82887 w 1347706"/>
              <a:gd name="connsiteY13" fmla="*/ 317440 h 1181668"/>
              <a:gd name="connsiteX14" fmla="*/ 79420 w 1347706"/>
              <a:gd name="connsiteY14" fmla="*/ 309160 h 1181668"/>
              <a:gd name="connsiteX15" fmla="*/ 75191 w 1347706"/>
              <a:gd name="connsiteY15" fmla="*/ 304994 h 1181668"/>
              <a:gd name="connsiteX16" fmla="*/ 37053 w 1347706"/>
              <a:gd name="connsiteY16" fmla="*/ 267415 h 1181668"/>
              <a:gd name="connsiteX17" fmla="*/ 32824 w 1347706"/>
              <a:gd name="connsiteY17" fmla="*/ 263250 h 1181668"/>
              <a:gd name="connsiteX18" fmla="*/ 32799 w 1347706"/>
              <a:gd name="connsiteY18" fmla="*/ 256404 h 1181668"/>
              <a:gd name="connsiteX19" fmla="*/ 37002 w 1347706"/>
              <a:gd name="connsiteY19" fmla="*/ 252200 h 1181668"/>
              <a:gd name="connsiteX20" fmla="*/ 75242 w 1347706"/>
              <a:gd name="connsiteY20" fmla="*/ 213961 h 1181668"/>
              <a:gd name="connsiteX21" fmla="*/ 79446 w 1347706"/>
              <a:gd name="connsiteY21" fmla="*/ 209757 h 1181668"/>
              <a:gd name="connsiteX22" fmla="*/ 82887 w 1347706"/>
              <a:gd name="connsiteY22" fmla="*/ 201464 h 1181668"/>
              <a:gd name="connsiteX23" fmla="*/ 82887 w 1347706"/>
              <a:gd name="connsiteY23" fmla="*/ 195520 h 1181668"/>
              <a:gd name="connsiteX24" fmla="*/ 82887 w 1347706"/>
              <a:gd name="connsiteY24" fmla="*/ 11167 h 1181668"/>
              <a:gd name="connsiteX25" fmla="*/ 82887 w 1347706"/>
              <a:gd name="connsiteY25" fmla="*/ 5224 h 1181668"/>
              <a:gd name="connsiteX26" fmla="*/ 87751 w 1347706"/>
              <a:gd name="connsiteY26" fmla="*/ 360 h 1181668"/>
              <a:gd name="connsiteX27" fmla="*/ 93682 w 1347706"/>
              <a:gd name="connsiteY27" fmla="*/ 360 h 1181668"/>
              <a:gd name="connsiteX28" fmla="*/ 1336898 w 1347706"/>
              <a:gd name="connsiteY28" fmla="*/ 360 h 1181668"/>
              <a:gd name="connsiteX0" fmla="*/ 1336898 w 1430584"/>
              <a:gd name="connsiteY0" fmla="*/ 360 h 1181668"/>
              <a:gd name="connsiteX1" fmla="*/ 1342842 w 1430584"/>
              <a:gd name="connsiteY1" fmla="*/ 360 h 1181668"/>
              <a:gd name="connsiteX2" fmla="*/ 1347706 w 1430584"/>
              <a:gd name="connsiteY2" fmla="*/ 5224 h 1181668"/>
              <a:gd name="connsiteX3" fmla="*/ 1347706 w 1430584"/>
              <a:gd name="connsiteY3" fmla="*/ 11167 h 1181668"/>
              <a:gd name="connsiteX4" fmla="*/ 1347706 w 1430584"/>
              <a:gd name="connsiteY4" fmla="*/ 1120982 h 1181668"/>
              <a:gd name="connsiteX5" fmla="*/ 1347706 w 1430584"/>
              <a:gd name="connsiteY5" fmla="*/ 1126926 h 1181668"/>
              <a:gd name="connsiteX6" fmla="*/ 1342842 w 1430584"/>
              <a:gd name="connsiteY6" fmla="*/ 1131790 h 1181668"/>
              <a:gd name="connsiteX7" fmla="*/ 1336898 w 1430584"/>
              <a:gd name="connsiteY7" fmla="*/ 1131790 h 1181668"/>
              <a:gd name="connsiteX8" fmla="*/ 93682 w 1430584"/>
              <a:gd name="connsiteY8" fmla="*/ 1131790 h 1181668"/>
              <a:gd name="connsiteX9" fmla="*/ 87751 w 1430584"/>
              <a:gd name="connsiteY9" fmla="*/ 1131790 h 1181668"/>
              <a:gd name="connsiteX10" fmla="*/ 82887 w 1430584"/>
              <a:gd name="connsiteY10" fmla="*/ 1126926 h 1181668"/>
              <a:gd name="connsiteX11" fmla="*/ 82887 w 1430584"/>
              <a:gd name="connsiteY11" fmla="*/ 1120982 h 1181668"/>
              <a:gd name="connsiteX12" fmla="*/ 82887 w 1430584"/>
              <a:gd name="connsiteY12" fmla="*/ 323384 h 1181668"/>
              <a:gd name="connsiteX13" fmla="*/ 82887 w 1430584"/>
              <a:gd name="connsiteY13" fmla="*/ 317440 h 1181668"/>
              <a:gd name="connsiteX14" fmla="*/ 79420 w 1430584"/>
              <a:gd name="connsiteY14" fmla="*/ 309160 h 1181668"/>
              <a:gd name="connsiteX15" fmla="*/ 75191 w 1430584"/>
              <a:gd name="connsiteY15" fmla="*/ 304994 h 1181668"/>
              <a:gd name="connsiteX16" fmla="*/ 37053 w 1430584"/>
              <a:gd name="connsiteY16" fmla="*/ 267415 h 1181668"/>
              <a:gd name="connsiteX17" fmla="*/ 32824 w 1430584"/>
              <a:gd name="connsiteY17" fmla="*/ 263250 h 1181668"/>
              <a:gd name="connsiteX18" fmla="*/ 32799 w 1430584"/>
              <a:gd name="connsiteY18" fmla="*/ 256404 h 1181668"/>
              <a:gd name="connsiteX19" fmla="*/ 37002 w 1430584"/>
              <a:gd name="connsiteY19" fmla="*/ 252200 h 1181668"/>
              <a:gd name="connsiteX20" fmla="*/ 75242 w 1430584"/>
              <a:gd name="connsiteY20" fmla="*/ 213961 h 1181668"/>
              <a:gd name="connsiteX21" fmla="*/ 79446 w 1430584"/>
              <a:gd name="connsiteY21" fmla="*/ 209757 h 1181668"/>
              <a:gd name="connsiteX22" fmla="*/ 82887 w 1430584"/>
              <a:gd name="connsiteY22" fmla="*/ 201464 h 1181668"/>
              <a:gd name="connsiteX23" fmla="*/ 82887 w 1430584"/>
              <a:gd name="connsiteY23" fmla="*/ 195520 h 1181668"/>
              <a:gd name="connsiteX24" fmla="*/ 82887 w 1430584"/>
              <a:gd name="connsiteY24" fmla="*/ 11167 h 1181668"/>
              <a:gd name="connsiteX25" fmla="*/ 82887 w 1430584"/>
              <a:gd name="connsiteY25" fmla="*/ 5224 h 1181668"/>
              <a:gd name="connsiteX26" fmla="*/ 87751 w 1430584"/>
              <a:gd name="connsiteY26" fmla="*/ 360 h 1181668"/>
              <a:gd name="connsiteX27" fmla="*/ 93682 w 1430584"/>
              <a:gd name="connsiteY27" fmla="*/ 360 h 1181668"/>
              <a:gd name="connsiteX28" fmla="*/ 1336898 w 1430584"/>
              <a:gd name="connsiteY28" fmla="*/ 360 h 1181668"/>
              <a:gd name="connsiteX0" fmla="*/ 1336898 w 1430584"/>
              <a:gd name="connsiteY0" fmla="*/ 360 h 1132150"/>
              <a:gd name="connsiteX1" fmla="*/ 1342842 w 1430584"/>
              <a:gd name="connsiteY1" fmla="*/ 360 h 1132150"/>
              <a:gd name="connsiteX2" fmla="*/ 1347706 w 1430584"/>
              <a:gd name="connsiteY2" fmla="*/ 5224 h 1132150"/>
              <a:gd name="connsiteX3" fmla="*/ 1347706 w 1430584"/>
              <a:gd name="connsiteY3" fmla="*/ 11167 h 1132150"/>
              <a:gd name="connsiteX4" fmla="*/ 1347706 w 1430584"/>
              <a:gd name="connsiteY4" fmla="*/ 1120982 h 1132150"/>
              <a:gd name="connsiteX5" fmla="*/ 1347706 w 1430584"/>
              <a:gd name="connsiteY5" fmla="*/ 1126926 h 1132150"/>
              <a:gd name="connsiteX6" fmla="*/ 1342842 w 1430584"/>
              <a:gd name="connsiteY6" fmla="*/ 1131790 h 1132150"/>
              <a:gd name="connsiteX7" fmla="*/ 1336898 w 1430584"/>
              <a:gd name="connsiteY7" fmla="*/ 1131790 h 1132150"/>
              <a:gd name="connsiteX8" fmla="*/ 93682 w 1430584"/>
              <a:gd name="connsiteY8" fmla="*/ 1131790 h 1132150"/>
              <a:gd name="connsiteX9" fmla="*/ 87751 w 1430584"/>
              <a:gd name="connsiteY9" fmla="*/ 1131790 h 1132150"/>
              <a:gd name="connsiteX10" fmla="*/ 82887 w 1430584"/>
              <a:gd name="connsiteY10" fmla="*/ 1126926 h 1132150"/>
              <a:gd name="connsiteX11" fmla="*/ 51082 w 1430584"/>
              <a:gd name="connsiteY11" fmla="*/ 763173 h 1132150"/>
              <a:gd name="connsiteX12" fmla="*/ 82887 w 1430584"/>
              <a:gd name="connsiteY12" fmla="*/ 323384 h 1132150"/>
              <a:gd name="connsiteX13" fmla="*/ 82887 w 1430584"/>
              <a:gd name="connsiteY13" fmla="*/ 317440 h 1132150"/>
              <a:gd name="connsiteX14" fmla="*/ 79420 w 1430584"/>
              <a:gd name="connsiteY14" fmla="*/ 309160 h 1132150"/>
              <a:gd name="connsiteX15" fmla="*/ 75191 w 1430584"/>
              <a:gd name="connsiteY15" fmla="*/ 304994 h 1132150"/>
              <a:gd name="connsiteX16" fmla="*/ 37053 w 1430584"/>
              <a:gd name="connsiteY16" fmla="*/ 267415 h 1132150"/>
              <a:gd name="connsiteX17" fmla="*/ 32824 w 1430584"/>
              <a:gd name="connsiteY17" fmla="*/ 263250 h 1132150"/>
              <a:gd name="connsiteX18" fmla="*/ 32799 w 1430584"/>
              <a:gd name="connsiteY18" fmla="*/ 256404 h 1132150"/>
              <a:gd name="connsiteX19" fmla="*/ 37002 w 1430584"/>
              <a:gd name="connsiteY19" fmla="*/ 252200 h 1132150"/>
              <a:gd name="connsiteX20" fmla="*/ 75242 w 1430584"/>
              <a:gd name="connsiteY20" fmla="*/ 213961 h 1132150"/>
              <a:gd name="connsiteX21" fmla="*/ 79446 w 1430584"/>
              <a:gd name="connsiteY21" fmla="*/ 209757 h 1132150"/>
              <a:gd name="connsiteX22" fmla="*/ 82887 w 1430584"/>
              <a:gd name="connsiteY22" fmla="*/ 201464 h 1132150"/>
              <a:gd name="connsiteX23" fmla="*/ 82887 w 1430584"/>
              <a:gd name="connsiteY23" fmla="*/ 195520 h 1132150"/>
              <a:gd name="connsiteX24" fmla="*/ 82887 w 1430584"/>
              <a:gd name="connsiteY24" fmla="*/ 11167 h 1132150"/>
              <a:gd name="connsiteX25" fmla="*/ 82887 w 1430584"/>
              <a:gd name="connsiteY25" fmla="*/ 5224 h 1132150"/>
              <a:gd name="connsiteX26" fmla="*/ 87751 w 1430584"/>
              <a:gd name="connsiteY26" fmla="*/ 360 h 1132150"/>
              <a:gd name="connsiteX27" fmla="*/ 93682 w 1430584"/>
              <a:gd name="connsiteY27" fmla="*/ 360 h 1132150"/>
              <a:gd name="connsiteX28" fmla="*/ 1336898 w 1430584"/>
              <a:gd name="connsiteY28" fmla="*/ 360 h 1132150"/>
              <a:gd name="connsiteX0" fmla="*/ 1336898 w 1430584"/>
              <a:gd name="connsiteY0" fmla="*/ 360 h 1132150"/>
              <a:gd name="connsiteX1" fmla="*/ 1342842 w 1430584"/>
              <a:gd name="connsiteY1" fmla="*/ 360 h 1132150"/>
              <a:gd name="connsiteX2" fmla="*/ 1347706 w 1430584"/>
              <a:gd name="connsiteY2" fmla="*/ 5224 h 1132150"/>
              <a:gd name="connsiteX3" fmla="*/ 1347706 w 1430584"/>
              <a:gd name="connsiteY3" fmla="*/ 11167 h 1132150"/>
              <a:gd name="connsiteX4" fmla="*/ 1347706 w 1430584"/>
              <a:gd name="connsiteY4" fmla="*/ 1120982 h 1132150"/>
              <a:gd name="connsiteX5" fmla="*/ 1347706 w 1430584"/>
              <a:gd name="connsiteY5" fmla="*/ 1126926 h 1132150"/>
              <a:gd name="connsiteX6" fmla="*/ 1342842 w 1430584"/>
              <a:gd name="connsiteY6" fmla="*/ 1131790 h 1132150"/>
              <a:gd name="connsiteX7" fmla="*/ 1336898 w 1430584"/>
              <a:gd name="connsiteY7" fmla="*/ 1131790 h 1132150"/>
              <a:gd name="connsiteX8" fmla="*/ 93682 w 1430584"/>
              <a:gd name="connsiteY8" fmla="*/ 1131790 h 1132150"/>
              <a:gd name="connsiteX9" fmla="*/ 87751 w 1430584"/>
              <a:gd name="connsiteY9" fmla="*/ 1131790 h 1132150"/>
              <a:gd name="connsiteX10" fmla="*/ 305524 w 1430584"/>
              <a:gd name="connsiteY10" fmla="*/ 975851 h 1132150"/>
              <a:gd name="connsiteX11" fmla="*/ 51082 w 1430584"/>
              <a:gd name="connsiteY11" fmla="*/ 763173 h 1132150"/>
              <a:gd name="connsiteX12" fmla="*/ 82887 w 1430584"/>
              <a:gd name="connsiteY12" fmla="*/ 323384 h 1132150"/>
              <a:gd name="connsiteX13" fmla="*/ 82887 w 1430584"/>
              <a:gd name="connsiteY13" fmla="*/ 317440 h 1132150"/>
              <a:gd name="connsiteX14" fmla="*/ 79420 w 1430584"/>
              <a:gd name="connsiteY14" fmla="*/ 309160 h 1132150"/>
              <a:gd name="connsiteX15" fmla="*/ 75191 w 1430584"/>
              <a:gd name="connsiteY15" fmla="*/ 304994 h 1132150"/>
              <a:gd name="connsiteX16" fmla="*/ 37053 w 1430584"/>
              <a:gd name="connsiteY16" fmla="*/ 267415 h 1132150"/>
              <a:gd name="connsiteX17" fmla="*/ 32824 w 1430584"/>
              <a:gd name="connsiteY17" fmla="*/ 263250 h 1132150"/>
              <a:gd name="connsiteX18" fmla="*/ 32799 w 1430584"/>
              <a:gd name="connsiteY18" fmla="*/ 256404 h 1132150"/>
              <a:gd name="connsiteX19" fmla="*/ 37002 w 1430584"/>
              <a:gd name="connsiteY19" fmla="*/ 252200 h 1132150"/>
              <a:gd name="connsiteX20" fmla="*/ 75242 w 1430584"/>
              <a:gd name="connsiteY20" fmla="*/ 213961 h 1132150"/>
              <a:gd name="connsiteX21" fmla="*/ 79446 w 1430584"/>
              <a:gd name="connsiteY21" fmla="*/ 209757 h 1132150"/>
              <a:gd name="connsiteX22" fmla="*/ 82887 w 1430584"/>
              <a:gd name="connsiteY22" fmla="*/ 201464 h 1132150"/>
              <a:gd name="connsiteX23" fmla="*/ 82887 w 1430584"/>
              <a:gd name="connsiteY23" fmla="*/ 195520 h 1132150"/>
              <a:gd name="connsiteX24" fmla="*/ 82887 w 1430584"/>
              <a:gd name="connsiteY24" fmla="*/ 11167 h 1132150"/>
              <a:gd name="connsiteX25" fmla="*/ 82887 w 1430584"/>
              <a:gd name="connsiteY25" fmla="*/ 5224 h 1132150"/>
              <a:gd name="connsiteX26" fmla="*/ 87751 w 1430584"/>
              <a:gd name="connsiteY26" fmla="*/ 360 h 1132150"/>
              <a:gd name="connsiteX27" fmla="*/ 93682 w 1430584"/>
              <a:gd name="connsiteY27" fmla="*/ 360 h 1132150"/>
              <a:gd name="connsiteX28" fmla="*/ 1336898 w 1430584"/>
              <a:gd name="connsiteY28" fmla="*/ 360 h 1132150"/>
              <a:gd name="connsiteX0" fmla="*/ 1336898 w 1430584"/>
              <a:gd name="connsiteY0" fmla="*/ 360 h 1441891"/>
              <a:gd name="connsiteX1" fmla="*/ 1342842 w 1430584"/>
              <a:gd name="connsiteY1" fmla="*/ 360 h 1441891"/>
              <a:gd name="connsiteX2" fmla="*/ 1347706 w 1430584"/>
              <a:gd name="connsiteY2" fmla="*/ 5224 h 1441891"/>
              <a:gd name="connsiteX3" fmla="*/ 1347706 w 1430584"/>
              <a:gd name="connsiteY3" fmla="*/ 11167 h 1441891"/>
              <a:gd name="connsiteX4" fmla="*/ 1347706 w 1430584"/>
              <a:gd name="connsiteY4" fmla="*/ 1120982 h 1441891"/>
              <a:gd name="connsiteX5" fmla="*/ 1347706 w 1430584"/>
              <a:gd name="connsiteY5" fmla="*/ 1126926 h 1441891"/>
              <a:gd name="connsiteX6" fmla="*/ 1342842 w 1430584"/>
              <a:gd name="connsiteY6" fmla="*/ 1131790 h 1441891"/>
              <a:gd name="connsiteX7" fmla="*/ 1336898 w 1430584"/>
              <a:gd name="connsiteY7" fmla="*/ 1131790 h 1441891"/>
              <a:gd name="connsiteX8" fmla="*/ 93682 w 1430584"/>
              <a:gd name="connsiteY8" fmla="*/ 1131790 h 1441891"/>
              <a:gd name="connsiteX9" fmla="*/ 79800 w 1430584"/>
              <a:gd name="connsiteY9" fmla="*/ 1441891 h 1441891"/>
              <a:gd name="connsiteX10" fmla="*/ 305524 w 1430584"/>
              <a:gd name="connsiteY10" fmla="*/ 975851 h 1441891"/>
              <a:gd name="connsiteX11" fmla="*/ 51082 w 1430584"/>
              <a:gd name="connsiteY11" fmla="*/ 763173 h 1441891"/>
              <a:gd name="connsiteX12" fmla="*/ 82887 w 1430584"/>
              <a:gd name="connsiteY12" fmla="*/ 323384 h 1441891"/>
              <a:gd name="connsiteX13" fmla="*/ 82887 w 1430584"/>
              <a:gd name="connsiteY13" fmla="*/ 317440 h 1441891"/>
              <a:gd name="connsiteX14" fmla="*/ 79420 w 1430584"/>
              <a:gd name="connsiteY14" fmla="*/ 309160 h 1441891"/>
              <a:gd name="connsiteX15" fmla="*/ 75191 w 1430584"/>
              <a:gd name="connsiteY15" fmla="*/ 304994 h 1441891"/>
              <a:gd name="connsiteX16" fmla="*/ 37053 w 1430584"/>
              <a:gd name="connsiteY16" fmla="*/ 267415 h 1441891"/>
              <a:gd name="connsiteX17" fmla="*/ 32824 w 1430584"/>
              <a:gd name="connsiteY17" fmla="*/ 263250 h 1441891"/>
              <a:gd name="connsiteX18" fmla="*/ 32799 w 1430584"/>
              <a:gd name="connsiteY18" fmla="*/ 256404 h 1441891"/>
              <a:gd name="connsiteX19" fmla="*/ 37002 w 1430584"/>
              <a:gd name="connsiteY19" fmla="*/ 252200 h 1441891"/>
              <a:gd name="connsiteX20" fmla="*/ 75242 w 1430584"/>
              <a:gd name="connsiteY20" fmla="*/ 213961 h 1441891"/>
              <a:gd name="connsiteX21" fmla="*/ 79446 w 1430584"/>
              <a:gd name="connsiteY21" fmla="*/ 209757 h 1441891"/>
              <a:gd name="connsiteX22" fmla="*/ 82887 w 1430584"/>
              <a:gd name="connsiteY22" fmla="*/ 201464 h 1441891"/>
              <a:gd name="connsiteX23" fmla="*/ 82887 w 1430584"/>
              <a:gd name="connsiteY23" fmla="*/ 195520 h 1441891"/>
              <a:gd name="connsiteX24" fmla="*/ 82887 w 1430584"/>
              <a:gd name="connsiteY24" fmla="*/ 11167 h 1441891"/>
              <a:gd name="connsiteX25" fmla="*/ 82887 w 1430584"/>
              <a:gd name="connsiteY25" fmla="*/ 5224 h 1441891"/>
              <a:gd name="connsiteX26" fmla="*/ 87751 w 1430584"/>
              <a:gd name="connsiteY26" fmla="*/ 360 h 1441891"/>
              <a:gd name="connsiteX27" fmla="*/ 93682 w 1430584"/>
              <a:gd name="connsiteY27" fmla="*/ 360 h 1441891"/>
              <a:gd name="connsiteX28" fmla="*/ 1336898 w 1430584"/>
              <a:gd name="connsiteY28" fmla="*/ 360 h 1441891"/>
              <a:gd name="connsiteX0" fmla="*/ 1336898 w 1425873"/>
              <a:gd name="connsiteY0" fmla="*/ 360 h 1696333"/>
              <a:gd name="connsiteX1" fmla="*/ 1342842 w 1425873"/>
              <a:gd name="connsiteY1" fmla="*/ 360 h 1696333"/>
              <a:gd name="connsiteX2" fmla="*/ 1347706 w 1425873"/>
              <a:gd name="connsiteY2" fmla="*/ 5224 h 1696333"/>
              <a:gd name="connsiteX3" fmla="*/ 1347706 w 1425873"/>
              <a:gd name="connsiteY3" fmla="*/ 11167 h 1696333"/>
              <a:gd name="connsiteX4" fmla="*/ 1347706 w 1425873"/>
              <a:gd name="connsiteY4" fmla="*/ 1120982 h 1696333"/>
              <a:gd name="connsiteX5" fmla="*/ 1347706 w 1425873"/>
              <a:gd name="connsiteY5" fmla="*/ 1126926 h 1696333"/>
              <a:gd name="connsiteX6" fmla="*/ 1342842 w 1425873"/>
              <a:gd name="connsiteY6" fmla="*/ 1131790 h 1696333"/>
              <a:gd name="connsiteX7" fmla="*/ 1336898 w 1425873"/>
              <a:gd name="connsiteY7" fmla="*/ 1131790 h 1696333"/>
              <a:gd name="connsiteX8" fmla="*/ 157292 w 1425873"/>
              <a:gd name="connsiteY8" fmla="*/ 1696333 h 1696333"/>
              <a:gd name="connsiteX9" fmla="*/ 79800 w 1425873"/>
              <a:gd name="connsiteY9" fmla="*/ 1441891 h 1696333"/>
              <a:gd name="connsiteX10" fmla="*/ 305524 w 1425873"/>
              <a:gd name="connsiteY10" fmla="*/ 975851 h 1696333"/>
              <a:gd name="connsiteX11" fmla="*/ 51082 w 1425873"/>
              <a:gd name="connsiteY11" fmla="*/ 763173 h 1696333"/>
              <a:gd name="connsiteX12" fmla="*/ 82887 w 1425873"/>
              <a:gd name="connsiteY12" fmla="*/ 323384 h 1696333"/>
              <a:gd name="connsiteX13" fmla="*/ 82887 w 1425873"/>
              <a:gd name="connsiteY13" fmla="*/ 317440 h 1696333"/>
              <a:gd name="connsiteX14" fmla="*/ 79420 w 1425873"/>
              <a:gd name="connsiteY14" fmla="*/ 309160 h 1696333"/>
              <a:gd name="connsiteX15" fmla="*/ 75191 w 1425873"/>
              <a:gd name="connsiteY15" fmla="*/ 304994 h 1696333"/>
              <a:gd name="connsiteX16" fmla="*/ 37053 w 1425873"/>
              <a:gd name="connsiteY16" fmla="*/ 267415 h 1696333"/>
              <a:gd name="connsiteX17" fmla="*/ 32824 w 1425873"/>
              <a:gd name="connsiteY17" fmla="*/ 263250 h 1696333"/>
              <a:gd name="connsiteX18" fmla="*/ 32799 w 1425873"/>
              <a:gd name="connsiteY18" fmla="*/ 256404 h 1696333"/>
              <a:gd name="connsiteX19" fmla="*/ 37002 w 1425873"/>
              <a:gd name="connsiteY19" fmla="*/ 252200 h 1696333"/>
              <a:gd name="connsiteX20" fmla="*/ 75242 w 1425873"/>
              <a:gd name="connsiteY20" fmla="*/ 213961 h 1696333"/>
              <a:gd name="connsiteX21" fmla="*/ 79446 w 1425873"/>
              <a:gd name="connsiteY21" fmla="*/ 209757 h 1696333"/>
              <a:gd name="connsiteX22" fmla="*/ 82887 w 1425873"/>
              <a:gd name="connsiteY22" fmla="*/ 201464 h 1696333"/>
              <a:gd name="connsiteX23" fmla="*/ 82887 w 1425873"/>
              <a:gd name="connsiteY23" fmla="*/ 195520 h 1696333"/>
              <a:gd name="connsiteX24" fmla="*/ 82887 w 1425873"/>
              <a:gd name="connsiteY24" fmla="*/ 11167 h 1696333"/>
              <a:gd name="connsiteX25" fmla="*/ 82887 w 1425873"/>
              <a:gd name="connsiteY25" fmla="*/ 5224 h 1696333"/>
              <a:gd name="connsiteX26" fmla="*/ 87751 w 1425873"/>
              <a:gd name="connsiteY26" fmla="*/ 360 h 1696333"/>
              <a:gd name="connsiteX27" fmla="*/ 93682 w 1425873"/>
              <a:gd name="connsiteY27" fmla="*/ 360 h 1696333"/>
              <a:gd name="connsiteX28" fmla="*/ 1336898 w 1425873"/>
              <a:gd name="connsiteY28" fmla="*/ 360 h 1696333"/>
              <a:gd name="connsiteX0" fmla="*/ 1336898 w 1425873"/>
              <a:gd name="connsiteY0" fmla="*/ 360 h 1696333"/>
              <a:gd name="connsiteX1" fmla="*/ 1342842 w 1425873"/>
              <a:gd name="connsiteY1" fmla="*/ 360 h 1696333"/>
              <a:gd name="connsiteX2" fmla="*/ 1347706 w 1425873"/>
              <a:gd name="connsiteY2" fmla="*/ 5224 h 1696333"/>
              <a:gd name="connsiteX3" fmla="*/ 1347706 w 1425873"/>
              <a:gd name="connsiteY3" fmla="*/ 11167 h 1696333"/>
              <a:gd name="connsiteX4" fmla="*/ 1347706 w 1425873"/>
              <a:gd name="connsiteY4" fmla="*/ 1120982 h 1696333"/>
              <a:gd name="connsiteX5" fmla="*/ 1347706 w 1425873"/>
              <a:gd name="connsiteY5" fmla="*/ 1126926 h 1696333"/>
              <a:gd name="connsiteX6" fmla="*/ 1342842 w 1425873"/>
              <a:gd name="connsiteY6" fmla="*/ 1131790 h 1696333"/>
              <a:gd name="connsiteX7" fmla="*/ 1336898 w 1425873"/>
              <a:gd name="connsiteY7" fmla="*/ 1131790 h 1696333"/>
              <a:gd name="connsiteX8" fmla="*/ 157292 w 1425873"/>
              <a:gd name="connsiteY8" fmla="*/ 1696333 h 1696333"/>
              <a:gd name="connsiteX9" fmla="*/ 305524 w 1425873"/>
              <a:gd name="connsiteY9" fmla="*/ 975851 h 1696333"/>
              <a:gd name="connsiteX10" fmla="*/ 51082 w 1425873"/>
              <a:gd name="connsiteY10" fmla="*/ 763173 h 1696333"/>
              <a:gd name="connsiteX11" fmla="*/ 82887 w 1425873"/>
              <a:gd name="connsiteY11" fmla="*/ 323384 h 1696333"/>
              <a:gd name="connsiteX12" fmla="*/ 82887 w 1425873"/>
              <a:gd name="connsiteY12" fmla="*/ 317440 h 1696333"/>
              <a:gd name="connsiteX13" fmla="*/ 79420 w 1425873"/>
              <a:gd name="connsiteY13" fmla="*/ 309160 h 1696333"/>
              <a:gd name="connsiteX14" fmla="*/ 75191 w 1425873"/>
              <a:gd name="connsiteY14" fmla="*/ 304994 h 1696333"/>
              <a:gd name="connsiteX15" fmla="*/ 37053 w 1425873"/>
              <a:gd name="connsiteY15" fmla="*/ 267415 h 1696333"/>
              <a:gd name="connsiteX16" fmla="*/ 32824 w 1425873"/>
              <a:gd name="connsiteY16" fmla="*/ 263250 h 1696333"/>
              <a:gd name="connsiteX17" fmla="*/ 32799 w 1425873"/>
              <a:gd name="connsiteY17" fmla="*/ 256404 h 1696333"/>
              <a:gd name="connsiteX18" fmla="*/ 37002 w 1425873"/>
              <a:gd name="connsiteY18" fmla="*/ 252200 h 1696333"/>
              <a:gd name="connsiteX19" fmla="*/ 75242 w 1425873"/>
              <a:gd name="connsiteY19" fmla="*/ 213961 h 1696333"/>
              <a:gd name="connsiteX20" fmla="*/ 79446 w 1425873"/>
              <a:gd name="connsiteY20" fmla="*/ 209757 h 1696333"/>
              <a:gd name="connsiteX21" fmla="*/ 82887 w 1425873"/>
              <a:gd name="connsiteY21" fmla="*/ 201464 h 1696333"/>
              <a:gd name="connsiteX22" fmla="*/ 82887 w 1425873"/>
              <a:gd name="connsiteY22" fmla="*/ 195520 h 1696333"/>
              <a:gd name="connsiteX23" fmla="*/ 82887 w 1425873"/>
              <a:gd name="connsiteY23" fmla="*/ 11167 h 1696333"/>
              <a:gd name="connsiteX24" fmla="*/ 82887 w 1425873"/>
              <a:gd name="connsiteY24" fmla="*/ 5224 h 1696333"/>
              <a:gd name="connsiteX25" fmla="*/ 87751 w 1425873"/>
              <a:gd name="connsiteY25" fmla="*/ 360 h 1696333"/>
              <a:gd name="connsiteX26" fmla="*/ 93682 w 1425873"/>
              <a:gd name="connsiteY26" fmla="*/ 360 h 1696333"/>
              <a:gd name="connsiteX27" fmla="*/ 1336898 w 1425873"/>
              <a:gd name="connsiteY27" fmla="*/ 360 h 1696333"/>
              <a:gd name="connsiteX0" fmla="*/ 1336898 w 1425873"/>
              <a:gd name="connsiteY0" fmla="*/ 360 h 1696333"/>
              <a:gd name="connsiteX1" fmla="*/ 1342842 w 1425873"/>
              <a:gd name="connsiteY1" fmla="*/ 360 h 1696333"/>
              <a:gd name="connsiteX2" fmla="*/ 1347706 w 1425873"/>
              <a:gd name="connsiteY2" fmla="*/ 5224 h 1696333"/>
              <a:gd name="connsiteX3" fmla="*/ 1347706 w 1425873"/>
              <a:gd name="connsiteY3" fmla="*/ 11167 h 1696333"/>
              <a:gd name="connsiteX4" fmla="*/ 1347706 w 1425873"/>
              <a:gd name="connsiteY4" fmla="*/ 1120982 h 1696333"/>
              <a:gd name="connsiteX5" fmla="*/ 1347706 w 1425873"/>
              <a:gd name="connsiteY5" fmla="*/ 1126926 h 1696333"/>
              <a:gd name="connsiteX6" fmla="*/ 1342842 w 1425873"/>
              <a:gd name="connsiteY6" fmla="*/ 1131790 h 1696333"/>
              <a:gd name="connsiteX7" fmla="*/ 1336898 w 1425873"/>
              <a:gd name="connsiteY7" fmla="*/ 1131790 h 1696333"/>
              <a:gd name="connsiteX8" fmla="*/ 157292 w 1425873"/>
              <a:gd name="connsiteY8" fmla="*/ 1696333 h 1696333"/>
              <a:gd name="connsiteX9" fmla="*/ 51082 w 1425873"/>
              <a:gd name="connsiteY9" fmla="*/ 763173 h 1696333"/>
              <a:gd name="connsiteX10" fmla="*/ 82887 w 1425873"/>
              <a:gd name="connsiteY10" fmla="*/ 323384 h 1696333"/>
              <a:gd name="connsiteX11" fmla="*/ 82887 w 1425873"/>
              <a:gd name="connsiteY11" fmla="*/ 317440 h 1696333"/>
              <a:gd name="connsiteX12" fmla="*/ 79420 w 1425873"/>
              <a:gd name="connsiteY12" fmla="*/ 309160 h 1696333"/>
              <a:gd name="connsiteX13" fmla="*/ 75191 w 1425873"/>
              <a:gd name="connsiteY13" fmla="*/ 304994 h 1696333"/>
              <a:gd name="connsiteX14" fmla="*/ 37053 w 1425873"/>
              <a:gd name="connsiteY14" fmla="*/ 267415 h 1696333"/>
              <a:gd name="connsiteX15" fmla="*/ 32824 w 1425873"/>
              <a:gd name="connsiteY15" fmla="*/ 263250 h 1696333"/>
              <a:gd name="connsiteX16" fmla="*/ 32799 w 1425873"/>
              <a:gd name="connsiteY16" fmla="*/ 256404 h 1696333"/>
              <a:gd name="connsiteX17" fmla="*/ 37002 w 1425873"/>
              <a:gd name="connsiteY17" fmla="*/ 252200 h 1696333"/>
              <a:gd name="connsiteX18" fmla="*/ 75242 w 1425873"/>
              <a:gd name="connsiteY18" fmla="*/ 213961 h 1696333"/>
              <a:gd name="connsiteX19" fmla="*/ 79446 w 1425873"/>
              <a:gd name="connsiteY19" fmla="*/ 209757 h 1696333"/>
              <a:gd name="connsiteX20" fmla="*/ 82887 w 1425873"/>
              <a:gd name="connsiteY20" fmla="*/ 201464 h 1696333"/>
              <a:gd name="connsiteX21" fmla="*/ 82887 w 1425873"/>
              <a:gd name="connsiteY21" fmla="*/ 195520 h 1696333"/>
              <a:gd name="connsiteX22" fmla="*/ 82887 w 1425873"/>
              <a:gd name="connsiteY22" fmla="*/ 11167 h 1696333"/>
              <a:gd name="connsiteX23" fmla="*/ 82887 w 1425873"/>
              <a:gd name="connsiteY23" fmla="*/ 5224 h 1696333"/>
              <a:gd name="connsiteX24" fmla="*/ 87751 w 1425873"/>
              <a:gd name="connsiteY24" fmla="*/ 360 h 1696333"/>
              <a:gd name="connsiteX25" fmla="*/ 93682 w 1425873"/>
              <a:gd name="connsiteY25" fmla="*/ 360 h 1696333"/>
              <a:gd name="connsiteX26" fmla="*/ 1336898 w 1425873"/>
              <a:gd name="connsiteY26" fmla="*/ 360 h 1696333"/>
              <a:gd name="connsiteX0" fmla="*/ 1336898 w 1425873"/>
              <a:gd name="connsiteY0" fmla="*/ 360 h 1696333"/>
              <a:gd name="connsiteX1" fmla="*/ 1342842 w 1425873"/>
              <a:gd name="connsiteY1" fmla="*/ 360 h 1696333"/>
              <a:gd name="connsiteX2" fmla="*/ 1347706 w 1425873"/>
              <a:gd name="connsiteY2" fmla="*/ 5224 h 1696333"/>
              <a:gd name="connsiteX3" fmla="*/ 1347706 w 1425873"/>
              <a:gd name="connsiteY3" fmla="*/ 11167 h 1696333"/>
              <a:gd name="connsiteX4" fmla="*/ 1347706 w 1425873"/>
              <a:gd name="connsiteY4" fmla="*/ 1120982 h 1696333"/>
              <a:gd name="connsiteX5" fmla="*/ 1347706 w 1425873"/>
              <a:gd name="connsiteY5" fmla="*/ 1126926 h 1696333"/>
              <a:gd name="connsiteX6" fmla="*/ 1342842 w 1425873"/>
              <a:gd name="connsiteY6" fmla="*/ 1131790 h 1696333"/>
              <a:gd name="connsiteX7" fmla="*/ 1336898 w 1425873"/>
              <a:gd name="connsiteY7" fmla="*/ 1131790 h 1696333"/>
              <a:gd name="connsiteX8" fmla="*/ 157292 w 1425873"/>
              <a:gd name="connsiteY8" fmla="*/ 1696333 h 1696333"/>
              <a:gd name="connsiteX9" fmla="*/ 82887 w 1425873"/>
              <a:gd name="connsiteY9" fmla="*/ 323384 h 1696333"/>
              <a:gd name="connsiteX10" fmla="*/ 82887 w 1425873"/>
              <a:gd name="connsiteY10" fmla="*/ 317440 h 1696333"/>
              <a:gd name="connsiteX11" fmla="*/ 79420 w 1425873"/>
              <a:gd name="connsiteY11" fmla="*/ 309160 h 1696333"/>
              <a:gd name="connsiteX12" fmla="*/ 75191 w 1425873"/>
              <a:gd name="connsiteY12" fmla="*/ 304994 h 1696333"/>
              <a:gd name="connsiteX13" fmla="*/ 37053 w 1425873"/>
              <a:gd name="connsiteY13" fmla="*/ 267415 h 1696333"/>
              <a:gd name="connsiteX14" fmla="*/ 32824 w 1425873"/>
              <a:gd name="connsiteY14" fmla="*/ 263250 h 1696333"/>
              <a:gd name="connsiteX15" fmla="*/ 32799 w 1425873"/>
              <a:gd name="connsiteY15" fmla="*/ 256404 h 1696333"/>
              <a:gd name="connsiteX16" fmla="*/ 37002 w 1425873"/>
              <a:gd name="connsiteY16" fmla="*/ 252200 h 1696333"/>
              <a:gd name="connsiteX17" fmla="*/ 75242 w 1425873"/>
              <a:gd name="connsiteY17" fmla="*/ 213961 h 1696333"/>
              <a:gd name="connsiteX18" fmla="*/ 79446 w 1425873"/>
              <a:gd name="connsiteY18" fmla="*/ 209757 h 1696333"/>
              <a:gd name="connsiteX19" fmla="*/ 82887 w 1425873"/>
              <a:gd name="connsiteY19" fmla="*/ 201464 h 1696333"/>
              <a:gd name="connsiteX20" fmla="*/ 82887 w 1425873"/>
              <a:gd name="connsiteY20" fmla="*/ 195520 h 1696333"/>
              <a:gd name="connsiteX21" fmla="*/ 82887 w 1425873"/>
              <a:gd name="connsiteY21" fmla="*/ 11167 h 1696333"/>
              <a:gd name="connsiteX22" fmla="*/ 82887 w 1425873"/>
              <a:gd name="connsiteY22" fmla="*/ 5224 h 1696333"/>
              <a:gd name="connsiteX23" fmla="*/ 87751 w 1425873"/>
              <a:gd name="connsiteY23" fmla="*/ 360 h 1696333"/>
              <a:gd name="connsiteX24" fmla="*/ 93682 w 1425873"/>
              <a:gd name="connsiteY24" fmla="*/ 360 h 1696333"/>
              <a:gd name="connsiteX25" fmla="*/ 1336898 w 1425873"/>
              <a:gd name="connsiteY25" fmla="*/ 360 h 1696333"/>
              <a:gd name="connsiteX0" fmla="*/ 1336898 w 1430584"/>
              <a:gd name="connsiteY0" fmla="*/ 360 h 1150819"/>
              <a:gd name="connsiteX1" fmla="*/ 1342842 w 1430584"/>
              <a:gd name="connsiteY1" fmla="*/ 360 h 1150819"/>
              <a:gd name="connsiteX2" fmla="*/ 1347706 w 1430584"/>
              <a:gd name="connsiteY2" fmla="*/ 5224 h 1150819"/>
              <a:gd name="connsiteX3" fmla="*/ 1347706 w 1430584"/>
              <a:gd name="connsiteY3" fmla="*/ 11167 h 1150819"/>
              <a:gd name="connsiteX4" fmla="*/ 1347706 w 1430584"/>
              <a:gd name="connsiteY4" fmla="*/ 1120982 h 1150819"/>
              <a:gd name="connsiteX5" fmla="*/ 1347706 w 1430584"/>
              <a:gd name="connsiteY5" fmla="*/ 1126926 h 1150819"/>
              <a:gd name="connsiteX6" fmla="*/ 1342842 w 1430584"/>
              <a:gd name="connsiteY6" fmla="*/ 1131790 h 1150819"/>
              <a:gd name="connsiteX7" fmla="*/ 1336898 w 1430584"/>
              <a:gd name="connsiteY7" fmla="*/ 1131790 h 1150819"/>
              <a:gd name="connsiteX8" fmla="*/ 93682 w 1430584"/>
              <a:gd name="connsiteY8" fmla="*/ 877349 h 1150819"/>
              <a:gd name="connsiteX9" fmla="*/ 82887 w 1430584"/>
              <a:gd name="connsiteY9" fmla="*/ 323384 h 1150819"/>
              <a:gd name="connsiteX10" fmla="*/ 82887 w 1430584"/>
              <a:gd name="connsiteY10" fmla="*/ 317440 h 1150819"/>
              <a:gd name="connsiteX11" fmla="*/ 79420 w 1430584"/>
              <a:gd name="connsiteY11" fmla="*/ 309160 h 1150819"/>
              <a:gd name="connsiteX12" fmla="*/ 75191 w 1430584"/>
              <a:gd name="connsiteY12" fmla="*/ 304994 h 1150819"/>
              <a:gd name="connsiteX13" fmla="*/ 37053 w 1430584"/>
              <a:gd name="connsiteY13" fmla="*/ 267415 h 1150819"/>
              <a:gd name="connsiteX14" fmla="*/ 32824 w 1430584"/>
              <a:gd name="connsiteY14" fmla="*/ 263250 h 1150819"/>
              <a:gd name="connsiteX15" fmla="*/ 32799 w 1430584"/>
              <a:gd name="connsiteY15" fmla="*/ 256404 h 1150819"/>
              <a:gd name="connsiteX16" fmla="*/ 37002 w 1430584"/>
              <a:gd name="connsiteY16" fmla="*/ 252200 h 1150819"/>
              <a:gd name="connsiteX17" fmla="*/ 75242 w 1430584"/>
              <a:gd name="connsiteY17" fmla="*/ 213961 h 1150819"/>
              <a:gd name="connsiteX18" fmla="*/ 79446 w 1430584"/>
              <a:gd name="connsiteY18" fmla="*/ 209757 h 1150819"/>
              <a:gd name="connsiteX19" fmla="*/ 82887 w 1430584"/>
              <a:gd name="connsiteY19" fmla="*/ 201464 h 1150819"/>
              <a:gd name="connsiteX20" fmla="*/ 82887 w 1430584"/>
              <a:gd name="connsiteY20" fmla="*/ 195520 h 1150819"/>
              <a:gd name="connsiteX21" fmla="*/ 82887 w 1430584"/>
              <a:gd name="connsiteY21" fmla="*/ 11167 h 1150819"/>
              <a:gd name="connsiteX22" fmla="*/ 82887 w 1430584"/>
              <a:gd name="connsiteY22" fmla="*/ 5224 h 1150819"/>
              <a:gd name="connsiteX23" fmla="*/ 87751 w 1430584"/>
              <a:gd name="connsiteY23" fmla="*/ 360 h 1150819"/>
              <a:gd name="connsiteX24" fmla="*/ 93682 w 1430584"/>
              <a:gd name="connsiteY24" fmla="*/ 360 h 1150819"/>
              <a:gd name="connsiteX25" fmla="*/ 1336898 w 1430584"/>
              <a:gd name="connsiteY25" fmla="*/ 360 h 1150819"/>
              <a:gd name="connsiteX0" fmla="*/ 1336898 w 1347706"/>
              <a:gd name="connsiteY0" fmla="*/ 360 h 1571770"/>
              <a:gd name="connsiteX1" fmla="*/ 1342842 w 1347706"/>
              <a:gd name="connsiteY1" fmla="*/ 360 h 1571770"/>
              <a:gd name="connsiteX2" fmla="*/ 1347706 w 1347706"/>
              <a:gd name="connsiteY2" fmla="*/ 5224 h 1571770"/>
              <a:gd name="connsiteX3" fmla="*/ 1347706 w 1347706"/>
              <a:gd name="connsiteY3" fmla="*/ 11167 h 1571770"/>
              <a:gd name="connsiteX4" fmla="*/ 1347706 w 1347706"/>
              <a:gd name="connsiteY4" fmla="*/ 1120982 h 1571770"/>
              <a:gd name="connsiteX5" fmla="*/ 1347706 w 1347706"/>
              <a:gd name="connsiteY5" fmla="*/ 1126926 h 1571770"/>
              <a:gd name="connsiteX6" fmla="*/ 1342842 w 1347706"/>
              <a:gd name="connsiteY6" fmla="*/ 1131790 h 1571770"/>
              <a:gd name="connsiteX7" fmla="*/ 987041 w 1347706"/>
              <a:gd name="connsiteY7" fmla="*/ 1569112 h 1571770"/>
              <a:gd name="connsiteX8" fmla="*/ 93682 w 1347706"/>
              <a:gd name="connsiteY8" fmla="*/ 877349 h 1571770"/>
              <a:gd name="connsiteX9" fmla="*/ 82887 w 1347706"/>
              <a:gd name="connsiteY9" fmla="*/ 323384 h 1571770"/>
              <a:gd name="connsiteX10" fmla="*/ 82887 w 1347706"/>
              <a:gd name="connsiteY10" fmla="*/ 317440 h 1571770"/>
              <a:gd name="connsiteX11" fmla="*/ 79420 w 1347706"/>
              <a:gd name="connsiteY11" fmla="*/ 309160 h 1571770"/>
              <a:gd name="connsiteX12" fmla="*/ 75191 w 1347706"/>
              <a:gd name="connsiteY12" fmla="*/ 304994 h 1571770"/>
              <a:gd name="connsiteX13" fmla="*/ 37053 w 1347706"/>
              <a:gd name="connsiteY13" fmla="*/ 267415 h 1571770"/>
              <a:gd name="connsiteX14" fmla="*/ 32824 w 1347706"/>
              <a:gd name="connsiteY14" fmla="*/ 263250 h 1571770"/>
              <a:gd name="connsiteX15" fmla="*/ 32799 w 1347706"/>
              <a:gd name="connsiteY15" fmla="*/ 256404 h 1571770"/>
              <a:gd name="connsiteX16" fmla="*/ 37002 w 1347706"/>
              <a:gd name="connsiteY16" fmla="*/ 252200 h 1571770"/>
              <a:gd name="connsiteX17" fmla="*/ 75242 w 1347706"/>
              <a:gd name="connsiteY17" fmla="*/ 213961 h 1571770"/>
              <a:gd name="connsiteX18" fmla="*/ 79446 w 1347706"/>
              <a:gd name="connsiteY18" fmla="*/ 209757 h 1571770"/>
              <a:gd name="connsiteX19" fmla="*/ 82887 w 1347706"/>
              <a:gd name="connsiteY19" fmla="*/ 201464 h 1571770"/>
              <a:gd name="connsiteX20" fmla="*/ 82887 w 1347706"/>
              <a:gd name="connsiteY20" fmla="*/ 195520 h 1571770"/>
              <a:gd name="connsiteX21" fmla="*/ 82887 w 1347706"/>
              <a:gd name="connsiteY21" fmla="*/ 11167 h 1571770"/>
              <a:gd name="connsiteX22" fmla="*/ 82887 w 1347706"/>
              <a:gd name="connsiteY22" fmla="*/ 5224 h 1571770"/>
              <a:gd name="connsiteX23" fmla="*/ 87751 w 1347706"/>
              <a:gd name="connsiteY23" fmla="*/ 360 h 1571770"/>
              <a:gd name="connsiteX24" fmla="*/ 93682 w 1347706"/>
              <a:gd name="connsiteY24" fmla="*/ 360 h 1571770"/>
              <a:gd name="connsiteX25" fmla="*/ 1336898 w 1347706"/>
              <a:gd name="connsiteY25" fmla="*/ 360 h 1571770"/>
              <a:gd name="connsiteX0" fmla="*/ 1336898 w 1541625"/>
              <a:gd name="connsiteY0" fmla="*/ 360 h 1597441"/>
              <a:gd name="connsiteX1" fmla="*/ 1342842 w 1541625"/>
              <a:gd name="connsiteY1" fmla="*/ 360 h 1597441"/>
              <a:gd name="connsiteX2" fmla="*/ 1347706 w 1541625"/>
              <a:gd name="connsiteY2" fmla="*/ 5224 h 1597441"/>
              <a:gd name="connsiteX3" fmla="*/ 1347706 w 1541625"/>
              <a:gd name="connsiteY3" fmla="*/ 11167 h 1597441"/>
              <a:gd name="connsiteX4" fmla="*/ 1347706 w 1541625"/>
              <a:gd name="connsiteY4" fmla="*/ 1120982 h 1597441"/>
              <a:gd name="connsiteX5" fmla="*/ 1347706 w 1541625"/>
              <a:gd name="connsiteY5" fmla="*/ 1126926 h 1597441"/>
              <a:gd name="connsiteX6" fmla="*/ 1541625 w 1541625"/>
              <a:gd name="connsiteY6" fmla="*/ 1473697 h 1597441"/>
              <a:gd name="connsiteX7" fmla="*/ 987041 w 1541625"/>
              <a:gd name="connsiteY7" fmla="*/ 1569112 h 1597441"/>
              <a:gd name="connsiteX8" fmla="*/ 93682 w 1541625"/>
              <a:gd name="connsiteY8" fmla="*/ 877349 h 1597441"/>
              <a:gd name="connsiteX9" fmla="*/ 82887 w 1541625"/>
              <a:gd name="connsiteY9" fmla="*/ 323384 h 1597441"/>
              <a:gd name="connsiteX10" fmla="*/ 82887 w 1541625"/>
              <a:gd name="connsiteY10" fmla="*/ 317440 h 1597441"/>
              <a:gd name="connsiteX11" fmla="*/ 79420 w 1541625"/>
              <a:gd name="connsiteY11" fmla="*/ 309160 h 1597441"/>
              <a:gd name="connsiteX12" fmla="*/ 75191 w 1541625"/>
              <a:gd name="connsiteY12" fmla="*/ 304994 h 1597441"/>
              <a:gd name="connsiteX13" fmla="*/ 37053 w 1541625"/>
              <a:gd name="connsiteY13" fmla="*/ 267415 h 1597441"/>
              <a:gd name="connsiteX14" fmla="*/ 32824 w 1541625"/>
              <a:gd name="connsiteY14" fmla="*/ 263250 h 1597441"/>
              <a:gd name="connsiteX15" fmla="*/ 32799 w 1541625"/>
              <a:gd name="connsiteY15" fmla="*/ 256404 h 1597441"/>
              <a:gd name="connsiteX16" fmla="*/ 37002 w 1541625"/>
              <a:gd name="connsiteY16" fmla="*/ 252200 h 1597441"/>
              <a:gd name="connsiteX17" fmla="*/ 75242 w 1541625"/>
              <a:gd name="connsiteY17" fmla="*/ 213961 h 1597441"/>
              <a:gd name="connsiteX18" fmla="*/ 79446 w 1541625"/>
              <a:gd name="connsiteY18" fmla="*/ 209757 h 1597441"/>
              <a:gd name="connsiteX19" fmla="*/ 82887 w 1541625"/>
              <a:gd name="connsiteY19" fmla="*/ 201464 h 1597441"/>
              <a:gd name="connsiteX20" fmla="*/ 82887 w 1541625"/>
              <a:gd name="connsiteY20" fmla="*/ 195520 h 1597441"/>
              <a:gd name="connsiteX21" fmla="*/ 82887 w 1541625"/>
              <a:gd name="connsiteY21" fmla="*/ 11167 h 1597441"/>
              <a:gd name="connsiteX22" fmla="*/ 82887 w 1541625"/>
              <a:gd name="connsiteY22" fmla="*/ 5224 h 1597441"/>
              <a:gd name="connsiteX23" fmla="*/ 87751 w 1541625"/>
              <a:gd name="connsiteY23" fmla="*/ 360 h 1597441"/>
              <a:gd name="connsiteX24" fmla="*/ 93682 w 1541625"/>
              <a:gd name="connsiteY24" fmla="*/ 360 h 1597441"/>
              <a:gd name="connsiteX25" fmla="*/ 1336898 w 1541625"/>
              <a:gd name="connsiteY25" fmla="*/ 360 h 1597441"/>
              <a:gd name="connsiteX0" fmla="*/ 1336898 w 1541625"/>
              <a:gd name="connsiteY0" fmla="*/ 360 h 1597441"/>
              <a:gd name="connsiteX1" fmla="*/ 1342842 w 1541625"/>
              <a:gd name="connsiteY1" fmla="*/ 360 h 1597441"/>
              <a:gd name="connsiteX2" fmla="*/ 1347706 w 1541625"/>
              <a:gd name="connsiteY2" fmla="*/ 5224 h 1597441"/>
              <a:gd name="connsiteX3" fmla="*/ 1347706 w 1541625"/>
              <a:gd name="connsiteY3" fmla="*/ 11167 h 1597441"/>
              <a:gd name="connsiteX4" fmla="*/ 1347706 w 1541625"/>
              <a:gd name="connsiteY4" fmla="*/ 1120982 h 1597441"/>
              <a:gd name="connsiteX5" fmla="*/ 1053507 w 1541625"/>
              <a:gd name="connsiteY5" fmla="*/ 1246195 h 1597441"/>
              <a:gd name="connsiteX6" fmla="*/ 1541625 w 1541625"/>
              <a:gd name="connsiteY6" fmla="*/ 1473697 h 1597441"/>
              <a:gd name="connsiteX7" fmla="*/ 987041 w 1541625"/>
              <a:gd name="connsiteY7" fmla="*/ 1569112 h 1597441"/>
              <a:gd name="connsiteX8" fmla="*/ 93682 w 1541625"/>
              <a:gd name="connsiteY8" fmla="*/ 877349 h 1597441"/>
              <a:gd name="connsiteX9" fmla="*/ 82887 w 1541625"/>
              <a:gd name="connsiteY9" fmla="*/ 323384 h 1597441"/>
              <a:gd name="connsiteX10" fmla="*/ 82887 w 1541625"/>
              <a:gd name="connsiteY10" fmla="*/ 317440 h 1597441"/>
              <a:gd name="connsiteX11" fmla="*/ 79420 w 1541625"/>
              <a:gd name="connsiteY11" fmla="*/ 309160 h 1597441"/>
              <a:gd name="connsiteX12" fmla="*/ 75191 w 1541625"/>
              <a:gd name="connsiteY12" fmla="*/ 304994 h 1597441"/>
              <a:gd name="connsiteX13" fmla="*/ 37053 w 1541625"/>
              <a:gd name="connsiteY13" fmla="*/ 267415 h 1597441"/>
              <a:gd name="connsiteX14" fmla="*/ 32824 w 1541625"/>
              <a:gd name="connsiteY14" fmla="*/ 263250 h 1597441"/>
              <a:gd name="connsiteX15" fmla="*/ 32799 w 1541625"/>
              <a:gd name="connsiteY15" fmla="*/ 256404 h 1597441"/>
              <a:gd name="connsiteX16" fmla="*/ 37002 w 1541625"/>
              <a:gd name="connsiteY16" fmla="*/ 252200 h 1597441"/>
              <a:gd name="connsiteX17" fmla="*/ 75242 w 1541625"/>
              <a:gd name="connsiteY17" fmla="*/ 213961 h 1597441"/>
              <a:gd name="connsiteX18" fmla="*/ 79446 w 1541625"/>
              <a:gd name="connsiteY18" fmla="*/ 209757 h 1597441"/>
              <a:gd name="connsiteX19" fmla="*/ 82887 w 1541625"/>
              <a:gd name="connsiteY19" fmla="*/ 201464 h 1597441"/>
              <a:gd name="connsiteX20" fmla="*/ 82887 w 1541625"/>
              <a:gd name="connsiteY20" fmla="*/ 195520 h 1597441"/>
              <a:gd name="connsiteX21" fmla="*/ 82887 w 1541625"/>
              <a:gd name="connsiteY21" fmla="*/ 11167 h 1597441"/>
              <a:gd name="connsiteX22" fmla="*/ 82887 w 1541625"/>
              <a:gd name="connsiteY22" fmla="*/ 5224 h 1597441"/>
              <a:gd name="connsiteX23" fmla="*/ 87751 w 1541625"/>
              <a:gd name="connsiteY23" fmla="*/ 360 h 1597441"/>
              <a:gd name="connsiteX24" fmla="*/ 93682 w 1541625"/>
              <a:gd name="connsiteY24" fmla="*/ 360 h 1597441"/>
              <a:gd name="connsiteX25" fmla="*/ 1336898 w 1541625"/>
              <a:gd name="connsiteY25" fmla="*/ 360 h 1597441"/>
              <a:gd name="connsiteX0" fmla="*/ 1336898 w 1541625"/>
              <a:gd name="connsiteY0" fmla="*/ 360 h 1597441"/>
              <a:gd name="connsiteX1" fmla="*/ 1342842 w 1541625"/>
              <a:gd name="connsiteY1" fmla="*/ 360 h 1597441"/>
              <a:gd name="connsiteX2" fmla="*/ 1347706 w 1541625"/>
              <a:gd name="connsiteY2" fmla="*/ 5224 h 1597441"/>
              <a:gd name="connsiteX3" fmla="*/ 1347706 w 1541625"/>
              <a:gd name="connsiteY3" fmla="*/ 11167 h 1597441"/>
              <a:gd name="connsiteX4" fmla="*/ 1347706 w 1541625"/>
              <a:gd name="connsiteY4" fmla="*/ 1120982 h 1597441"/>
              <a:gd name="connsiteX5" fmla="*/ 1541625 w 1541625"/>
              <a:gd name="connsiteY5" fmla="*/ 1473697 h 1597441"/>
              <a:gd name="connsiteX6" fmla="*/ 987041 w 1541625"/>
              <a:gd name="connsiteY6" fmla="*/ 1569112 h 1597441"/>
              <a:gd name="connsiteX7" fmla="*/ 93682 w 1541625"/>
              <a:gd name="connsiteY7" fmla="*/ 877349 h 1597441"/>
              <a:gd name="connsiteX8" fmla="*/ 82887 w 1541625"/>
              <a:gd name="connsiteY8" fmla="*/ 323384 h 1597441"/>
              <a:gd name="connsiteX9" fmla="*/ 82887 w 1541625"/>
              <a:gd name="connsiteY9" fmla="*/ 317440 h 1597441"/>
              <a:gd name="connsiteX10" fmla="*/ 79420 w 1541625"/>
              <a:gd name="connsiteY10" fmla="*/ 309160 h 1597441"/>
              <a:gd name="connsiteX11" fmla="*/ 75191 w 1541625"/>
              <a:gd name="connsiteY11" fmla="*/ 304994 h 1597441"/>
              <a:gd name="connsiteX12" fmla="*/ 37053 w 1541625"/>
              <a:gd name="connsiteY12" fmla="*/ 267415 h 1597441"/>
              <a:gd name="connsiteX13" fmla="*/ 32824 w 1541625"/>
              <a:gd name="connsiteY13" fmla="*/ 263250 h 1597441"/>
              <a:gd name="connsiteX14" fmla="*/ 32799 w 1541625"/>
              <a:gd name="connsiteY14" fmla="*/ 256404 h 1597441"/>
              <a:gd name="connsiteX15" fmla="*/ 37002 w 1541625"/>
              <a:gd name="connsiteY15" fmla="*/ 252200 h 1597441"/>
              <a:gd name="connsiteX16" fmla="*/ 75242 w 1541625"/>
              <a:gd name="connsiteY16" fmla="*/ 213961 h 1597441"/>
              <a:gd name="connsiteX17" fmla="*/ 79446 w 1541625"/>
              <a:gd name="connsiteY17" fmla="*/ 209757 h 1597441"/>
              <a:gd name="connsiteX18" fmla="*/ 82887 w 1541625"/>
              <a:gd name="connsiteY18" fmla="*/ 201464 h 1597441"/>
              <a:gd name="connsiteX19" fmla="*/ 82887 w 1541625"/>
              <a:gd name="connsiteY19" fmla="*/ 195520 h 1597441"/>
              <a:gd name="connsiteX20" fmla="*/ 82887 w 1541625"/>
              <a:gd name="connsiteY20" fmla="*/ 11167 h 1597441"/>
              <a:gd name="connsiteX21" fmla="*/ 82887 w 1541625"/>
              <a:gd name="connsiteY21" fmla="*/ 5224 h 1597441"/>
              <a:gd name="connsiteX22" fmla="*/ 87751 w 1541625"/>
              <a:gd name="connsiteY22" fmla="*/ 360 h 1597441"/>
              <a:gd name="connsiteX23" fmla="*/ 93682 w 1541625"/>
              <a:gd name="connsiteY23" fmla="*/ 360 h 1597441"/>
              <a:gd name="connsiteX24" fmla="*/ 1336898 w 1541625"/>
              <a:gd name="connsiteY24" fmla="*/ 360 h 1597441"/>
              <a:gd name="connsiteX0" fmla="*/ 1336898 w 1347706"/>
              <a:gd name="connsiteY0" fmla="*/ 360 h 1569112"/>
              <a:gd name="connsiteX1" fmla="*/ 1342842 w 1347706"/>
              <a:gd name="connsiteY1" fmla="*/ 360 h 1569112"/>
              <a:gd name="connsiteX2" fmla="*/ 1347706 w 1347706"/>
              <a:gd name="connsiteY2" fmla="*/ 5224 h 1569112"/>
              <a:gd name="connsiteX3" fmla="*/ 1347706 w 1347706"/>
              <a:gd name="connsiteY3" fmla="*/ 11167 h 1569112"/>
              <a:gd name="connsiteX4" fmla="*/ 1347706 w 1347706"/>
              <a:gd name="connsiteY4" fmla="*/ 1120982 h 1569112"/>
              <a:gd name="connsiteX5" fmla="*/ 987041 w 1347706"/>
              <a:gd name="connsiteY5" fmla="*/ 1569112 h 1569112"/>
              <a:gd name="connsiteX6" fmla="*/ 93682 w 1347706"/>
              <a:gd name="connsiteY6" fmla="*/ 877349 h 1569112"/>
              <a:gd name="connsiteX7" fmla="*/ 82887 w 1347706"/>
              <a:gd name="connsiteY7" fmla="*/ 323384 h 1569112"/>
              <a:gd name="connsiteX8" fmla="*/ 82887 w 1347706"/>
              <a:gd name="connsiteY8" fmla="*/ 317440 h 1569112"/>
              <a:gd name="connsiteX9" fmla="*/ 79420 w 1347706"/>
              <a:gd name="connsiteY9" fmla="*/ 309160 h 1569112"/>
              <a:gd name="connsiteX10" fmla="*/ 75191 w 1347706"/>
              <a:gd name="connsiteY10" fmla="*/ 304994 h 1569112"/>
              <a:gd name="connsiteX11" fmla="*/ 37053 w 1347706"/>
              <a:gd name="connsiteY11" fmla="*/ 267415 h 1569112"/>
              <a:gd name="connsiteX12" fmla="*/ 32824 w 1347706"/>
              <a:gd name="connsiteY12" fmla="*/ 263250 h 1569112"/>
              <a:gd name="connsiteX13" fmla="*/ 32799 w 1347706"/>
              <a:gd name="connsiteY13" fmla="*/ 256404 h 1569112"/>
              <a:gd name="connsiteX14" fmla="*/ 37002 w 1347706"/>
              <a:gd name="connsiteY14" fmla="*/ 252200 h 1569112"/>
              <a:gd name="connsiteX15" fmla="*/ 75242 w 1347706"/>
              <a:gd name="connsiteY15" fmla="*/ 213961 h 1569112"/>
              <a:gd name="connsiteX16" fmla="*/ 79446 w 1347706"/>
              <a:gd name="connsiteY16" fmla="*/ 209757 h 1569112"/>
              <a:gd name="connsiteX17" fmla="*/ 82887 w 1347706"/>
              <a:gd name="connsiteY17" fmla="*/ 201464 h 1569112"/>
              <a:gd name="connsiteX18" fmla="*/ 82887 w 1347706"/>
              <a:gd name="connsiteY18" fmla="*/ 195520 h 1569112"/>
              <a:gd name="connsiteX19" fmla="*/ 82887 w 1347706"/>
              <a:gd name="connsiteY19" fmla="*/ 11167 h 1569112"/>
              <a:gd name="connsiteX20" fmla="*/ 82887 w 1347706"/>
              <a:gd name="connsiteY20" fmla="*/ 5224 h 1569112"/>
              <a:gd name="connsiteX21" fmla="*/ 87751 w 1347706"/>
              <a:gd name="connsiteY21" fmla="*/ 360 h 1569112"/>
              <a:gd name="connsiteX22" fmla="*/ 93682 w 1347706"/>
              <a:gd name="connsiteY22" fmla="*/ 360 h 1569112"/>
              <a:gd name="connsiteX23" fmla="*/ 1336898 w 1347706"/>
              <a:gd name="connsiteY23" fmla="*/ 360 h 1569112"/>
              <a:gd name="connsiteX0" fmla="*/ 1336898 w 1347706"/>
              <a:gd name="connsiteY0" fmla="*/ 360 h 1120982"/>
              <a:gd name="connsiteX1" fmla="*/ 1342842 w 1347706"/>
              <a:gd name="connsiteY1" fmla="*/ 360 h 1120982"/>
              <a:gd name="connsiteX2" fmla="*/ 1347706 w 1347706"/>
              <a:gd name="connsiteY2" fmla="*/ 5224 h 1120982"/>
              <a:gd name="connsiteX3" fmla="*/ 1347706 w 1347706"/>
              <a:gd name="connsiteY3" fmla="*/ 11167 h 1120982"/>
              <a:gd name="connsiteX4" fmla="*/ 1347706 w 1347706"/>
              <a:gd name="connsiteY4" fmla="*/ 1120982 h 1120982"/>
              <a:gd name="connsiteX5" fmla="*/ 93682 w 1347706"/>
              <a:gd name="connsiteY5" fmla="*/ 877349 h 1120982"/>
              <a:gd name="connsiteX6" fmla="*/ 82887 w 1347706"/>
              <a:gd name="connsiteY6" fmla="*/ 323384 h 1120982"/>
              <a:gd name="connsiteX7" fmla="*/ 82887 w 1347706"/>
              <a:gd name="connsiteY7" fmla="*/ 317440 h 1120982"/>
              <a:gd name="connsiteX8" fmla="*/ 79420 w 1347706"/>
              <a:gd name="connsiteY8" fmla="*/ 309160 h 1120982"/>
              <a:gd name="connsiteX9" fmla="*/ 75191 w 1347706"/>
              <a:gd name="connsiteY9" fmla="*/ 304994 h 1120982"/>
              <a:gd name="connsiteX10" fmla="*/ 37053 w 1347706"/>
              <a:gd name="connsiteY10" fmla="*/ 267415 h 1120982"/>
              <a:gd name="connsiteX11" fmla="*/ 32824 w 1347706"/>
              <a:gd name="connsiteY11" fmla="*/ 263250 h 1120982"/>
              <a:gd name="connsiteX12" fmla="*/ 32799 w 1347706"/>
              <a:gd name="connsiteY12" fmla="*/ 256404 h 1120982"/>
              <a:gd name="connsiteX13" fmla="*/ 37002 w 1347706"/>
              <a:gd name="connsiteY13" fmla="*/ 252200 h 1120982"/>
              <a:gd name="connsiteX14" fmla="*/ 75242 w 1347706"/>
              <a:gd name="connsiteY14" fmla="*/ 213961 h 1120982"/>
              <a:gd name="connsiteX15" fmla="*/ 79446 w 1347706"/>
              <a:gd name="connsiteY15" fmla="*/ 209757 h 1120982"/>
              <a:gd name="connsiteX16" fmla="*/ 82887 w 1347706"/>
              <a:gd name="connsiteY16" fmla="*/ 201464 h 1120982"/>
              <a:gd name="connsiteX17" fmla="*/ 82887 w 1347706"/>
              <a:gd name="connsiteY17" fmla="*/ 195520 h 1120982"/>
              <a:gd name="connsiteX18" fmla="*/ 82887 w 1347706"/>
              <a:gd name="connsiteY18" fmla="*/ 11167 h 1120982"/>
              <a:gd name="connsiteX19" fmla="*/ 82887 w 1347706"/>
              <a:gd name="connsiteY19" fmla="*/ 5224 h 1120982"/>
              <a:gd name="connsiteX20" fmla="*/ 87751 w 1347706"/>
              <a:gd name="connsiteY20" fmla="*/ 360 h 1120982"/>
              <a:gd name="connsiteX21" fmla="*/ 93682 w 1347706"/>
              <a:gd name="connsiteY21" fmla="*/ 360 h 1120982"/>
              <a:gd name="connsiteX22" fmla="*/ 1336898 w 1347706"/>
              <a:gd name="connsiteY22" fmla="*/ 360 h 1120982"/>
              <a:gd name="connsiteX0" fmla="*/ 1336898 w 1347706"/>
              <a:gd name="connsiteY0" fmla="*/ 360 h 877349"/>
              <a:gd name="connsiteX1" fmla="*/ 1342842 w 1347706"/>
              <a:gd name="connsiteY1" fmla="*/ 360 h 877349"/>
              <a:gd name="connsiteX2" fmla="*/ 1347706 w 1347706"/>
              <a:gd name="connsiteY2" fmla="*/ 5224 h 877349"/>
              <a:gd name="connsiteX3" fmla="*/ 1347706 w 1347706"/>
              <a:gd name="connsiteY3" fmla="*/ 11167 h 877349"/>
              <a:gd name="connsiteX4" fmla="*/ 1347706 w 1347706"/>
              <a:gd name="connsiteY4" fmla="*/ 779076 h 877349"/>
              <a:gd name="connsiteX5" fmla="*/ 93682 w 1347706"/>
              <a:gd name="connsiteY5" fmla="*/ 877349 h 877349"/>
              <a:gd name="connsiteX6" fmla="*/ 82887 w 1347706"/>
              <a:gd name="connsiteY6" fmla="*/ 323384 h 877349"/>
              <a:gd name="connsiteX7" fmla="*/ 82887 w 1347706"/>
              <a:gd name="connsiteY7" fmla="*/ 317440 h 877349"/>
              <a:gd name="connsiteX8" fmla="*/ 79420 w 1347706"/>
              <a:gd name="connsiteY8" fmla="*/ 309160 h 877349"/>
              <a:gd name="connsiteX9" fmla="*/ 75191 w 1347706"/>
              <a:gd name="connsiteY9" fmla="*/ 304994 h 877349"/>
              <a:gd name="connsiteX10" fmla="*/ 37053 w 1347706"/>
              <a:gd name="connsiteY10" fmla="*/ 267415 h 877349"/>
              <a:gd name="connsiteX11" fmla="*/ 32824 w 1347706"/>
              <a:gd name="connsiteY11" fmla="*/ 263250 h 877349"/>
              <a:gd name="connsiteX12" fmla="*/ 32799 w 1347706"/>
              <a:gd name="connsiteY12" fmla="*/ 256404 h 877349"/>
              <a:gd name="connsiteX13" fmla="*/ 37002 w 1347706"/>
              <a:gd name="connsiteY13" fmla="*/ 252200 h 877349"/>
              <a:gd name="connsiteX14" fmla="*/ 75242 w 1347706"/>
              <a:gd name="connsiteY14" fmla="*/ 213961 h 877349"/>
              <a:gd name="connsiteX15" fmla="*/ 79446 w 1347706"/>
              <a:gd name="connsiteY15" fmla="*/ 209757 h 877349"/>
              <a:gd name="connsiteX16" fmla="*/ 82887 w 1347706"/>
              <a:gd name="connsiteY16" fmla="*/ 201464 h 877349"/>
              <a:gd name="connsiteX17" fmla="*/ 82887 w 1347706"/>
              <a:gd name="connsiteY17" fmla="*/ 195520 h 877349"/>
              <a:gd name="connsiteX18" fmla="*/ 82887 w 1347706"/>
              <a:gd name="connsiteY18" fmla="*/ 11167 h 877349"/>
              <a:gd name="connsiteX19" fmla="*/ 82887 w 1347706"/>
              <a:gd name="connsiteY19" fmla="*/ 5224 h 877349"/>
              <a:gd name="connsiteX20" fmla="*/ 87751 w 1347706"/>
              <a:gd name="connsiteY20" fmla="*/ 360 h 877349"/>
              <a:gd name="connsiteX21" fmla="*/ 93682 w 1347706"/>
              <a:gd name="connsiteY21" fmla="*/ 360 h 877349"/>
              <a:gd name="connsiteX22" fmla="*/ 1336898 w 1347706"/>
              <a:gd name="connsiteY22" fmla="*/ 360 h 877349"/>
              <a:gd name="connsiteX0" fmla="*/ 1336898 w 1347706"/>
              <a:gd name="connsiteY0" fmla="*/ 360 h 813738"/>
              <a:gd name="connsiteX1" fmla="*/ 1342842 w 1347706"/>
              <a:gd name="connsiteY1" fmla="*/ 360 h 813738"/>
              <a:gd name="connsiteX2" fmla="*/ 1347706 w 1347706"/>
              <a:gd name="connsiteY2" fmla="*/ 5224 h 813738"/>
              <a:gd name="connsiteX3" fmla="*/ 1347706 w 1347706"/>
              <a:gd name="connsiteY3" fmla="*/ 11167 h 813738"/>
              <a:gd name="connsiteX4" fmla="*/ 1347706 w 1347706"/>
              <a:gd name="connsiteY4" fmla="*/ 779076 h 813738"/>
              <a:gd name="connsiteX5" fmla="*/ 77780 w 1347706"/>
              <a:gd name="connsiteY5" fmla="*/ 813738 h 813738"/>
              <a:gd name="connsiteX6" fmla="*/ 82887 w 1347706"/>
              <a:gd name="connsiteY6" fmla="*/ 323384 h 813738"/>
              <a:gd name="connsiteX7" fmla="*/ 82887 w 1347706"/>
              <a:gd name="connsiteY7" fmla="*/ 317440 h 813738"/>
              <a:gd name="connsiteX8" fmla="*/ 79420 w 1347706"/>
              <a:gd name="connsiteY8" fmla="*/ 309160 h 813738"/>
              <a:gd name="connsiteX9" fmla="*/ 75191 w 1347706"/>
              <a:gd name="connsiteY9" fmla="*/ 304994 h 813738"/>
              <a:gd name="connsiteX10" fmla="*/ 37053 w 1347706"/>
              <a:gd name="connsiteY10" fmla="*/ 267415 h 813738"/>
              <a:gd name="connsiteX11" fmla="*/ 32824 w 1347706"/>
              <a:gd name="connsiteY11" fmla="*/ 263250 h 813738"/>
              <a:gd name="connsiteX12" fmla="*/ 32799 w 1347706"/>
              <a:gd name="connsiteY12" fmla="*/ 256404 h 813738"/>
              <a:gd name="connsiteX13" fmla="*/ 37002 w 1347706"/>
              <a:gd name="connsiteY13" fmla="*/ 252200 h 813738"/>
              <a:gd name="connsiteX14" fmla="*/ 75242 w 1347706"/>
              <a:gd name="connsiteY14" fmla="*/ 213961 h 813738"/>
              <a:gd name="connsiteX15" fmla="*/ 79446 w 1347706"/>
              <a:gd name="connsiteY15" fmla="*/ 209757 h 813738"/>
              <a:gd name="connsiteX16" fmla="*/ 82887 w 1347706"/>
              <a:gd name="connsiteY16" fmla="*/ 201464 h 813738"/>
              <a:gd name="connsiteX17" fmla="*/ 82887 w 1347706"/>
              <a:gd name="connsiteY17" fmla="*/ 195520 h 813738"/>
              <a:gd name="connsiteX18" fmla="*/ 82887 w 1347706"/>
              <a:gd name="connsiteY18" fmla="*/ 11167 h 813738"/>
              <a:gd name="connsiteX19" fmla="*/ 82887 w 1347706"/>
              <a:gd name="connsiteY19" fmla="*/ 5224 h 813738"/>
              <a:gd name="connsiteX20" fmla="*/ 87751 w 1347706"/>
              <a:gd name="connsiteY20" fmla="*/ 360 h 813738"/>
              <a:gd name="connsiteX21" fmla="*/ 93682 w 1347706"/>
              <a:gd name="connsiteY21" fmla="*/ 360 h 813738"/>
              <a:gd name="connsiteX22" fmla="*/ 1336898 w 1347706"/>
              <a:gd name="connsiteY22" fmla="*/ 360 h 813738"/>
              <a:gd name="connsiteX0" fmla="*/ 1336898 w 1347706"/>
              <a:gd name="connsiteY0" fmla="*/ 360 h 779076"/>
              <a:gd name="connsiteX1" fmla="*/ 1342842 w 1347706"/>
              <a:gd name="connsiteY1" fmla="*/ 360 h 779076"/>
              <a:gd name="connsiteX2" fmla="*/ 1347706 w 1347706"/>
              <a:gd name="connsiteY2" fmla="*/ 5224 h 779076"/>
              <a:gd name="connsiteX3" fmla="*/ 1347706 w 1347706"/>
              <a:gd name="connsiteY3" fmla="*/ 11167 h 779076"/>
              <a:gd name="connsiteX4" fmla="*/ 1347706 w 1347706"/>
              <a:gd name="connsiteY4" fmla="*/ 779076 h 779076"/>
              <a:gd name="connsiteX5" fmla="*/ 85731 w 1347706"/>
              <a:gd name="connsiteY5" fmla="*/ 758079 h 779076"/>
              <a:gd name="connsiteX6" fmla="*/ 82887 w 1347706"/>
              <a:gd name="connsiteY6" fmla="*/ 323384 h 779076"/>
              <a:gd name="connsiteX7" fmla="*/ 82887 w 1347706"/>
              <a:gd name="connsiteY7" fmla="*/ 317440 h 779076"/>
              <a:gd name="connsiteX8" fmla="*/ 79420 w 1347706"/>
              <a:gd name="connsiteY8" fmla="*/ 309160 h 779076"/>
              <a:gd name="connsiteX9" fmla="*/ 75191 w 1347706"/>
              <a:gd name="connsiteY9" fmla="*/ 304994 h 779076"/>
              <a:gd name="connsiteX10" fmla="*/ 37053 w 1347706"/>
              <a:gd name="connsiteY10" fmla="*/ 267415 h 779076"/>
              <a:gd name="connsiteX11" fmla="*/ 32824 w 1347706"/>
              <a:gd name="connsiteY11" fmla="*/ 263250 h 779076"/>
              <a:gd name="connsiteX12" fmla="*/ 32799 w 1347706"/>
              <a:gd name="connsiteY12" fmla="*/ 256404 h 779076"/>
              <a:gd name="connsiteX13" fmla="*/ 37002 w 1347706"/>
              <a:gd name="connsiteY13" fmla="*/ 252200 h 779076"/>
              <a:gd name="connsiteX14" fmla="*/ 75242 w 1347706"/>
              <a:gd name="connsiteY14" fmla="*/ 213961 h 779076"/>
              <a:gd name="connsiteX15" fmla="*/ 79446 w 1347706"/>
              <a:gd name="connsiteY15" fmla="*/ 209757 h 779076"/>
              <a:gd name="connsiteX16" fmla="*/ 82887 w 1347706"/>
              <a:gd name="connsiteY16" fmla="*/ 201464 h 779076"/>
              <a:gd name="connsiteX17" fmla="*/ 82887 w 1347706"/>
              <a:gd name="connsiteY17" fmla="*/ 195520 h 779076"/>
              <a:gd name="connsiteX18" fmla="*/ 82887 w 1347706"/>
              <a:gd name="connsiteY18" fmla="*/ 11167 h 779076"/>
              <a:gd name="connsiteX19" fmla="*/ 82887 w 1347706"/>
              <a:gd name="connsiteY19" fmla="*/ 5224 h 779076"/>
              <a:gd name="connsiteX20" fmla="*/ 87751 w 1347706"/>
              <a:gd name="connsiteY20" fmla="*/ 360 h 779076"/>
              <a:gd name="connsiteX21" fmla="*/ 93682 w 1347706"/>
              <a:gd name="connsiteY21" fmla="*/ 360 h 779076"/>
              <a:gd name="connsiteX22" fmla="*/ 1336898 w 1347706"/>
              <a:gd name="connsiteY22" fmla="*/ 360 h 779076"/>
              <a:gd name="connsiteX0" fmla="*/ 1336898 w 1347706"/>
              <a:gd name="connsiteY0" fmla="*/ 360 h 758079"/>
              <a:gd name="connsiteX1" fmla="*/ 1342842 w 1347706"/>
              <a:gd name="connsiteY1" fmla="*/ 360 h 758079"/>
              <a:gd name="connsiteX2" fmla="*/ 1347706 w 1347706"/>
              <a:gd name="connsiteY2" fmla="*/ 5224 h 758079"/>
              <a:gd name="connsiteX3" fmla="*/ 1347706 w 1347706"/>
              <a:gd name="connsiteY3" fmla="*/ 11167 h 758079"/>
              <a:gd name="connsiteX4" fmla="*/ 1339754 w 1347706"/>
              <a:gd name="connsiteY4" fmla="*/ 715465 h 758079"/>
              <a:gd name="connsiteX5" fmla="*/ 85731 w 1347706"/>
              <a:gd name="connsiteY5" fmla="*/ 758079 h 758079"/>
              <a:gd name="connsiteX6" fmla="*/ 82887 w 1347706"/>
              <a:gd name="connsiteY6" fmla="*/ 323384 h 758079"/>
              <a:gd name="connsiteX7" fmla="*/ 82887 w 1347706"/>
              <a:gd name="connsiteY7" fmla="*/ 317440 h 758079"/>
              <a:gd name="connsiteX8" fmla="*/ 79420 w 1347706"/>
              <a:gd name="connsiteY8" fmla="*/ 309160 h 758079"/>
              <a:gd name="connsiteX9" fmla="*/ 75191 w 1347706"/>
              <a:gd name="connsiteY9" fmla="*/ 304994 h 758079"/>
              <a:gd name="connsiteX10" fmla="*/ 37053 w 1347706"/>
              <a:gd name="connsiteY10" fmla="*/ 267415 h 758079"/>
              <a:gd name="connsiteX11" fmla="*/ 32824 w 1347706"/>
              <a:gd name="connsiteY11" fmla="*/ 263250 h 758079"/>
              <a:gd name="connsiteX12" fmla="*/ 32799 w 1347706"/>
              <a:gd name="connsiteY12" fmla="*/ 256404 h 758079"/>
              <a:gd name="connsiteX13" fmla="*/ 37002 w 1347706"/>
              <a:gd name="connsiteY13" fmla="*/ 252200 h 758079"/>
              <a:gd name="connsiteX14" fmla="*/ 75242 w 1347706"/>
              <a:gd name="connsiteY14" fmla="*/ 213961 h 758079"/>
              <a:gd name="connsiteX15" fmla="*/ 79446 w 1347706"/>
              <a:gd name="connsiteY15" fmla="*/ 209757 h 758079"/>
              <a:gd name="connsiteX16" fmla="*/ 82887 w 1347706"/>
              <a:gd name="connsiteY16" fmla="*/ 201464 h 758079"/>
              <a:gd name="connsiteX17" fmla="*/ 82887 w 1347706"/>
              <a:gd name="connsiteY17" fmla="*/ 195520 h 758079"/>
              <a:gd name="connsiteX18" fmla="*/ 82887 w 1347706"/>
              <a:gd name="connsiteY18" fmla="*/ 11167 h 758079"/>
              <a:gd name="connsiteX19" fmla="*/ 82887 w 1347706"/>
              <a:gd name="connsiteY19" fmla="*/ 5224 h 758079"/>
              <a:gd name="connsiteX20" fmla="*/ 87751 w 1347706"/>
              <a:gd name="connsiteY20" fmla="*/ 360 h 758079"/>
              <a:gd name="connsiteX21" fmla="*/ 93682 w 1347706"/>
              <a:gd name="connsiteY21" fmla="*/ 360 h 758079"/>
              <a:gd name="connsiteX22" fmla="*/ 1336898 w 1347706"/>
              <a:gd name="connsiteY22" fmla="*/ 360 h 758079"/>
              <a:gd name="connsiteX0" fmla="*/ 1336898 w 1347706"/>
              <a:gd name="connsiteY0" fmla="*/ 360 h 758079"/>
              <a:gd name="connsiteX1" fmla="*/ 1342842 w 1347706"/>
              <a:gd name="connsiteY1" fmla="*/ 360 h 758079"/>
              <a:gd name="connsiteX2" fmla="*/ 1347706 w 1347706"/>
              <a:gd name="connsiteY2" fmla="*/ 5224 h 758079"/>
              <a:gd name="connsiteX3" fmla="*/ 1347706 w 1347706"/>
              <a:gd name="connsiteY3" fmla="*/ 11167 h 758079"/>
              <a:gd name="connsiteX4" fmla="*/ 1323852 w 1347706"/>
              <a:gd name="connsiteY4" fmla="*/ 755222 h 758079"/>
              <a:gd name="connsiteX5" fmla="*/ 85731 w 1347706"/>
              <a:gd name="connsiteY5" fmla="*/ 758079 h 758079"/>
              <a:gd name="connsiteX6" fmla="*/ 82887 w 1347706"/>
              <a:gd name="connsiteY6" fmla="*/ 323384 h 758079"/>
              <a:gd name="connsiteX7" fmla="*/ 82887 w 1347706"/>
              <a:gd name="connsiteY7" fmla="*/ 317440 h 758079"/>
              <a:gd name="connsiteX8" fmla="*/ 79420 w 1347706"/>
              <a:gd name="connsiteY8" fmla="*/ 309160 h 758079"/>
              <a:gd name="connsiteX9" fmla="*/ 75191 w 1347706"/>
              <a:gd name="connsiteY9" fmla="*/ 304994 h 758079"/>
              <a:gd name="connsiteX10" fmla="*/ 37053 w 1347706"/>
              <a:gd name="connsiteY10" fmla="*/ 267415 h 758079"/>
              <a:gd name="connsiteX11" fmla="*/ 32824 w 1347706"/>
              <a:gd name="connsiteY11" fmla="*/ 263250 h 758079"/>
              <a:gd name="connsiteX12" fmla="*/ 32799 w 1347706"/>
              <a:gd name="connsiteY12" fmla="*/ 256404 h 758079"/>
              <a:gd name="connsiteX13" fmla="*/ 37002 w 1347706"/>
              <a:gd name="connsiteY13" fmla="*/ 252200 h 758079"/>
              <a:gd name="connsiteX14" fmla="*/ 75242 w 1347706"/>
              <a:gd name="connsiteY14" fmla="*/ 213961 h 758079"/>
              <a:gd name="connsiteX15" fmla="*/ 79446 w 1347706"/>
              <a:gd name="connsiteY15" fmla="*/ 209757 h 758079"/>
              <a:gd name="connsiteX16" fmla="*/ 82887 w 1347706"/>
              <a:gd name="connsiteY16" fmla="*/ 201464 h 758079"/>
              <a:gd name="connsiteX17" fmla="*/ 82887 w 1347706"/>
              <a:gd name="connsiteY17" fmla="*/ 195520 h 758079"/>
              <a:gd name="connsiteX18" fmla="*/ 82887 w 1347706"/>
              <a:gd name="connsiteY18" fmla="*/ 11167 h 758079"/>
              <a:gd name="connsiteX19" fmla="*/ 82887 w 1347706"/>
              <a:gd name="connsiteY19" fmla="*/ 5224 h 758079"/>
              <a:gd name="connsiteX20" fmla="*/ 87751 w 1347706"/>
              <a:gd name="connsiteY20" fmla="*/ 360 h 758079"/>
              <a:gd name="connsiteX21" fmla="*/ 93682 w 1347706"/>
              <a:gd name="connsiteY21" fmla="*/ 360 h 758079"/>
              <a:gd name="connsiteX22" fmla="*/ 1336898 w 1347706"/>
              <a:gd name="connsiteY22" fmla="*/ 360 h 758079"/>
              <a:gd name="connsiteX0" fmla="*/ 1336898 w 1348471"/>
              <a:gd name="connsiteY0" fmla="*/ 360 h 763173"/>
              <a:gd name="connsiteX1" fmla="*/ 1342842 w 1348471"/>
              <a:gd name="connsiteY1" fmla="*/ 360 h 763173"/>
              <a:gd name="connsiteX2" fmla="*/ 1347706 w 1348471"/>
              <a:gd name="connsiteY2" fmla="*/ 5224 h 763173"/>
              <a:gd name="connsiteX3" fmla="*/ 1347706 w 1348471"/>
              <a:gd name="connsiteY3" fmla="*/ 11167 h 763173"/>
              <a:gd name="connsiteX4" fmla="*/ 1347706 w 1348471"/>
              <a:gd name="connsiteY4" fmla="*/ 763173 h 763173"/>
              <a:gd name="connsiteX5" fmla="*/ 85731 w 1348471"/>
              <a:gd name="connsiteY5" fmla="*/ 758079 h 763173"/>
              <a:gd name="connsiteX6" fmla="*/ 82887 w 1348471"/>
              <a:gd name="connsiteY6" fmla="*/ 323384 h 763173"/>
              <a:gd name="connsiteX7" fmla="*/ 82887 w 1348471"/>
              <a:gd name="connsiteY7" fmla="*/ 317440 h 763173"/>
              <a:gd name="connsiteX8" fmla="*/ 79420 w 1348471"/>
              <a:gd name="connsiteY8" fmla="*/ 309160 h 763173"/>
              <a:gd name="connsiteX9" fmla="*/ 75191 w 1348471"/>
              <a:gd name="connsiteY9" fmla="*/ 304994 h 763173"/>
              <a:gd name="connsiteX10" fmla="*/ 37053 w 1348471"/>
              <a:gd name="connsiteY10" fmla="*/ 267415 h 763173"/>
              <a:gd name="connsiteX11" fmla="*/ 32824 w 1348471"/>
              <a:gd name="connsiteY11" fmla="*/ 263250 h 763173"/>
              <a:gd name="connsiteX12" fmla="*/ 32799 w 1348471"/>
              <a:gd name="connsiteY12" fmla="*/ 256404 h 763173"/>
              <a:gd name="connsiteX13" fmla="*/ 37002 w 1348471"/>
              <a:gd name="connsiteY13" fmla="*/ 252200 h 763173"/>
              <a:gd name="connsiteX14" fmla="*/ 75242 w 1348471"/>
              <a:gd name="connsiteY14" fmla="*/ 213961 h 763173"/>
              <a:gd name="connsiteX15" fmla="*/ 79446 w 1348471"/>
              <a:gd name="connsiteY15" fmla="*/ 209757 h 763173"/>
              <a:gd name="connsiteX16" fmla="*/ 82887 w 1348471"/>
              <a:gd name="connsiteY16" fmla="*/ 201464 h 763173"/>
              <a:gd name="connsiteX17" fmla="*/ 82887 w 1348471"/>
              <a:gd name="connsiteY17" fmla="*/ 195520 h 763173"/>
              <a:gd name="connsiteX18" fmla="*/ 82887 w 1348471"/>
              <a:gd name="connsiteY18" fmla="*/ 11167 h 763173"/>
              <a:gd name="connsiteX19" fmla="*/ 82887 w 1348471"/>
              <a:gd name="connsiteY19" fmla="*/ 5224 h 763173"/>
              <a:gd name="connsiteX20" fmla="*/ 87751 w 1348471"/>
              <a:gd name="connsiteY20" fmla="*/ 360 h 763173"/>
              <a:gd name="connsiteX21" fmla="*/ 93682 w 1348471"/>
              <a:gd name="connsiteY21" fmla="*/ 360 h 763173"/>
              <a:gd name="connsiteX22" fmla="*/ 1336898 w 1348471"/>
              <a:gd name="connsiteY22" fmla="*/ 360 h 763173"/>
              <a:gd name="connsiteX0" fmla="*/ 1336898 w 1348471"/>
              <a:gd name="connsiteY0" fmla="*/ 360 h 758079"/>
              <a:gd name="connsiteX1" fmla="*/ 1342842 w 1348471"/>
              <a:gd name="connsiteY1" fmla="*/ 360 h 758079"/>
              <a:gd name="connsiteX2" fmla="*/ 1347706 w 1348471"/>
              <a:gd name="connsiteY2" fmla="*/ 5224 h 758079"/>
              <a:gd name="connsiteX3" fmla="*/ 1347706 w 1348471"/>
              <a:gd name="connsiteY3" fmla="*/ 11167 h 758079"/>
              <a:gd name="connsiteX4" fmla="*/ 1347706 w 1348471"/>
              <a:gd name="connsiteY4" fmla="*/ 739319 h 758079"/>
              <a:gd name="connsiteX5" fmla="*/ 85731 w 1348471"/>
              <a:gd name="connsiteY5" fmla="*/ 758079 h 758079"/>
              <a:gd name="connsiteX6" fmla="*/ 82887 w 1348471"/>
              <a:gd name="connsiteY6" fmla="*/ 323384 h 758079"/>
              <a:gd name="connsiteX7" fmla="*/ 82887 w 1348471"/>
              <a:gd name="connsiteY7" fmla="*/ 317440 h 758079"/>
              <a:gd name="connsiteX8" fmla="*/ 79420 w 1348471"/>
              <a:gd name="connsiteY8" fmla="*/ 309160 h 758079"/>
              <a:gd name="connsiteX9" fmla="*/ 75191 w 1348471"/>
              <a:gd name="connsiteY9" fmla="*/ 304994 h 758079"/>
              <a:gd name="connsiteX10" fmla="*/ 37053 w 1348471"/>
              <a:gd name="connsiteY10" fmla="*/ 267415 h 758079"/>
              <a:gd name="connsiteX11" fmla="*/ 32824 w 1348471"/>
              <a:gd name="connsiteY11" fmla="*/ 263250 h 758079"/>
              <a:gd name="connsiteX12" fmla="*/ 32799 w 1348471"/>
              <a:gd name="connsiteY12" fmla="*/ 256404 h 758079"/>
              <a:gd name="connsiteX13" fmla="*/ 37002 w 1348471"/>
              <a:gd name="connsiteY13" fmla="*/ 252200 h 758079"/>
              <a:gd name="connsiteX14" fmla="*/ 75242 w 1348471"/>
              <a:gd name="connsiteY14" fmla="*/ 213961 h 758079"/>
              <a:gd name="connsiteX15" fmla="*/ 79446 w 1348471"/>
              <a:gd name="connsiteY15" fmla="*/ 209757 h 758079"/>
              <a:gd name="connsiteX16" fmla="*/ 82887 w 1348471"/>
              <a:gd name="connsiteY16" fmla="*/ 201464 h 758079"/>
              <a:gd name="connsiteX17" fmla="*/ 82887 w 1348471"/>
              <a:gd name="connsiteY17" fmla="*/ 195520 h 758079"/>
              <a:gd name="connsiteX18" fmla="*/ 82887 w 1348471"/>
              <a:gd name="connsiteY18" fmla="*/ 11167 h 758079"/>
              <a:gd name="connsiteX19" fmla="*/ 82887 w 1348471"/>
              <a:gd name="connsiteY19" fmla="*/ 5224 h 758079"/>
              <a:gd name="connsiteX20" fmla="*/ 87751 w 1348471"/>
              <a:gd name="connsiteY20" fmla="*/ 360 h 758079"/>
              <a:gd name="connsiteX21" fmla="*/ 93682 w 1348471"/>
              <a:gd name="connsiteY21" fmla="*/ 360 h 758079"/>
              <a:gd name="connsiteX22" fmla="*/ 1336898 w 1348471"/>
              <a:gd name="connsiteY22" fmla="*/ 360 h 758079"/>
              <a:gd name="connsiteX0" fmla="*/ 1336898 w 1348471"/>
              <a:gd name="connsiteY0" fmla="*/ 360 h 758079"/>
              <a:gd name="connsiteX1" fmla="*/ 1342842 w 1348471"/>
              <a:gd name="connsiteY1" fmla="*/ 360 h 758079"/>
              <a:gd name="connsiteX2" fmla="*/ 1347706 w 1348471"/>
              <a:gd name="connsiteY2" fmla="*/ 5224 h 758079"/>
              <a:gd name="connsiteX3" fmla="*/ 1347706 w 1348471"/>
              <a:gd name="connsiteY3" fmla="*/ 11167 h 758079"/>
              <a:gd name="connsiteX4" fmla="*/ 1347706 w 1348471"/>
              <a:gd name="connsiteY4" fmla="*/ 755765 h 758079"/>
              <a:gd name="connsiteX5" fmla="*/ 85731 w 1348471"/>
              <a:gd name="connsiteY5" fmla="*/ 758079 h 758079"/>
              <a:gd name="connsiteX6" fmla="*/ 82887 w 1348471"/>
              <a:gd name="connsiteY6" fmla="*/ 323384 h 758079"/>
              <a:gd name="connsiteX7" fmla="*/ 82887 w 1348471"/>
              <a:gd name="connsiteY7" fmla="*/ 317440 h 758079"/>
              <a:gd name="connsiteX8" fmla="*/ 79420 w 1348471"/>
              <a:gd name="connsiteY8" fmla="*/ 309160 h 758079"/>
              <a:gd name="connsiteX9" fmla="*/ 75191 w 1348471"/>
              <a:gd name="connsiteY9" fmla="*/ 304994 h 758079"/>
              <a:gd name="connsiteX10" fmla="*/ 37053 w 1348471"/>
              <a:gd name="connsiteY10" fmla="*/ 267415 h 758079"/>
              <a:gd name="connsiteX11" fmla="*/ 32824 w 1348471"/>
              <a:gd name="connsiteY11" fmla="*/ 263250 h 758079"/>
              <a:gd name="connsiteX12" fmla="*/ 32799 w 1348471"/>
              <a:gd name="connsiteY12" fmla="*/ 256404 h 758079"/>
              <a:gd name="connsiteX13" fmla="*/ 37002 w 1348471"/>
              <a:gd name="connsiteY13" fmla="*/ 252200 h 758079"/>
              <a:gd name="connsiteX14" fmla="*/ 75242 w 1348471"/>
              <a:gd name="connsiteY14" fmla="*/ 213961 h 758079"/>
              <a:gd name="connsiteX15" fmla="*/ 79446 w 1348471"/>
              <a:gd name="connsiteY15" fmla="*/ 209757 h 758079"/>
              <a:gd name="connsiteX16" fmla="*/ 82887 w 1348471"/>
              <a:gd name="connsiteY16" fmla="*/ 201464 h 758079"/>
              <a:gd name="connsiteX17" fmla="*/ 82887 w 1348471"/>
              <a:gd name="connsiteY17" fmla="*/ 195520 h 758079"/>
              <a:gd name="connsiteX18" fmla="*/ 82887 w 1348471"/>
              <a:gd name="connsiteY18" fmla="*/ 11167 h 758079"/>
              <a:gd name="connsiteX19" fmla="*/ 82887 w 1348471"/>
              <a:gd name="connsiteY19" fmla="*/ 5224 h 758079"/>
              <a:gd name="connsiteX20" fmla="*/ 87751 w 1348471"/>
              <a:gd name="connsiteY20" fmla="*/ 360 h 758079"/>
              <a:gd name="connsiteX21" fmla="*/ 93682 w 1348471"/>
              <a:gd name="connsiteY21" fmla="*/ 360 h 758079"/>
              <a:gd name="connsiteX22" fmla="*/ 1336898 w 1348471"/>
              <a:gd name="connsiteY22" fmla="*/ 360 h 758079"/>
              <a:gd name="connsiteX0" fmla="*/ 1336898 w 1347706"/>
              <a:gd name="connsiteY0" fmla="*/ 360 h 758079"/>
              <a:gd name="connsiteX1" fmla="*/ 1342842 w 1347706"/>
              <a:gd name="connsiteY1" fmla="*/ 360 h 758079"/>
              <a:gd name="connsiteX2" fmla="*/ 1347706 w 1347706"/>
              <a:gd name="connsiteY2" fmla="*/ 5224 h 758079"/>
              <a:gd name="connsiteX3" fmla="*/ 1347706 w 1347706"/>
              <a:gd name="connsiteY3" fmla="*/ 11167 h 758079"/>
              <a:gd name="connsiteX4" fmla="*/ 1337838 w 1347706"/>
              <a:gd name="connsiteY4" fmla="*/ 755765 h 758079"/>
              <a:gd name="connsiteX5" fmla="*/ 85731 w 1347706"/>
              <a:gd name="connsiteY5" fmla="*/ 758079 h 758079"/>
              <a:gd name="connsiteX6" fmla="*/ 82887 w 1347706"/>
              <a:gd name="connsiteY6" fmla="*/ 323384 h 758079"/>
              <a:gd name="connsiteX7" fmla="*/ 82887 w 1347706"/>
              <a:gd name="connsiteY7" fmla="*/ 317440 h 758079"/>
              <a:gd name="connsiteX8" fmla="*/ 79420 w 1347706"/>
              <a:gd name="connsiteY8" fmla="*/ 309160 h 758079"/>
              <a:gd name="connsiteX9" fmla="*/ 75191 w 1347706"/>
              <a:gd name="connsiteY9" fmla="*/ 304994 h 758079"/>
              <a:gd name="connsiteX10" fmla="*/ 37053 w 1347706"/>
              <a:gd name="connsiteY10" fmla="*/ 267415 h 758079"/>
              <a:gd name="connsiteX11" fmla="*/ 32824 w 1347706"/>
              <a:gd name="connsiteY11" fmla="*/ 263250 h 758079"/>
              <a:gd name="connsiteX12" fmla="*/ 32799 w 1347706"/>
              <a:gd name="connsiteY12" fmla="*/ 256404 h 758079"/>
              <a:gd name="connsiteX13" fmla="*/ 37002 w 1347706"/>
              <a:gd name="connsiteY13" fmla="*/ 252200 h 758079"/>
              <a:gd name="connsiteX14" fmla="*/ 75242 w 1347706"/>
              <a:gd name="connsiteY14" fmla="*/ 213961 h 758079"/>
              <a:gd name="connsiteX15" fmla="*/ 79446 w 1347706"/>
              <a:gd name="connsiteY15" fmla="*/ 209757 h 758079"/>
              <a:gd name="connsiteX16" fmla="*/ 82887 w 1347706"/>
              <a:gd name="connsiteY16" fmla="*/ 201464 h 758079"/>
              <a:gd name="connsiteX17" fmla="*/ 82887 w 1347706"/>
              <a:gd name="connsiteY17" fmla="*/ 195520 h 758079"/>
              <a:gd name="connsiteX18" fmla="*/ 82887 w 1347706"/>
              <a:gd name="connsiteY18" fmla="*/ 11167 h 758079"/>
              <a:gd name="connsiteX19" fmla="*/ 82887 w 1347706"/>
              <a:gd name="connsiteY19" fmla="*/ 5224 h 758079"/>
              <a:gd name="connsiteX20" fmla="*/ 87751 w 1347706"/>
              <a:gd name="connsiteY20" fmla="*/ 360 h 758079"/>
              <a:gd name="connsiteX21" fmla="*/ 93682 w 1347706"/>
              <a:gd name="connsiteY21" fmla="*/ 360 h 758079"/>
              <a:gd name="connsiteX22" fmla="*/ 1336898 w 1347706"/>
              <a:gd name="connsiteY22" fmla="*/ 360 h 758079"/>
              <a:gd name="connsiteX0" fmla="*/ 1336898 w 1348471"/>
              <a:gd name="connsiteY0" fmla="*/ 360 h 758079"/>
              <a:gd name="connsiteX1" fmla="*/ 1342842 w 1348471"/>
              <a:gd name="connsiteY1" fmla="*/ 360 h 758079"/>
              <a:gd name="connsiteX2" fmla="*/ 1347706 w 1348471"/>
              <a:gd name="connsiteY2" fmla="*/ 5224 h 758079"/>
              <a:gd name="connsiteX3" fmla="*/ 1347706 w 1348471"/>
              <a:gd name="connsiteY3" fmla="*/ 11167 h 758079"/>
              <a:gd name="connsiteX4" fmla="*/ 1347706 w 1348471"/>
              <a:gd name="connsiteY4" fmla="*/ 755765 h 758079"/>
              <a:gd name="connsiteX5" fmla="*/ 85731 w 1348471"/>
              <a:gd name="connsiteY5" fmla="*/ 758079 h 758079"/>
              <a:gd name="connsiteX6" fmla="*/ 82887 w 1348471"/>
              <a:gd name="connsiteY6" fmla="*/ 323384 h 758079"/>
              <a:gd name="connsiteX7" fmla="*/ 82887 w 1348471"/>
              <a:gd name="connsiteY7" fmla="*/ 317440 h 758079"/>
              <a:gd name="connsiteX8" fmla="*/ 79420 w 1348471"/>
              <a:gd name="connsiteY8" fmla="*/ 309160 h 758079"/>
              <a:gd name="connsiteX9" fmla="*/ 75191 w 1348471"/>
              <a:gd name="connsiteY9" fmla="*/ 304994 h 758079"/>
              <a:gd name="connsiteX10" fmla="*/ 37053 w 1348471"/>
              <a:gd name="connsiteY10" fmla="*/ 267415 h 758079"/>
              <a:gd name="connsiteX11" fmla="*/ 32824 w 1348471"/>
              <a:gd name="connsiteY11" fmla="*/ 263250 h 758079"/>
              <a:gd name="connsiteX12" fmla="*/ 32799 w 1348471"/>
              <a:gd name="connsiteY12" fmla="*/ 256404 h 758079"/>
              <a:gd name="connsiteX13" fmla="*/ 37002 w 1348471"/>
              <a:gd name="connsiteY13" fmla="*/ 252200 h 758079"/>
              <a:gd name="connsiteX14" fmla="*/ 75242 w 1348471"/>
              <a:gd name="connsiteY14" fmla="*/ 213961 h 758079"/>
              <a:gd name="connsiteX15" fmla="*/ 79446 w 1348471"/>
              <a:gd name="connsiteY15" fmla="*/ 209757 h 758079"/>
              <a:gd name="connsiteX16" fmla="*/ 82887 w 1348471"/>
              <a:gd name="connsiteY16" fmla="*/ 201464 h 758079"/>
              <a:gd name="connsiteX17" fmla="*/ 82887 w 1348471"/>
              <a:gd name="connsiteY17" fmla="*/ 195520 h 758079"/>
              <a:gd name="connsiteX18" fmla="*/ 82887 w 1348471"/>
              <a:gd name="connsiteY18" fmla="*/ 11167 h 758079"/>
              <a:gd name="connsiteX19" fmla="*/ 82887 w 1348471"/>
              <a:gd name="connsiteY19" fmla="*/ 5224 h 758079"/>
              <a:gd name="connsiteX20" fmla="*/ 87751 w 1348471"/>
              <a:gd name="connsiteY20" fmla="*/ 360 h 758079"/>
              <a:gd name="connsiteX21" fmla="*/ 93682 w 1348471"/>
              <a:gd name="connsiteY21" fmla="*/ 360 h 758079"/>
              <a:gd name="connsiteX22" fmla="*/ 1336898 w 1348471"/>
              <a:gd name="connsiteY22" fmla="*/ 360 h 758079"/>
              <a:gd name="connsiteX0" fmla="*/ 1304099 w 1315672"/>
              <a:gd name="connsiteY0" fmla="*/ 0 h 757719"/>
              <a:gd name="connsiteX1" fmla="*/ 1310043 w 1315672"/>
              <a:gd name="connsiteY1" fmla="*/ 0 h 757719"/>
              <a:gd name="connsiteX2" fmla="*/ 1314907 w 1315672"/>
              <a:gd name="connsiteY2" fmla="*/ 4864 h 757719"/>
              <a:gd name="connsiteX3" fmla="*/ 1314907 w 1315672"/>
              <a:gd name="connsiteY3" fmla="*/ 10807 h 757719"/>
              <a:gd name="connsiteX4" fmla="*/ 1314907 w 1315672"/>
              <a:gd name="connsiteY4" fmla="*/ 755405 h 757719"/>
              <a:gd name="connsiteX5" fmla="*/ 52932 w 1315672"/>
              <a:gd name="connsiteY5" fmla="*/ 757719 h 757719"/>
              <a:gd name="connsiteX6" fmla="*/ 50088 w 1315672"/>
              <a:gd name="connsiteY6" fmla="*/ 323024 h 757719"/>
              <a:gd name="connsiteX7" fmla="*/ 50088 w 1315672"/>
              <a:gd name="connsiteY7" fmla="*/ 317080 h 757719"/>
              <a:gd name="connsiteX8" fmla="*/ 46621 w 1315672"/>
              <a:gd name="connsiteY8" fmla="*/ 308800 h 757719"/>
              <a:gd name="connsiteX9" fmla="*/ 42392 w 1315672"/>
              <a:gd name="connsiteY9" fmla="*/ 304634 h 757719"/>
              <a:gd name="connsiteX10" fmla="*/ 4254 w 1315672"/>
              <a:gd name="connsiteY10" fmla="*/ 267055 h 757719"/>
              <a:gd name="connsiteX11" fmla="*/ 25 w 1315672"/>
              <a:gd name="connsiteY11" fmla="*/ 262890 h 757719"/>
              <a:gd name="connsiteX12" fmla="*/ 0 w 1315672"/>
              <a:gd name="connsiteY12" fmla="*/ 256044 h 757719"/>
              <a:gd name="connsiteX13" fmla="*/ 4203 w 1315672"/>
              <a:gd name="connsiteY13" fmla="*/ 251840 h 757719"/>
              <a:gd name="connsiteX14" fmla="*/ 42443 w 1315672"/>
              <a:gd name="connsiteY14" fmla="*/ 213601 h 757719"/>
              <a:gd name="connsiteX15" fmla="*/ 46647 w 1315672"/>
              <a:gd name="connsiteY15" fmla="*/ 209397 h 757719"/>
              <a:gd name="connsiteX16" fmla="*/ 50088 w 1315672"/>
              <a:gd name="connsiteY16" fmla="*/ 201104 h 757719"/>
              <a:gd name="connsiteX17" fmla="*/ 50088 w 1315672"/>
              <a:gd name="connsiteY17" fmla="*/ 195160 h 757719"/>
              <a:gd name="connsiteX18" fmla="*/ 50088 w 1315672"/>
              <a:gd name="connsiteY18" fmla="*/ 10807 h 757719"/>
              <a:gd name="connsiteX19" fmla="*/ 50088 w 1315672"/>
              <a:gd name="connsiteY19" fmla="*/ 4864 h 757719"/>
              <a:gd name="connsiteX20" fmla="*/ 54952 w 1315672"/>
              <a:gd name="connsiteY20" fmla="*/ 0 h 757719"/>
              <a:gd name="connsiteX21" fmla="*/ 1304099 w 1315672"/>
              <a:gd name="connsiteY21" fmla="*/ 0 h 757719"/>
              <a:gd name="connsiteX0" fmla="*/ 1304099 w 1315672"/>
              <a:gd name="connsiteY0" fmla="*/ 0 h 757719"/>
              <a:gd name="connsiteX1" fmla="*/ 1310043 w 1315672"/>
              <a:gd name="connsiteY1" fmla="*/ 0 h 757719"/>
              <a:gd name="connsiteX2" fmla="*/ 1314907 w 1315672"/>
              <a:gd name="connsiteY2" fmla="*/ 4864 h 757719"/>
              <a:gd name="connsiteX3" fmla="*/ 1314907 w 1315672"/>
              <a:gd name="connsiteY3" fmla="*/ 10807 h 757719"/>
              <a:gd name="connsiteX4" fmla="*/ 1314907 w 1315672"/>
              <a:gd name="connsiteY4" fmla="*/ 755405 h 757719"/>
              <a:gd name="connsiteX5" fmla="*/ 52932 w 1315672"/>
              <a:gd name="connsiteY5" fmla="*/ 757719 h 757719"/>
              <a:gd name="connsiteX6" fmla="*/ 50088 w 1315672"/>
              <a:gd name="connsiteY6" fmla="*/ 323024 h 757719"/>
              <a:gd name="connsiteX7" fmla="*/ 50088 w 1315672"/>
              <a:gd name="connsiteY7" fmla="*/ 317080 h 757719"/>
              <a:gd name="connsiteX8" fmla="*/ 46621 w 1315672"/>
              <a:gd name="connsiteY8" fmla="*/ 308800 h 757719"/>
              <a:gd name="connsiteX9" fmla="*/ 42392 w 1315672"/>
              <a:gd name="connsiteY9" fmla="*/ 304634 h 757719"/>
              <a:gd name="connsiteX10" fmla="*/ 4254 w 1315672"/>
              <a:gd name="connsiteY10" fmla="*/ 267055 h 757719"/>
              <a:gd name="connsiteX11" fmla="*/ 25 w 1315672"/>
              <a:gd name="connsiteY11" fmla="*/ 262890 h 757719"/>
              <a:gd name="connsiteX12" fmla="*/ 0 w 1315672"/>
              <a:gd name="connsiteY12" fmla="*/ 256044 h 757719"/>
              <a:gd name="connsiteX13" fmla="*/ 4203 w 1315672"/>
              <a:gd name="connsiteY13" fmla="*/ 251840 h 757719"/>
              <a:gd name="connsiteX14" fmla="*/ 42443 w 1315672"/>
              <a:gd name="connsiteY14" fmla="*/ 213601 h 757719"/>
              <a:gd name="connsiteX15" fmla="*/ 46647 w 1315672"/>
              <a:gd name="connsiteY15" fmla="*/ 209397 h 757719"/>
              <a:gd name="connsiteX16" fmla="*/ 50088 w 1315672"/>
              <a:gd name="connsiteY16" fmla="*/ 201104 h 757719"/>
              <a:gd name="connsiteX17" fmla="*/ 50088 w 1315672"/>
              <a:gd name="connsiteY17" fmla="*/ 195160 h 757719"/>
              <a:gd name="connsiteX18" fmla="*/ 50088 w 1315672"/>
              <a:gd name="connsiteY18" fmla="*/ 10807 h 757719"/>
              <a:gd name="connsiteX19" fmla="*/ 50088 w 1315672"/>
              <a:gd name="connsiteY19" fmla="*/ 4864 h 757719"/>
              <a:gd name="connsiteX20" fmla="*/ 1304099 w 1315672"/>
              <a:gd name="connsiteY20" fmla="*/ 0 h 757719"/>
              <a:gd name="connsiteX0" fmla="*/ 50088 w 1315672"/>
              <a:gd name="connsiteY0" fmla="*/ 4864 h 757719"/>
              <a:gd name="connsiteX1" fmla="*/ 1310043 w 1315672"/>
              <a:gd name="connsiteY1" fmla="*/ 0 h 757719"/>
              <a:gd name="connsiteX2" fmla="*/ 1314907 w 1315672"/>
              <a:gd name="connsiteY2" fmla="*/ 4864 h 757719"/>
              <a:gd name="connsiteX3" fmla="*/ 1314907 w 1315672"/>
              <a:gd name="connsiteY3" fmla="*/ 10807 h 757719"/>
              <a:gd name="connsiteX4" fmla="*/ 1314907 w 1315672"/>
              <a:gd name="connsiteY4" fmla="*/ 755405 h 757719"/>
              <a:gd name="connsiteX5" fmla="*/ 52932 w 1315672"/>
              <a:gd name="connsiteY5" fmla="*/ 757719 h 757719"/>
              <a:gd name="connsiteX6" fmla="*/ 50088 w 1315672"/>
              <a:gd name="connsiteY6" fmla="*/ 323024 h 757719"/>
              <a:gd name="connsiteX7" fmla="*/ 50088 w 1315672"/>
              <a:gd name="connsiteY7" fmla="*/ 317080 h 757719"/>
              <a:gd name="connsiteX8" fmla="*/ 46621 w 1315672"/>
              <a:gd name="connsiteY8" fmla="*/ 308800 h 757719"/>
              <a:gd name="connsiteX9" fmla="*/ 42392 w 1315672"/>
              <a:gd name="connsiteY9" fmla="*/ 304634 h 757719"/>
              <a:gd name="connsiteX10" fmla="*/ 4254 w 1315672"/>
              <a:gd name="connsiteY10" fmla="*/ 267055 h 757719"/>
              <a:gd name="connsiteX11" fmla="*/ 25 w 1315672"/>
              <a:gd name="connsiteY11" fmla="*/ 262890 h 757719"/>
              <a:gd name="connsiteX12" fmla="*/ 0 w 1315672"/>
              <a:gd name="connsiteY12" fmla="*/ 256044 h 757719"/>
              <a:gd name="connsiteX13" fmla="*/ 4203 w 1315672"/>
              <a:gd name="connsiteY13" fmla="*/ 251840 h 757719"/>
              <a:gd name="connsiteX14" fmla="*/ 42443 w 1315672"/>
              <a:gd name="connsiteY14" fmla="*/ 213601 h 757719"/>
              <a:gd name="connsiteX15" fmla="*/ 46647 w 1315672"/>
              <a:gd name="connsiteY15" fmla="*/ 209397 h 757719"/>
              <a:gd name="connsiteX16" fmla="*/ 50088 w 1315672"/>
              <a:gd name="connsiteY16" fmla="*/ 201104 h 757719"/>
              <a:gd name="connsiteX17" fmla="*/ 50088 w 1315672"/>
              <a:gd name="connsiteY17" fmla="*/ 195160 h 757719"/>
              <a:gd name="connsiteX18" fmla="*/ 50088 w 1315672"/>
              <a:gd name="connsiteY18" fmla="*/ 10807 h 757719"/>
              <a:gd name="connsiteX19" fmla="*/ 50088 w 1315672"/>
              <a:gd name="connsiteY19" fmla="*/ 4864 h 757719"/>
              <a:gd name="connsiteX0" fmla="*/ 50088 w 1315672"/>
              <a:gd name="connsiteY0" fmla="*/ 4864 h 757719"/>
              <a:gd name="connsiteX1" fmla="*/ 1310043 w 1315672"/>
              <a:gd name="connsiteY1" fmla="*/ 0 h 757719"/>
              <a:gd name="connsiteX2" fmla="*/ 1314907 w 1315672"/>
              <a:gd name="connsiteY2" fmla="*/ 10807 h 757719"/>
              <a:gd name="connsiteX3" fmla="*/ 1314907 w 1315672"/>
              <a:gd name="connsiteY3" fmla="*/ 755405 h 757719"/>
              <a:gd name="connsiteX4" fmla="*/ 52932 w 1315672"/>
              <a:gd name="connsiteY4" fmla="*/ 757719 h 757719"/>
              <a:gd name="connsiteX5" fmla="*/ 50088 w 1315672"/>
              <a:gd name="connsiteY5" fmla="*/ 323024 h 757719"/>
              <a:gd name="connsiteX6" fmla="*/ 50088 w 1315672"/>
              <a:gd name="connsiteY6" fmla="*/ 317080 h 757719"/>
              <a:gd name="connsiteX7" fmla="*/ 46621 w 1315672"/>
              <a:gd name="connsiteY7" fmla="*/ 308800 h 757719"/>
              <a:gd name="connsiteX8" fmla="*/ 42392 w 1315672"/>
              <a:gd name="connsiteY8" fmla="*/ 304634 h 757719"/>
              <a:gd name="connsiteX9" fmla="*/ 4254 w 1315672"/>
              <a:gd name="connsiteY9" fmla="*/ 267055 h 757719"/>
              <a:gd name="connsiteX10" fmla="*/ 25 w 1315672"/>
              <a:gd name="connsiteY10" fmla="*/ 262890 h 757719"/>
              <a:gd name="connsiteX11" fmla="*/ 0 w 1315672"/>
              <a:gd name="connsiteY11" fmla="*/ 256044 h 757719"/>
              <a:gd name="connsiteX12" fmla="*/ 4203 w 1315672"/>
              <a:gd name="connsiteY12" fmla="*/ 251840 h 757719"/>
              <a:gd name="connsiteX13" fmla="*/ 42443 w 1315672"/>
              <a:gd name="connsiteY13" fmla="*/ 213601 h 757719"/>
              <a:gd name="connsiteX14" fmla="*/ 46647 w 1315672"/>
              <a:gd name="connsiteY14" fmla="*/ 209397 h 757719"/>
              <a:gd name="connsiteX15" fmla="*/ 50088 w 1315672"/>
              <a:gd name="connsiteY15" fmla="*/ 201104 h 757719"/>
              <a:gd name="connsiteX16" fmla="*/ 50088 w 1315672"/>
              <a:gd name="connsiteY16" fmla="*/ 195160 h 757719"/>
              <a:gd name="connsiteX17" fmla="*/ 50088 w 1315672"/>
              <a:gd name="connsiteY17" fmla="*/ 10807 h 757719"/>
              <a:gd name="connsiteX18" fmla="*/ 50088 w 1315672"/>
              <a:gd name="connsiteY18" fmla="*/ 4864 h 757719"/>
              <a:gd name="connsiteX0" fmla="*/ 50088 w 1315672"/>
              <a:gd name="connsiteY0" fmla="*/ 0 h 752855"/>
              <a:gd name="connsiteX1" fmla="*/ 1314907 w 1315672"/>
              <a:gd name="connsiteY1" fmla="*/ 5943 h 752855"/>
              <a:gd name="connsiteX2" fmla="*/ 1314907 w 1315672"/>
              <a:gd name="connsiteY2" fmla="*/ 750541 h 752855"/>
              <a:gd name="connsiteX3" fmla="*/ 52932 w 1315672"/>
              <a:gd name="connsiteY3" fmla="*/ 752855 h 752855"/>
              <a:gd name="connsiteX4" fmla="*/ 50088 w 1315672"/>
              <a:gd name="connsiteY4" fmla="*/ 318160 h 752855"/>
              <a:gd name="connsiteX5" fmla="*/ 50088 w 1315672"/>
              <a:gd name="connsiteY5" fmla="*/ 312216 h 752855"/>
              <a:gd name="connsiteX6" fmla="*/ 46621 w 1315672"/>
              <a:gd name="connsiteY6" fmla="*/ 303936 h 752855"/>
              <a:gd name="connsiteX7" fmla="*/ 42392 w 1315672"/>
              <a:gd name="connsiteY7" fmla="*/ 299770 h 752855"/>
              <a:gd name="connsiteX8" fmla="*/ 4254 w 1315672"/>
              <a:gd name="connsiteY8" fmla="*/ 262191 h 752855"/>
              <a:gd name="connsiteX9" fmla="*/ 25 w 1315672"/>
              <a:gd name="connsiteY9" fmla="*/ 258026 h 752855"/>
              <a:gd name="connsiteX10" fmla="*/ 0 w 1315672"/>
              <a:gd name="connsiteY10" fmla="*/ 251180 h 752855"/>
              <a:gd name="connsiteX11" fmla="*/ 4203 w 1315672"/>
              <a:gd name="connsiteY11" fmla="*/ 246976 h 752855"/>
              <a:gd name="connsiteX12" fmla="*/ 42443 w 1315672"/>
              <a:gd name="connsiteY12" fmla="*/ 208737 h 752855"/>
              <a:gd name="connsiteX13" fmla="*/ 46647 w 1315672"/>
              <a:gd name="connsiteY13" fmla="*/ 204533 h 752855"/>
              <a:gd name="connsiteX14" fmla="*/ 50088 w 1315672"/>
              <a:gd name="connsiteY14" fmla="*/ 196240 h 752855"/>
              <a:gd name="connsiteX15" fmla="*/ 50088 w 1315672"/>
              <a:gd name="connsiteY15" fmla="*/ 190296 h 752855"/>
              <a:gd name="connsiteX16" fmla="*/ 50088 w 1315672"/>
              <a:gd name="connsiteY16" fmla="*/ 5943 h 752855"/>
              <a:gd name="connsiteX17" fmla="*/ 50088 w 1315672"/>
              <a:gd name="connsiteY17" fmla="*/ 0 h 752855"/>
              <a:gd name="connsiteX0" fmla="*/ 50088 w 1315672"/>
              <a:gd name="connsiteY0" fmla="*/ 10503 h 763358"/>
              <a:gd name="connsiteX1" fmla="*/ 1314907 w 1315672"/>
              <a:gd name="connsiteY1" fmla="*/ 0 h 763358"/>
              <a:gd name="connsiteX2" fmla="*/ 1314907 w 1315672"/>
              <a:gd name="connsiteY2" fmla="*/ 761044 h 763358"/>
              <a:gd name="connsiteX3" fmla="*/ 52932 w 1315672"/>
              <a:gd name="connsiteY3" fmla="*/ 763358 h 763358"/>
              <a:gd name="connsiteX4" fmla="*/ 50088 w 1315672"/>
              <a:gd name="connsiteY4" fmla="*/ 328663 h 763358"/>
              <a:gd name="connsiteX5" fmla="*/ 50088 w 1315672"/>
              <a:gd name="connsiteY5" fmla="*/ 322719 h 763358"/>
              <a:gd name="connsiteX6" fmla="*/ 46621 w 1315672"/>
              <a:gd name="connsiteY6" fmla="*/ 314439 h 763358"/>
              <a:gd name="connsiteX7" fmla="*/ 42392 w 1315672"/>
              <a:gd name="connsiteY7" fmla="*/ 310273 h 763358"/>
              <a:gd name="connsiteX8" fmla="*/ 4254 w 1315672"/>
              <a:gd name="connsiteY8" fmla="*/ 272694 h 763358"/>
              <a:gd name="connsiteX9" fmla="*/ 25 w 1315672"/>
              <a:gd name="connsiteY9" fmla="*/ 268529 h 763358"/>
              <a:gd name="connsiteX10" fmla="*/ 0 w 1315672"/>
              <a:gd name="connsiteY10" fmla="*/ 261683 h 763358"/>
              <a:gd name="connsiteX11" fmla="*/ 4203 w 1315672"/>
              <a:gd name="connsiteY11" fmla="*/ 257479 h 763358"/>
              <a:gd name="connsiteX12" fmla="*/ 42443 w 1315672"/>
              <a:gd name="connsiteY12" fmla="*/ 219240 h 763358"/>
              <a:gd name="connsiteX13" fmla="*/ 46647 w 1315672"/>
              <a:gd name="connsiteY13" fmla="*/ 215036 h 763358"/>
              <a:gd name="connsiteX14" fmla="*/ 50088 w 1315672"/>
              <a:gd name="connsiteY14" fmla="*/ 206743 h 763358"/>
              <a:gd name="connsiteX15" fmla="*/ 50088 w 1315672"/>
              <a:gd name="connsiteY15" fmla="*/ 200799 h 763358"/>
              <a:gd name="connsiteX16" fmla="*/ 50088 w 1315672"/>
              <a:gd name="connsiteY16" fmla="*/ 16446 h 763358"/>
              <a:gd name="connsiteX17" fmla="*/ 50088 w 1315672"/>
              <a:gd name="connsiteY17" fmla="*/ 10503 h 763358"/>
              <a:gd name="connsiteX0" fmla="*/ 50088 w 1315672"/>
              <a:gd name="connsiteY0" fmla="*/ 0 h 752855"/>
              <a:gd name="connsiteX1" fmla="*/ 1314907 w 1315672"/>
              <a:gd name="connsiteY1" fmla="*/ 2654 h 752855"/>
              <a:gd name="connsiteX2" fmla="*/ 1314907 w 1315672"/>
              <a:gd name="connsiteY2" fmla="*/ 750541 h 752855"/>
              <a:gd name="connsiteX3" fmla="*/ 52932 w 1315672"/>
              <a:gd name="connsiteY3" fmla="*/ 752855 h 752855"/>
              <a:gd name="connsiteX4" fmla="*/ 50088 w 1315672"/>
              <a:gd name="connsiteY4" fmla="*/ 318160 h 752855"/>
              <a:gd name="connsiteX5" fmla="*/ 50088 w 1315672"/>
              <a:gd name="connsiteY5" fmla="*/ 312216 h 752855"/>
              <a:gd name="connsiteX6" fmla="*/ 46621 w 1315672"/>
              <a:gd name="connsiteY6" fmla="*/ 303936 h 752855"/>
              <a:gd name="connsiteX7" fmla="*/ 42392 w 1315672"/>
              <a:gd name="connsiteY7" fmla="*/ 299770 h 752855"/>
              <a:gd name="connsiteX8" fmla="*/ 4254 w 1315672"/>
              <a:gd name="connsiteY8" fmla="*/ 262191 h 752855"/>
              <a:gd name="connsiteX9" fmla="*/ 25 w 1315672"/>
              <a:gd name="connsiteY9" fmla="*/ 258026 h 752855"/>
              <a:gd name="connsiteX10" fmla="*/ 0 w 1315672"/>
              <a:gd name="connsiteY10" fmla="*/ 251180 h 752855"/>
              <a:gd name="connsiteX11" fmla="*/ 4203 w 1315672"/>
              <a:gd name="connsiteY11" fmla="*/ 246976 h 752855"/>
              <a:gd name="connsiteX12" fmla="*/ 42443 w 1315672"/>
              <a:gd name="connsiteY12" fmla="*/ 208737 h 752855"/>
              <a:gd name="connsiteX13" fmla="*/ 46647 w 1315672"/>
              <a:gd name="connsiteY13" fmla="*/ 204533 h 752855"/>
              <a:gd name="connsiteX14" fmla="*/ 50088 w 1315672"/>
              <a:gd name="connsiteY14" fmla="*/ 196240 h 752855"/>
              <a:gd name="connsiteX15" fmla="*/ 50088 w 1315672"/>
              <a:gd name="connsiteY15" fmla="*/ 190296 h 752855"/>
              <a:gd name="connsiteX16" fmla="*/ 50088 w 1315672"/>
              <a:gd name="connsiteY16" fmla="*/ 5943 h 752855"/>
              <a:gd name="connsiteX17" fmla="*/ 50088 w 1315672"/>
              <a:gd name="connsiteY17" fmla="*/ 0 h 752855"/>
              <a:gd name="connsiteX0" fmla="*/ 50088 w 1314907"/>
              <a:gd name="connsiteY0" fmla="*/ 0 h 755358"/>
              <a:gd name="connsiteX1" fmla="*/ 1314907 w 1314907"/>
              <a:gd name="connsiteY1" fmla="*/ 2654 h 755358"/>
              <a:gd name="connsiteX2" fmla="*/ 937414 w 1314907"/>
              <a:gd name="connsiteY2" fmla="*/ 755358 h 755358"/>
              <a:gd name="connsiteX3" fmla="*/ 52932 w 1314907"/>
              <a:gd name="connsiteY3" fmla="*/ 752855 h 755358"/>
              <a:gd name="connsiteX4" fmla="*/ 50088 w 1314907"/>
              <a:gd name="connsiteY4" fmla="*/ 318160 h 755358"/>
              <a:gd name="connsiteX5" fmla="*/ 50088 w 1314907"/>
              <a:gd name="connsiteY5" fmla="*/ 312216 h 755358"/>
              <a:gd name="connsiteX6" fmla="*/ 46621 w 1314907"/>
              <a:gd name="connsiteY6" fmla="*/ 303936 h 755358"/>
              <a:gd name="connsiteX7" fmla="*/ 42392 w 1314907"/>
              <a:gd name="connsiteY7" fmla="*/ 299770 h 755358"/>
              <a:gd name="connsiteX8" fmla="*/ 4254 w 1314907"/>
              <a:gd name="connsiteY8" fmla="*/ 262191 h 755358"/>
              <a:gd name="connsiteX9" fmla="*/ 25 w 1314907"/>
              <a:gd name="connsiteY9" fmla="*/ 258026 h 755358"/>
              <a:gd name="connsiteX10" fmla="*/ 0 w 1314907"/>
              <a:gd name="connsiteY10" fmla="*/ 251180 h 755358"/>
              <a:gd name="connsiteX11" fmla="*/ 4203 w 1314907"/>
              <a:gd name="connsiteY11" fmla="*/ 246976 h 755358"/>
              <a:gd name="connsiteX12" fmla="*/ 42443 w 1314907"/>
              <a:gd name="connsiteY12" fmla="*/ 208737 h 755358"/>
              <a:gd name="connsiteX13" fmla="*/ 46647 w 1314907"/>
              <a:gd name="connsiteY13" fmla="*/ 204533 h 755358"/>
              <a:gd name="connsiteX14" fmla="*/ 50088 w 1314907"/>
              <a:gd name="connsiteY14" fmla="*/ 196240 h 755358"/>
              <a:gd name="connsiteX15" fmla="*/ 50088 w 1314907"/>
              <a:gd name="connsiteY15" fmla="*/ 190296 h 755358"/>
              <a:gd name="connsiteX16" fmla="*/ 50088 w 1314907"/>
              <a:gd name="connsiteY16" fmla="*/ 5943 h 755358"/>
              <a:gd name="connsiteX17" fmla="*/ 50088 w 1314907"/>
              <a:gd name="connsiteY17" fmla="*/ 0 h 755358"/>
              <a:gd name="connsiteX0" fmla="*/ 50088 w 948516"/>
              <a:gd name="connsiteY0" fmla="*/ 11795 h 767153"/>
              <a:gd name="connsiteX1" fmla="*/ 948516 w 948516"/>
              <a:gd name="connsiteY1" fmla="*/ 0 h 767153"/>
              <a:gd name="connsiteX2" fmla="*/ 937414 w 948516"/>
              <a:gd name="connsiteY2" fmla="*/ 767153 h 767153"/>
              <a:gd name="connsiteX3" fmla="*/ 52932 w 948516"/>
              <a:gd name="connsiteY3" fmla="*/ 764650 h 767153"/>
              <a:gd name="connsiteX4" fmla="*/ 50088 w 948516"/>
              <a:gd name="connsiteY4" fmla="*/ 329955 h 767153"/>
              <a:gd name="connsiteX5" fmla="*/ 50088 w 948516"/>
              <a:gd name="connsiteY5" fmla="*/ 324011 h 767153"/>
              <a:gd name="connsiteX6" fmla="*/ 46621 w 948516"/>
              <a:gd name="connsiteY6" fmla="*/ 315731 h 767153"/>
              <a:gd name="connsiteX7" fmla="*/ 42392 w 948516"/>
              <a:gd name="connsiteY7" fmla="*/ 311565 h 767153"/>
              <a:gd name="connsiteX8" fmla="*/ 4254 w 948516"/>
              <a:gd name="connsiteY8" fmla="*/ 273986 h 767153"/>
              <a:gd name="connsiteX9" fmla="*/ 25 w 948516"/>
              <a:gd name="connsiteY9" fmla="*/ 269821 h 767153"/>
              <a:gd name="connsiteX10" fmla="*/ 0 w 948516"/>
              <a:gd name="connsiteY10" fmla="*/ 262975 h 767153"/>
              <a:gd name="connsiteX11" fmla="*/ 4203 w 948516"/>
              <a:gd name="connsiteY11" fmla="*/ 258771 h 767153"/>
              <a:gd name="connsiteX12" fmla="*/ 42443 w 948516"/>
              <a:gd name="connsiteY12" fmla="*/ 220532 h 767153"/>
              <a:gd name="connsiteX13" fmla="*/ 46647 w 948516"/>
              <a:gd name="connsiteY13" fmla="*/ 216328 h 767153"/>
              <a:gd name="connsiteX14" fmla="*/ 50088 w 948516"/>
              <a:gd name="connsiteY14" fmla="*/ 208035 h 767153"/>
              <a:gd name="connsiteX15" fmla="*/ 50088 w 948516"/>
              <a:gd name="connsiteY15" fmla="*/ 202091 h 767153"/>
              <a:gd name="connsiteX16" fmla="*/ 50088 w 948516"/>
              <a:gd name="connsiteY16" fmla="*/ 17738 h 767153"/>
              <a:gd name="connsiteX17" fmla="*/ 50088 w 948516"/>
              <a:gd name="connsiteY17" fmla="*/ 11795 h 767153"/>
              <a:gd name="connsiteX0" fmla="*/ 50088 w 948516"/>
              <a:gd name="connsiteY0" fmla="*/ 17738 h 767153"/>
              <a:gd name="connsiteX1" fmla="*/ 948516 w 948516"/>
              <a:gd name="connsiteY1" fmla="*/ 0 h 767153"/>
              <a:gd name="connsiteX2" fmla="*/ 937414 w 948516"/>
              <a:gd name="connsiteY2" fmla="*/ 767153 h 767153"/>
              <a:gd name="connsiteX3" fmla="*/ 52932 w 948516"/>
              <a:gd name="connsiteY3" fmla="*/ 764650 h 767153"/>
              <a:gd name="connsiteX4" fmla="*/ 50088 w 948516"/>
              <a:gd name="connsiteY4" fmla="*/ 329955 h 767153"/>
              <a:gd name="connsiteX5" fmla="*/ 50088 w 948516"/>
              <a:gd name="connsiteY5" fmla="*/ 324011 h 767153"/>
              <a:gd name="connsiteX6" fmla="*/ 46621 w 948516"/>
              <a:gd name="connsiteY6" fmla="*/ 315731 h 767153"/>
              <a:gd name="connsiteX7" fmla="*/ 42392 w 948516"/>
              <a:gd name="connsiteY7" fmla="*/ 311565 h 767153"/>
              <a:gd name="connsiteX8" fmla="*/ 4254 w 948516"/>
              <a:gd name="connsiteY8" fmla="*/ 273986 h 767153"/>
              <a:gd name="connsiteX9" fmla="*/ 25 w 948516"/>
              <a:gd name="connsiteY9" fmla="*/ 269821 h 767153"/>
              <a:gd name="connsiteX10" fmla="*/ 0 w 948516"/>
              <a:gd name="connsiteY10" fmla="*/ 262975 h 767153"/>
              <a:gd name="connsiteX11" fmla="*/ 4203 w 948516"/>
              <a:gd name="connsiteY11" fmla="*/ 258771 h 767153"/>
              <a:gd name="connsiteX12" fmla="*/ 42443 w 948516"/>
              <a:gd name="connsiteY12" fmla="*/ 220532 h 767153"/>
              <a:gd name="connsiteX13" fmla="*/ 46647 w 948516"/>
              <a:gd name="connsiteY13" fmla="*/ 216328 h 767153"/>
              <a:gd name="connsiteX14" fmla="*/ 50088 w 948516"/>
              <a:gd name="connsiteY14" fmla="*/ 208035 h 767153"/>
              <a:gd name="connsiteX15" fmla="*/ 50088 w 948516"/>
              <a:gd name="connsiteY15" fmla="*/ 202091 h 767153"/>
              <a:gd name="connsiteX16" fmla="*/ 50088 w 948516"/>
              <a:gd name="connsiteY16" fmla="*/ 17738 h 767153"/>
              <a:gd name="connsiteX0" fmla="*/ 50092 w 948516"/>
              <a:gd name="connsiteY0" fmla="*/ 0 h 773498"/>
              <a:gd name="connsiteX1" fmla="*/ 948516 w 948516"/>
              <a:gd name="connsiteY1" fmla="*/ 6345 h 773498"/>
              <a:gd name="connsiteX2" fmla="*/ 937414 w 948516"/>
              <a:gd name="connsiteY2" fmla="*/ 773498 h 773498"/>
              <a:gd name="connsiteX3" fmla="*/ 52932 w 948516"/>
              <a:gd name="connsiteY3" fmla="*/ 770995 h 773498"/>
              <a:gd name="connsiteX4" fmla="*/ 50088 w 948516"/>
              <a:gd name="connsiteY4" fmla="*/ 336300 h 773498"/>
              <a:gd name="connsiteX5" fmla="*/ 50088 w 948516"/>
              <a:gd name="connsiteY5" fmla="*/ 330356 h 773498"/>
              <a:gd name="connsiteX6" fmla="*/ 46621 w 948516"/>
              <a:gd name="connsiteY6" fmla="*/ 322076 h 773498"/>
              <a:gd name="connsiteX7" fmla="*/ 42392 w 948516"/>
              <a:gd name="connsiteY7" fmla="*/ 317910 h 773498"/>
              <a:gd name="connsiteX8" fmla="*/ 4254 w 948516"/>
              <a:gd name="connsiteY8" fmla="*/ 280331 h 773498"/>
              <a:gd name="connsiteX9" fmla="*/ 25 w 948516"/>
              <a:gd name="connsiteY9" fmla="*/ 276166 h 773498"/>
              <a:gd name="connsiteX10" fmla="*/ 0 w 948516"/>
              <a:gd name="connsiteY10" fmla="*/ 269320 h 773498"/>
              <a:gd name="connsiteX11" fmla="*/ 4203 w 948516"/>
              <a:gd name="connsiteY11" fmla="*/ 265116 h 773498"/>
              <a:gd name="connsiteX12" fmla="*/ 42443 w 948516"/>
              <a:gd name="connsiteY12" fmla="*/ 226877 h 773498"/>
              <a:gd name="connsiteX13" fmla="*/ 46647 w 948516"/>
              <a:gd name="connsiteY13" fmla="*/ 222673 h 773498"/>
              <a:gd name="connsiteX14" fmla="*/ 50088 w 948516"/>
              <a:gd name="connsiteY14" fmla="*/ 214380 h 773498"/>
              <a:gd name="connsiteX15" fmla="*/ 50088 w 948516"/>
              <a:gd name="connsiteY15" fmla="*/ 208436 h 773498"/>
              <a:gd name="connsiteX16" fmla="*/ 50092 w 948516"/>
              <a:gd name="connsiteY16" fmla="*/ 0 h 773498"/>
              <a:gd name="connsiteX0" fmla="*/ 50092 w 948516"/>
              <a:gd name="connsiteY0" fmla="*/ 0 h 951710"/>
              <a:gd name="connsiteX1" fmla="*/ 948516 w 948516"/>
              <a:gd name="connsiteY1" fmla="*/ 184557 h 951710"/>
              <a:gd name="connsiteX2" fmla="*/ 937414 w 948516"/>
              <a:gd name="connsiteY2" fmla="*/ 951710 h 951710"/>
              <a:gd name="connsiteX3" fmla="*/ 52932 w 948516"/>
              <a:gd name="connsiteY3" fmla="*/ 949207 h 951710"/>
              <a:gd name="connsiteX4" fmla="*/ 50088 w 948516"/>
              <a:gd name="connsiteY4" fmla="*/ 514512 h 951710"/>
              <a:gd name="connsiteX5" fmla="*/ 50088 w 948516"/>
              <a:gd name="connsiteY5" fmla="*/ 508568 h 951710"/>
              <a:gd name="connsiteX6" fmla="*/ 46621 w 948516"/>
              <a:gd name="connsiteY6" fmla="*/ 500288 h 951710"/>
              <a:gd name="connsiteX7" fmla="*/ 42392 w 948516"/>
              <a:gd name="connsiteY7" fmla="*/ 496122 h 951710"/>
              <a:gd name="connsiteX8" fmla="*/ 4254 w 948516"/>
              <a:gd name="connsiteY8" fmla="*/ 458543 h 951710"/>
              <a:gd name="connsiteX9" fmla="*/ 25 w 948516"/>
              <a:gd name="connsiteY9" fmla="*/ 454378 h 951710"/>
              <a:gd name="connsiteX10" fmla="*/ 0 w 948516"/>
              <a:gd name="connsiteY10" fmla="*/ 447532 h 951710"/>
              <a:gd name="connsiteX11" fmla="*/ 4203 w 948516"/>
              <a:gd name="connsiteY11" fmla="*/ 443328 h 951710"/>
              <a:gd name="connsiteX12" fmla="*/ 42443 w 948516"/>
              <a:gd name="connsiteY12" fmla="*/ 405089 h 951710"/>
              <a:gd name="connsiteX13" fmla="*/ 46647 w 948516"/>
              <a:gd name="connsiteY13" fmla="*/ 400885 h 951710"/>
              <a:gd name="connsiteX14" fmla="*/ 50088 w 948516"/>
              <a:gd name="connsiteY14" fmla="*/ 392592 h 951710"/>
              <a:gd name="connsiteX15" fmla="*/ 50088 w 948516"/>
              <a:gd name="connsiteY15" fmla="*/ 386648 h 951710"/>
              <a:gd name="connsiteX16" fmla="*/ 50092 w 948516"/>
              <a:gd name="connsiteY16" fmla="*/ 0 h 951710"/>
              <a:gd name="connsiteX0" fmla="*/ 50092 w 942968"/>
              <a:gd name="connsiteY0" fmla="*/ 0 h 951710"/>
              <a:gd name="connsiteX1" fmla="*/ 942969 w 942968"/>
              <a:gd name="connsiteY1" fmla="*/ 1528 h 951710"/>
              <a:gd name="connsiteX2" fmla="*/ 937414 w 942968"/>
              <a:gd name="connsiteY2" fmla="*/ 951710 h 951710"/>
              <a:gd name="connsiteX3" fmla="*/ 52932 w 942968"/>
              <a:gd name="connsiteY3" fmla="*/ 949207 h 951710"/>
              <a:gd name="connsiteX4" fmla="*/ 50088 w 942968"/>
              <a:gd name="connsiteY4" fmla="*/ 514512 h 951710"/>
              <a:gd name="connsiteX5" fmla="*/ 50088 w 942968"/>
              <a:gd name="connsiteY5" fmla="*/ 508568 h 951710"/>
              <a:gd name="connsiteX6" fmla="*/ 46621 w 942968"/>
              <a:gd name="connsiteY6" fmla="*/ 500288 h 951710"/>
              <a:gd name="connsiteX7" fmla="*/ 42392 w 942968"/>
              <a:gd name="connsiteY7" fmla="*/ 496122 h 951710"/>
              <a:gd name="connsiteX8" fmla="*/ 4254 w 942968"/>
              <a:gd name="connsiteY8" fmla="*/ 458543 h 951710"/>
              <a:gd name="connsiteX9" fmla="*/ 25 w 942968"/>
              <a:gd name="connsiteY9" fmla="*/ 454378 h 951710"/>
              <a:gd name="connsiteX10" fmla="*/ 0 w 942968"/>
              <a:gd name="connsiteY10" fmla="*/ 447532 h 951710"/>
              <a:gd name="connsiteX11" fmla="*/ 4203 w 942968"/>
              <a:gd name="connsiteY11" fmla="*/ 443328 h 951710"/>
              <a:gd name="connsiteX12" fmla="*/ 42443 w 942968"/>
              <a:gd name="connsiteY12" fmla="*/ 405089 h 951710"/>
              <a:gd name="connsiteX13" fmla="*/ 46647 w 942968"/>
              <a:gd name="connsiteY13" fmla="*/ 400885 h 951710"/>
              <a:gd name="connsiteX14" fmla="*/ 50088 w 942968"/>
              <a:gd name="connsiteY14" fmla="*/ 392592 h 951710"/>
              <a:gd name="connsiteX15" fmla="*/ 50088 w 942968"/>
              <a:gd name="connsiteY15" fmla="*/ 386648 h 951710"/>
              <a:gd name="connsiteX16" fmla="*/ 50092 w 942968"/>
              <a:gd name="connsiteY16" fmla="*/ 0 h 951710"/>
              <a:gd name="connsiteX0" fmla="*/ 50092 w 937705"/>
              <a:gd name="connsiteY0" fmla="*/ 0 h 951710"/>
              <a:gd name="connsiteX1" fmla="*/ 926315 w 937705"/>
              <a:gd name="connsiteY1" fmla="*/ 11160 h 951710"/>
              <a:gd name="connsiteX2" fmla="*/ 937414 w 937705"/>
              <a:gd name="connsiteY2" fmla="*/ 951710 h 951710"/>
              <a:gd name="connsiteX3" fmla="*/ 52932 w 937705"/>
              <a:gd name="connsiteY3" fmla="*/ 949207 h 951710"/>
              <a:gd name="connsiteX4" fmla="*/ 50088 w 937705"/>
              <a:gd name="connsiteY4" fmla="*/ 514512 h 951710"/>
              <a:gd name="connsiteX5" fmla="*/ 50088 w 937705"/>
              <a:gd name="connsiteY5" fmla="*/ 508568 h 951710"/>
              <a:gd name="connsiteX6" fmla="*/ 46621 w 937705"/>
              <a:gd name="connsiteY6" fmla="*/ 500288 h 951710"/>
              <a:gd name="connsiteX7" fmla="*/ 42392 w 937705"/>
              <a:gd name="connsiteY7" fmla="*/ 496122 h 951710"/>
              <a:gd name="connsiteX8" fmla="*/ 4254 w 937705"/>
              <a:gd name="connsiteY8" fmla="*/ 458543 h 951710"/>
              <a:gd name="connsiteX9" fmla="*/ 25 w 937705"/>
              <a:gd name="connsiteY9" fmla="*/ 454378 h 951710"/>
              <a:gd name="connsiteX10" fmla="*/ 0 w 937705"/>
              <a:gd name="connsiteY10" fmla="*/ 447532 h 951710"/>
              <a:gd name="connsiteX11" fmla="*/ 4203 w 937705"/>
              <a:gd name="connsiteY11" fmla="*/ 443328 h 951710"/>
              <a:gd name="connsiteX12" fmla="*/ 42443 w 937705"/>
              <a:gd name="connsiteY12" fmla="*/ 405089 h 951710"/>
              <a:gd name="connsiteX13" fmla="*/ 46647 w 937705"/>
              <a:gd name="connsiteY13" fmla="*/ 400885 h 951710"/>
              <a:gd name="connsiteX14" fmla="*/ 50088 w 937705"/>
              <a:gd name="connsiteY14" fmla="*/ 392592 h 951710"/>
              <a:gd name="connsiteX15" fmla="*/ 50088 w 937705"/>
              <a:gd name="connsiteY15" fmla="*/ 386648 h 951710"/>
              <a:gd name="connsiteX16" fmla="*/ 50092 w 937705"/>
              <a:gd name="connsiteY16" fmla="*/ 0 h 951710"/>
              <a:gd name="connsiteX0" fmla="*/ 50092 w 948522"/>
              <a:gd name="connsiteY0" fmla="*/ 8104 h 959814"/>
              <a:gd name="connsiteX1" fmla="*/ 948523 w 948522"/>
              <a:gd name="connsiteY1" fmla="*/ 0 h 959814"/>
              <a:gd name="connsiteX2" fmla="*/ 937414 w 948522"/>
              <a:gd name="connsiteY2" fmla="*/ 959814 h 959814"/>
              <a:gd name="connsiteX3" fmla="*/ 52932 w 948522"/>
              <a:gd name="connsiteY3" fmla="*/ 957311 h 959814"/>
              <a:gd name="connsiteX4" fmla="*/ 50088 w 948522"/>
              <a:gd name="connsiteY4" fmla="*/ 522616 h 959814"/>
              <a:gd name="connsiteX5" fmla="*/ 50088 w 948522"/>
              <a:gd name="connsiteY5" fmla="*/ 516672 h 959814"/>
              <a:gd name="connsiteX6" fmla="*/ 46621 w 948522"/>
              <a:gd name="connsiteY6" fmla="*/ 508392 h 959814"/>
              <a:gd name="connsiteX7" fmla="*/ 42392 w 948522"/>
              <a:gd name="connsiteY7" fmla="*/ 504226 h 959814"/>
              <a:gd name="connsiteX8" fmla="*/ 4254 w 948522"/>
              <a:gd name="connsiteY8" fmla="*/ 466647 h 959814"/>
              <a:gd name="connsiteX9" fmla="*/ 25 w 948522"/>
              <a:gd name="connsiteY9" fmla="*/ 462482 h 959814"/>
              <a:gd name="connsiteX10" fmla="*/ 0 w 948522"/>
              <a:gd name="connsiteY10" fmla="*/ 455636 h 959814"/>
              <a:gd name="connsiteX11" fmla="*/ 4203 w 948522"/>
              <a:gd name="connsiteY11" fmla="*/ 451432 h 959814"/>
              <a:gd name="connsiteX12" fmla="*/ 42443 w 948522"/>
              <a:gd name="connsiteY12" fmla="*/ 413193 h 959814"/>
              <a:gd name="connsiteX13" fmla="*/ 46647 w 948522"/>
              <a:gd name="connsiteY13" fmla="*/ 408989 h 959814"/>
              <a:gd name="connsiteX14" fmla="*/ 50088 w 948522"/>
              <a:gd name="connsiteY14" fmla="*/ 400696 h 959814"/>
              <a:gd name="connsiteX15" fmla="*/ 50088 w 948522"/>
              <a:gd name="connsiteY15" fmla="*/ 394752 h 959814"/>
              <a:gd name="connsiteX16" fmla="*/ 50092 w 948522"/>
              <a:gd name="connsiteY16" fmla="*/ 8104 h 959814"/>
              <a:gd name="connsiteX0" fmla="*/ 50092 w 937705"/>
              <a:gd name="connsiteY0" fmla="*/ 0 h 951710"/>
              <a:gd name="connsiteX1" fmla="*/ 926321 w 937705"/>
              <a:gd name="connsiteY1" fmla="*/ 6346 h 951710"/>
              <a:gd name="connsiteX2" fmla="*/ 937414 w 937705"/>
              <a:gd name="connsiteY2" fmla="*/ 951710 h 951710"/>
              <a:gd name="connsiteX3" fmla="*/ 52932 w 937705"/>
              <a:gd name="connsiteY3" fmla="*/ 949207 h 951710"/>
              <a:gd name="connsiteX4" fmla="*/ 50088 w 937705"/>
              <a:gd name="connsiteY4" fmla="*/ 514512 h 951710"/>
              <a:gd name="connsiteX5" fmla="*/ 50088 w 937705"/>
              <a:gd name="connsiteY5" fmla="*/ 508568 h 951710"/>
              <a:gd name="connsiteX6" fmla="*/ 46621 w 937705"/>
              <a:gd name="connsiteY6" fmla="*/ 500288 h 951710"/>
              <a:gd name="connsiteX7" fmla="*/ 42392 w 937705"/>
              <a:gd name="connsiteY7" fmla="*/ 496122 h 951710"/>
              <a:gd name="connsiteX8" fmla="*/ 4254 w 937705"/>
              <a:gd name="connsiteY8" fmla="*/ 458543 h 951710"/>
              <a:gd name="connsiteX9" fmla="*/ 25 w 937705"/>
              <a:gd name="connsiteY9" fmla="*/ 454378 h 951710"/>
              <a:gd name="connsiteX10" fmla="*/ 0 w 937705"/>
              <a:gd name="connsiteY10" fmla="*/ 447532 h 951710"/>
              <a:gd name="connsiteX11" fmla="*/ 4203 w 937705"/>
              <a:gd name="connsiteY11" fmla="*/ 443328 h 951710"/>
              <a:gd name="connsiteX12" fmla="*/ 42443 w 937705"/>
              <a:gd name="connsiteY12" fmla="*/ 405089 h 951710"/>
              <a:gd name="connsiteX13" fmla="*/ 46647 w 937705"/>
              <a:gd name="connsiteY13" fmla="*/ 400885 h 951710"/>
              <a:gd name="connsiteX14" fmla="*/ 50088 w 937705"/>
              <a:gd name="connsiteY14" fmla="*/ 392592 h 951710"/>
              <a:gd name="connsiteX15" fmla="*/ 50088 w 937705"/>
              <a:gd name="connsiteY15" fmla="*/ 386648 h 951710"/>
              <a:gd name="connsiteX16" fmla="*/ 50092 w 937705"/>
              <a:gd name="connsiteY16" fmla="*/ 0 h 951710"/>
              <a:gd name="connsiteX0" fmla="*/ 50092 w 926321"/>
              <a:gd name="connsiteY0" fmla="*/ 0 h 1361120"/>
              <a:gd name="connsiteX1" fmla="*/ 926321 w 926321"/>
              <a:gd name="connsiteY1" fmla="*/ 6346 h 1361120"/>
              <a:gd name="connsiteX2" fmla="*/ 920764 w 926321"/>
              <a:gd name="connsiteY2" fmla="*/ 1361120 h 1361120"/>
              <a:gd name="connsiteX3" fmla="*/ 52932 w 926321"/>
              <a:gd name="connsiteY3" fmla="*/ 949207 h 1361120"/>
              <a:gd name="connsiteX4" fmla="*/ 50088 w 926321"/>
              <a:gd name="connsiteY4" fmla="*/ 514512 h 1361120"/>
              <a:gd name="connsiteX5" fmla="*/ 50088 w 926321"/>
              <a:gd name="connsiteY5" fmla="*/ 508568 h 1361120"/>
              <a:gd name="connsiteX6" fmla="*/ 46621 w 926321"/>
              <a:gd name="connsiteY6" fmla="*/ 500288 h 1361120"/>
              <a:gd name="connsiteX7" fmla="*/ 42392 w 926321"/>
              <a:gd name="connsiteY7" fmla="*/ 496122 h 1361120"/>
              <a:gd name="connsiteX8" fmla="*/ 4254 w 926321"/>
              <a:gd name="connsiteY8" fmla="*/ 458543 h 1361120"/>
              <a:gd name="connsiteX9" fmla="*/ 25 w 926321"/>
              <a:gd name="connsiteY9" fmla="*/ 454378 h 1361120"/>
              <a:gd name="connsiteX10" fmla="*/ 0 w 926321"/>
              <a:gd name="connsiteY10" fmla="*/ 447532 h 1361120"/>
              <a:gd name="connsiteX11" fmla="*/ 4203 w 926321"/>
              <a:gd name="connsiteY11" fmla="*/ 443328 h 1361120"/>
              <a:gd name="connsiteX12" fmla="*/ 42443 w 926321"/>
              <a:gd name="connsiteY12" fmla="*/ 405089 h 1361120"/>
              <a:gd name="connsiteX13" fmla="*/ 46647 w 926321"/>
              <a:gd name="connsiteY13" fmla="*/ 400885 h 1361120"/>
              <a:gd name="connsiteX14" fmla="*/ 50088 w 926321"/>
              <a:gd name="connsiteY14" fmla="*/ 392592 h 1361120"/>
              <a:gd name="connsiteX15" fmla="*/ 50088 w 926321"/>
              <a:gd name="connsiteY15" fmla="*/ 386648 h 1361120"/>
              <a:gd name="connsiteX16" fmla="*/ 50092 w 926321"/>
              <a:gd name="connsiteY16" fmla="*/ 0 h 1361120"/>
              <a:gd name="connsiteX0" fmla="*/ 50092 w 926321"/>
              <a:gd name="connsiteY0" fmla="*/ 0 h 1361120"/>
              <a:gd name="connsiteX1" fmla="*/ 926321 w 926321"/>
              <a:gd name="connsiteY1" fmla="*/ 6346 h 1361120"/>
              <a:gd name="connsiteX2" fmla="*/ 920764 w 926321"/>
              <a:gd name="connsiteY2" fmla="*/ 1361120 h 1361120"/>
              <a:gd name="connsiteX3" fmla="*/ 52936 w 926321"/>
              <a:gd name="connsiteY3" fmla="*/ 1348984 h 1361120"/>
              <a:gd name="connsiteX4" fmla="*/ 50088 w 926321"/>
              <a:gd name="connsiteY4" fmla="*/ 514512 h 1361120"/>
              <a:gd name="connsiteX5" fmla="*/ 50088 w 926321"/>
              <a:gd name="connsiteY5" fmla="*/ 508568 h 1361120"/>
              <a:gd name="connsiteX6" fmla="*/ 46621 w 926321"/>
              <a:gd name="connsiteY6" fmla="*/ 500288 h 1361120"/>
              <a:gd name="connsiteX7" fmla="*/ 42392 w 926321"/>
              <a:gd name="connsiteY7" fmla="*/ 496122 h 1361120"/>
              <a:gd name="connsiteX8" fmla="*/ 4254 w 926321"/>
              <a:gd name="connsiteY8" fmla="*/ 458543 h 1361120"/>
              <a:gd name="connsiteX9" fmla="*/ 25 w 926321"/>
              <a:gd name="connsiteY9" fmla="*/ 454378 h 1361120"/>
              <a:gd name="connsiteX10" fmla="*/ 0 w 926321"/>
              <a:gd name="connsiteY10" fmla="*/ 447532 h 1361120"/>
              <a:gd name="connsiteX11" fmla="*/ 4203 w 926321"/>
              <a:gd name="connsiteY11" fmla="*/ 443328 h 1361120"/>
              <a:gd name="connsiteX12" fmla="*/ 42443 w 926321"/>
              <a:gd name="connsiteY12" fmla="*/ 405089 h 1361120"/>
              <a:gd name="connsiteX13" fmla="*/ 46647 w 926321"/>
              <a:gd name="connsiteY13" fmla="*/ 400885 h 1361120"/>
              <a:gd name="connsiteX14" fmla="*/ 50088 w 926321"/>
              <a:gd name="connsiteY14" fmla="*/ 392592 h 1361120"/>
              <a:gd name="connsiteX15" fmla="*/ 50088 w 926321"/>
              <a:gd name="connsiteY15" fmla="*/ 386648 h 1361120"/>
              <a:gd name="connsiteX16" fmla="*/ 50092 w 926321"/>
              <a:gd name="connsiteY16" fmla="*/ 0 h 1361120"/>
              <a:gd name="connsiteX0" fmla="*/ 50092 w 926321"/>
              <a:gd name="connsiteY0" fmla="*/ 0 h 1363436"/>
              <a:gd name="connsiteX1" fmla="*/ 926321 w 926321"/>
              <a:gd name="connsiteY1" fmla="*/ 6346 h 1363436"/>
              <a:gd name="connsiteX2" fmla="*/ 920764 w 926321"/>
              <a:gd name="connsiteY2" fmla="*/ 1361120 h 1363436"/>
              <a:gd name="connsiteX3" fmla="*/ 47388 w 926321"/>
              <a:gd name="connsiteY3" fmla="*/ 1363437 h 1363436"/>
              <a:gd name="connsiteX4" fmla="*/ 50088 w 926321"/>
              <a:gd name="connsiteY4" fmla="*/ 514512 h 1363436"/>
              <a:gd name="connsiteX5" fmla="*/ 50088 w 926321"/>
              <a:gd name="connsiteY5" fmla="*/ 508568 h 1363436"/>
              <a:gd name="connsiteX6" fmla="*/ 46621 w 926321"/>
              <a:gd name="connsiteY6" fmla="*/ 500288 h 1363436"/>
              <a:gd name="connsiteX7" fmla="*/ 42392 w 926321"/>
              <a:gd name="connsiteY7" fmla="*/ 496122 h 1363436"/>
              <a:gd name="connsiteX8" fmla="*/ 4254 w 926321"/>
              <a:gd name="connsiteY8" fmla="*/ 458543 h 1363436"/>
              <a:gd name="connsiteX9" fmla="*/ 25 w 926321"/>
              <a:gd name="connsiteY9" fmla="*/ 454378 h 1363436"/>
              <a:gd name="connsiteX10" fmla="*/ 0 w 926321"/>
              <a:gd name="connsiteY10" fmla="*/ 447532 h 1363436"/>
              <a:gd name="connsiteX11" fmla="*/ 4203 w 926321"/>
              <a:gd name="connsiteY11" fmla="*/ 443328 h 1363436"/>
              <a:gd name="connsiteX12" fmla="*/ 42443 w 926321"/>
              <a:gd name="connsiteY12" fmla="*/ 405089 h 1363436"/>
              <a:gd name="connsiteX13" fmla="*/ 46647 w 926321"/>
              <a:gd name="connsiteY13" fmla="*/ 400885 h 1363436"/>
              <a:gd name="connsiteX14" fmla="*/ 50088 w 926321"/>
              <a:gd name="connsiteY14" fmla="*/ 392592 h 1363436"/>
              <a:gd name="connsiteX15" fmla="*/ 50088 w 926321"/>
              <a:gd name="connsiteY15" fmla="*/ 386648 h 1363436"/>
              <a:gd name="connsiteX16" fmla="*/ 50092 w 926321"/>
              <a:gd name="connsiteY16" fmla="*/ 0 h 1363436"/>
              <a:gd name="connsiteX0" fmla="*/ 50092 w 926321"/>
              <a:gd name="connsiteY0" fmla="*/ 0 h 1361120"/>
              <a:gd name="connsiteX1" fmla="*/ 926321 w 926321"/>
              <a:gd name="connsiteY1" fmla="*/ 6346 h 1361120"/>
              <a:gd name="connsiteX2" fmla="*/ 920764 w 926321"/>
              <a:gd name="connsiteY2" fmla="*/ 1361120 h 1361120"/>
              <a:gd name="connsiteX3" fmla="*/ 47391 w 926321"/>
              <a:gd name="connsiteY3" fmla="*/ 1348991 h 1361120"/>
              <a:gd name="connsiteX4" fmla="*/ 50088 w 926321"/>
              <a:gd name="connsiteY4" fmla="*/ 514512 h 1361120"/>
              <a:gd name="connsiteX5" fmla="*/ 50088 w 926321"/>
              <a:gd name="connsiteY5" fmla="*/ 508568 h 1361120"/>
              <a:gd name="connsiteX6" fmla="*/ 46621 w 926321"/>
              <a:gd name="connsiteY6" fmla="*/ 500288 h 1361120"/>
              <a:gd name="connsiteX7" fmla="*/ 42392 w 926321"/>
              <a:gd name="connsiteY7" fmla="*/ 496122 h 1361120"/>
              <a:gd name="connsiteX8" fmla="*/ 4254 w 926321"/>
              <a:gd name="connsiteY8" fmla="*/ 458543 h 1361120"/>
              <a:gd name="connsiteX9" fmla="*/ 25 w 926321"/>
              <a:gd name="connsiteY9" fmla="*/ 454378 h 1361120"/>
              <a:gd name="connsiteX10" fmla="*/ 0 w 926321"/>
              <a:gd name="connsiteY10" fmla="*/ 447532 h 1361120"/>
              <a:gd name="connsiteX11" fmla="*/ 4203 w 926321"/>
              <a:gd name="connsiteY11" fmla="*/ 443328 h 1361120"/>
              <a:gd name="connsiteX12" fmla="*/ 42443 w 926321"/>
              <a:gd name="connsiteY12" fmla="*/ 405089 h 1361120"/>
              <a:gd name="connsiteX13" fmla="*/ 46647 w 926321"/>
              <a:gd name="connsiteY13" fmla="*/ 400885 h 1361120"/>
              <a:gd name="connsiteX14" fmla="*/ 50088 w 926321"/>
              <a:gd name="connsiteY14" fmla="*/ 392592 h 1361120"/>
              <a:gd name="connsiteX15" fmla="*/ 50088 w 926321"/>
              <a:gd name="connsiteY15" fmla="*/ 386648 h 1361120"/>
              <a:gd name="connsiteX16" fmla="*/ 50092 w 926321"/>
              <a:gd name="connsiteY16" fmla="*/ 0 h 1361120"/>
              <a:gd name="connsiteX0" fmla="*/ 50092 w 926321"/>
              <a:gd name="connsiteY0" fmla="*/ 0 h 1364934"/>
              <a:gd name="connsiteX1" fmla="*/ 926321 w 926321"/>
              <a:gd name="connsiteY1" fmla="*/ 6346 h 1364934"/>
              <a:gd name="connsiteX2" fmla="*/ 920764 w 926321"/>
              <a:gd name="connsiteY2" fmla="*/ 1361120 h 1364934"/>
              <a:gd name="connsiteX3" fmla="*/ 56579 w 926321"/>
              <a:gd name="connsiteY3" fmla="*/ 1364934 h 1364934"/>
              <a:gd name="connsiteX4" fmla="*/ 50088 w 926321"/>
              <a:gd name="connsiteY4" fmla="*/ 514512 h 1364934"/>
              <a:gd name="connsiteX5" fmla="*/ 50088 w 926321"/>
              <a:gd name="connsiteY5" fmla="*/ 508568 h 1364934"/>
              <a:gd name="connsiteX6" fmla="*/ 46621 w 926321"/>
              <a:gd name="connsiteY6" fmla="*/ 500288 h 1364934"/>
              <a:gd name="connsiteX7" fmla="*/ 42392 w 926321"/>
              <a:gd name="connsiteY7" fmla="*/ 496122 h 1364934"/>
              <a:gd name="connsiteX8" fmla="*/ 4254 w 926321"/>
              <a:gd name="connsiteY8" fmla="*/ 458543 h 1364934"/>
              <a:gd name="connsiteX9" fmla="*/ 25 w 926321"/>
              <a:gd name="connsiteY9" fmla="*/ 454378 h 1364934"/>
              <a:gd name="connsiteX10" fmla="*/ 0 w 926321"/>
              <a:gd name="connsiteY10" fmla="*/ 447532 h 1364934"/>
              <a:gd name="connsiteX11" fmla="*/ 4203 w 926321"/>
              <a:gd name="connsiteY11" fmla="*/ 443328 h 1364934"/>
              <a:gd name="connsiteX12" fmla="*/ 42443 w 926321"/>
              <a:gd name="connsiteY12" fmla="*/ 405089 h 1364934"/>
              <a:gd name="connsiteX13" fmla="*/ 46647 w 926321"/>
              <a:gd name="connsiteY13" fmla="*/ 400885 h 1364934"/>
              <a:gd name="connsiteX14" fmla="*/ 50088 w 926321"/>
              <a:gd name="connsiteY14" fmla="*/ 392592 h 1364934"/>
              <a:gd name="connsiteX15" fmla="*/ 50088 w 926321"/>
              <a:gd name="connsiteY15" fmla="*/ 386648 h 1364934"/>
              <a:gd name="connsiteX16" fmla="*/ 50092 w 926321"/>
              <a:gd name="connsiteY16" fmla="*/ 0 h 1364934"/>
              <a:gd name="connsiteX0" fmla="*/ 50092 w 926321"/>
              <a:gd name="connsiteY0" fmla="*/ 0 h 1361120"/>
              <a:gd name="connsiteX1" fmla="*/ 926321 w 926321"/>
              <a:gd name="connsiteY1" fmla="*/ 6346 h 1361120"/>
              <a:gd name="connsiteX2" fmla="*/ 920764 w 926321"/>
              <a:gd name="connsiteY2" fmla="*/ 1361120 h 1361120"/>
              <a:gd name="connsiteX3" fmla="*/ 42804 w 926321"/>
              <a:gd name="connsiteY3" fmla="*/ 1360952 h 1361120"/>
              <a:gd name="connsiteX4" fmla="*/ 50088 w 926321"/>
              <a:gd name="connsiteY4" fmla="*/ 514512 h 1361120"/>
              <a:gd name="connsiteX5" fmla="*/ 50088 w 926321"/>
              <a:gd name="connsiteY5" fmla="*/ 508568 h 1361120"/>
              <a:gd name="connsiteX6" fmla="*/ 46621 w 926321"/>
              <a:gd name="connsiteY6" fmla="*/ 500288 h 1361120"/>
              <a:gd name="connsiteX7" fmla="*/ 42392 w 926321"/>
              <a:gd name="connsiteY7" fmla="*/ 496122 h 1361120"/>
              <a:gd name="connsiteX8" fmla="*/ 4254 w 926321"/>
              <a:gd name="connsiteY8" fmla="*/ 458543 h 1361120"/>
              <a:gd name="connsiteX9" fmla="*/ 25 w 926321"/>
              <a:gd name="connsiteY9" fmla="*/ 454378 h 1361120"/>
              <a:gd name="connsiteX10" fmla="*/ 0 w 926321"/>
              <a:gd name="connsiteY10" fmla="*/ 447532 h 1361120"/>
              <a:gd name="connsiteX11" fmla="*/ 4203 w 926321"/>
              <a:gd name="connsiteY11" fmla="*/ 443328 h 1361120"/>
              <a:gd name="connsiteX12" fmla="*/ 42443 w 926321"/>
              <a:gd name="connsiteY12" fmla="*/ 405089 h 1361120"/>
              <a:gd name="connsiteX13" fmla="*/ 46647 w 926321"/>
              <a:gd name="connsiteY13" fmla="*/ 400885 h 1361120"/>
              <a:gd name="connsiteX14" fmla="*/ 50088 w 926321"/>
              <a:gd name="connsiteY14" fmla="*/ 392592 h 1361120"/>
              <a:gd name="connsiteX15" fmla="*/ 50088 w 926321"/>
              <a:gd name="connsiteY15" fmla="*/ 386648 h 1361120"/>
              <a:gd name="connsiteX16" fmla="*/ 50092 w 926321"/>
              <a:gd name="connsiteY16" fmla="*/ 0 h 1361120"/>
              <a:gd name="connsiteX0" fmla="*/ 50092 w 926321"/>
              <a:gd name="connsiteY0" fmla="*/ 0 h 1364939"/>
              <a:gd name="connsiteX1" fmla="*/ 926321 w 926321"/>
              <a:gd name="connsiteY1" fmla="*/ 6346 h 1364939"/>
              <a:gd name="connsiteX2" fmla="*/ 920764 w 926321"/>
              <a:gd name="connsiteY2" fmla="*/ 1361120 h 1364939"/>
              <a:gd name="connsiteX3" fmla="*/ 51994 w 926321"/>
              <a:gd name="connsiteY3" fmla="*/ 1364939 h 1364939"/>
              <a:gd name="connsiteX4" fmla="*/ 50088 w 926321"/>
              <a:gd name="connsiteY4" fmla="*/ 514512 h 1364939"/>
              <a:gd name="connsiteX5" fmla="*/ 50088 w 926321"/>
              <a:gd name="connsiteY5" fmla="*/ 508568 h 1364939"/>
              <a:gd name="connsiteX6" fmla="*/ 46621 w 926321"/>
              <a:gd name="connsiteY6" fmla="*/ 500288 h 1364939"/>
              <a:gd name="connsiteX7" fmla="*/ 42392 w 926321"/>
              <a:gd name="connsiteY7" fmla="*/ 496122 h 1364939"/>
              <a:gd name="connsiteX8" fmla="*/ 4254 w 926321"/>
              <a:gd name="connsiteY8" fmla="*/ 458543 h 1364939"/>
              <a:gd name="connsiteX9" fmla="*/ 25 w 926321"/>
              <a:gd name="connsiteY9" fmla="*/ 454378 h 1364939"/>
              <a:gd name="connsiteX10" fmla="*/ 0 w 926321"/>
              <a:gd name="connsiteY10" fmla="*/ 447532 h 1364939"/>
              <a:gd name="connsiteX11" fmla="*/ 4203 w 926321"/>
              <a:gd name="connsiteY11" fmla="*/ 443328 h 1364939"/>
              <a:gd name="connsiteX12" fmla="*/ 42443 w 926321"/>
              <a:gd name="connsiteY12" fmla="*/ 405089 h 1364939"/>
              <a:gd name="connsiteX13" fmla="*/ 46647 w 926321"/>
              <a:gd name="connsiteY13" fmla="*/ 400885 h 1364939"/>
              <a:gd name="connsiteX14" fmla="*/ 50088 w 926321"/>
              <a:gd name="connsiteY14" fmla="*/ 392592 h 1364939"/>
              <a:gd name="connsiteX15" fmla="*/ 50088 w 926321"/>
              <a:gd name="connsiteY15" fmla="*/ 386648 h 1364939"/>
              <a:gd name="connsiteX16" fmla="*/ 50092 w 926321"/>
              <a:gd name="connsiteY16" fmla="*/ 0 h 136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6321" h="1364939">
                <a:moveTo>
                  <a:pt x="50092" y="0"/>
                </a:moveTo>
                <a:lnTo>
                  <a:pt x="926321" y="6346"/>
                </a:lnTo>
                <a:cubicBezTo>
                  <a:pt x="923670" y="241112"/>
                  <a:pt x="923415" y="1126354"/>
                  <a:pt x="920764" y="1361120"/>
                </a:cubicBezTo>
                <a:lnTo>
                  <a:pt x="51994" y="1364939"/>
                </a:lnTo>
                <a:cubicBezTo>
                  <a:pt x="53696" y="1201488"/>
                  <a:pt x="48386" y="677963"/>
                  <a:pt x="50088" y="514512"/>
                </a:cubicBezTo>
                <a:lnTo>
                  <a:pt x="50088" y="508568"/>
                </a:lnTo>
                <a:lnTo>
                  <a:pt x="46621" y="500288"/>
                </a:lnTo>
                <a:lnTo>
                  <a:pt x="42392" y="496122"/>
                </a:lnTo>
                <a:lnTo>
                  <a:pt x="4254" y="458543"/>
                </a:lnTo>
                <a:lnTo>
                  <a:pt x="25" y="454378"/>
                </a:lnTo>
                <a:cubicBezTo>
                  <a:pt x="17" y="452096"/>
                  <a:pt x="8" y="449814"/>
                  <a:pt x="0" y="447532"/>
                </a:cubicBezTo>
                <a:lnTo>
                  <a:pt x="4203" y="443328"/>
                </a:lnTo>
                <a:lnTo>
                  <a:pt x="42443" y="405089"/>
                </a:lnTo>
                <a:lnTo>
                  <a:pt x="46647" y="400885"/>
                </a:lnTo>
                <a:lnTo>
                  <a:pt x="50088" y="392592"/>
                </a:lnTo>
                <a:lnTo>
                  <a:pt x="50088" y="386648"/>
                </a:lnTo>
                <a:cubicBezTo>
                  <a:pt x="50089" y="317169"/>
                  <a:pt x="50091" y="69479"/>
                  <a:pt x="50092" y="0"/>
                </a:cubicBezTo>
                <a:close/>
              </a:path>
            </a:pathLst>
          </a:custGeom>
          <a:solidFill>
            <a:schemeClr val="bg1"/>
          </a:solidFill>
          <a:ln w="12699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67"/>
          <p:cNvSpPr/>
          <p:nvPr/>
        </p:nvSpPr>
        <p:spPr>
          <a:xfrm>
            <a:off x="4918880" y="2458872"/>
            <a:ext cx="990600" cy="752855"/>
          </a:xfrm>
          <a:custGeom>
            <a:avLst/>
            <a:gdLst>
              <a:gd name="connsiteX0" fmla="*/ 1336898 w 1347706"/>
              <a:gd name="connsiteY0" fmla="*/ 360 h 1131790"/>
              <a:gd name="connsiteX1" fmla="*/ 1342842 w 1347706"/>
              <a:gd name="connsiteY1" fmla="*/ 360 h 1131790"/>
              <a:gd name="connsiteX2" fmla="*/ 1347706 w 1347706"/>
              <a:gd name="connsiteY2" fmla="*/ 5224 h 1131790"/>
              <a:gd name="connsiteX3" fmla="*/ 1347706 w 1347706"/>
              <a:gd name="connsiteY3" fmla="*/ 11167 h 1131790"/>
              <a:gd name="connsiteX4" fmla="*/ 1347706 w 1347706"/>
              <a:gd name="connsiteY4" fmla="*/ 1120982 h 1131790"/>
              <a:gd name="connsiteX5" fmla="*/ 1347706 w 1347706"/>
              <a:gd name="connsiteY5" fmla="*/ 1126926 h 1131790"/>
              <a:gd name="connsiteX6" fmla="*/ 1342842 w 1347706"/>
              <a:gd name="connsiteY6" fmla="*/ 1131790 h 1131790"/>
              <a:gd name="connsiteX7" fmla="*/ 1336898 w 1347706"/>
              <a:gd name="connsiteY7" fmla="*/ 1131790 h 1131790"/>
              <a:gd name="connsiteX8" fmla="*/ 93682 w 1347706"/>
              <a:gd name="connsiteY8" fmla="*/ 1131790 h 1131790"/>
              <a:gd name="connsiteX9" fmla="*/ 87751 w 1347706"/>
              <a:gd name="connsiteY9" fmla="*/ 1131790 h 1131790"/>
              <a:gd name="connsiteX10" fmla="*/ 82887 w 1347706"/>
              <a:gd name="connsiteY10" fmla="*/ 1126926 h 1131790"/>
              <a:gd name="connsiteX11" fmla="*/ 82887 w 1347706"/>
              <a:gd name="connsiteY11" fmla="*/ 1120982 h 1131790"/>
              <a:gd name="connsiteX12" fmla="*/ 82887 w 1347706"/>
              <a:gd name="connsiteY12" fmla="*/ 323384 h 1131790"/>
              <a:gd name="connsiteX13" fmla="*/ 82887 w 1347706"/>
              <a:gd name="connsiteY13" fmla="*/ 317440 h 1131790"/>
              <a:gd name="connsiteX14" fmla="*/ 79420 w 1347706"/>
              <a:gd name="connsiteY14" fmla="*/ 309160 h 1131790"/>
              <a:gd name="connsiteX15" fmla="*/ 75191 w 1347706"/>
              <a:gd name="connsiteY15" fmla="*/ 304994 h 1131790"/>
              <a:gd name="connsiteX16" fmla="*/ 37053 w 1347706"/>
              <a:gd name="connsiteY16" fmla="*/ 267415 h 1131790"/>
              <a:gd name="connsiteX17" fmla="*/ 32824 w 1347706"/>
              <a:gd name="connsiteY17" fmla="*/ 263250 h 1131790"/>
              <a:gd name="connsiteX18" fmla="*/ 32799 w 1347706"/>
              <a:gd name="connsiteY18" fmla="*/ 256404 h 1131790"/>
              <a:gd name="connsiteX19" fmla="*/ 37002 w 1347706"/>
              <a:gd name="connsiteY19" fmla="*/ 252200 h 1131790"/>
              <a:gd name="connsiteX20" fmla="*/ 75242 w 1347706"/>
              <a:gd name="connsiteY20" fmla="*/ 213961 h 1131790"/>
              <a:gd name="connsiteX21" fmla="*/ 79446 w 1347706"/>
              <a:gd name="connsiteY21" fmla="*/ 209757 h 1131790"/>
              <a:gd name="connsiteX22" fmla="*/ 82887 w 1347706"/>
              <a:gd name="connsiteY22" fmla="*/ 201464 h 1131790"/>
              <a:gd name="connsiteX23" fmla="*/ 82887 w 1347706"/>
              <a:gd name="connsiteY23" fmla="*/ 195520 h 1131790"/>
              <a:gd name="connsiteX24" fmla="*/ 82887 w 1347706"/>
              <a:gd name="connsiteY24" fmla="*/ 11167 h 1131790"/>
              <a:gd name="connsiteX25" fmla="*/ 82887 w 1347706"/>
              <a:gd name="connsiteY25" fmla="*/ 5224 h 1131790"/>
              <a:gd name="connsiteX26" fmla="*/ 87751 w 1347706"/>
              <a:gd name="connsiteY26" fmla="*/ 360 h 1131790"/>
              <a:gd name="connsiteX27" fmla="*/ 93682 w 1347706"/>
              <a:gd name="connsiteY27" fmla="*/ 360 h 1131790"/>
              <a:gd name="connsiteX28" fmla="*/ 1336898 w 1347706"/>
              <a:gd name="connsiteY28" fmla="*/ 360 h 1131790"/>
              <a:gd name="connsiteX0" fmla="*/ 1336898 w 1347706"/>
              <a:gd name="connsiteY0" fmla="*/ 360 h 1181668"/>
              <a:gd name="connsiteX1" fmla="*/ 1342842 w 1347706"/>
              <a:gd name="connsiteY1" fmla="*/ 360 h 1181668"/>
              <a:gd name="connsiteX2" fmla="*/ 1347706 w 1347706"/>
              <a:gd name="connsiteY2" fmla="*/ 5224 h 1181668"/>
              <a:gd name="connsiteX3" fmla="*/ 1347706 w 1347706"/>
              <a:gd name="connsiteY3" fmla="*/ 11167 h 1181668"/>
              <a:gd name="connsiteX4" fmla="*/ 1347706 w 1347706"/>
              <a:gd name="connsiteY4" fmla="*/ 1120982 h 1181668"/>
              <a:gd name="connsiteX5" fmla="*/ 1347706 w 1347706"/>
              <a:gd name="connsiteY5" fmla="*/ 1126926 h 1181668"/>
              <a:gd name="connsiteX6" fmla="*/ 1342842 w 1347706"/>
              <a:gd name="connsiteY6" fmla="*/ 1131790 h 1181668"/>
              <a:gd name="connsiteX7" fmla="*/ 1336898 w 1347706"/>
              <a:gd name="connsiteY7" fmla="*/ 1131790 h 1181668"/>
              <a:gd name="connsiteX8" fmla="*/ 93682 w 1347706"/>
              <a:gd name="connsiteY8" fmla="*/ 1131790 h 1181668"/>
              <a:gd name="connsiteX9" fmla="*/ 87751 w 1347706"/>
              <a:gd name="connsiteY9" fmla="*/ 1131790 h 1181668"/>
              <a:gd name="connsiteX10" fmla="*/ 82887 w 1347706"/>
              <a:gd name="connsiteY10" fmla="*/ 1126926 h 1181668"/>
              <a:gd name="connsiteX11" fmla="*/ 82887 w 1347706"/>
              <a:gd name="connsiteY11" fmla="*/ 1120982 h 1181668"/>
              <a:gd name="connsiteX12" fmla="*/ 82887 w 1347706"/>
              <a:gd name="connsiteY12" fmla="*/ 323384 h 1181668"/>
              <a:gd name="connsiteX13" fmla="*/ 82887 w 1347706"/>
              <a:gd name="connsiteY13" fmla="*/ 317440 h 1181668"/>
              <a:gd name="connsiteX14" fmla="*/ 79420 w 1347706"/>
              <a:gd name="connsiteY14" fmla="*/ 309160 h 1181668"/>
              <a:gd name="connsiteX15" fmla="*/ 75191 w 1347706"/>
              <a:gd name="connsiteY15" fmla="*/ 304994 h 1181668"/>
              <a:gd name="connsiteX16" fmla="*/ 37053 w 1347706"/>
              <a:gd name="connsiteY16" fmla="*/ 267415 h 1181668"/>
              <a:gd name="connsiteX17" fmla="*/ 32824 w 1347706"/>
              <a:gd name="connsiteY17" fmla="*/ 263250 h 1181668"/>
              <a:gd name="connsiteX18" fmla="*/ 32799 w 1347706"/>
              <a:gd name="connsiteY18" fmla="*/ 256404 h 1181668"/>
              <a:gd name="connsiteX19" fmla="*/ 37002 w 1347706"/>
              <a:gd name="connsiteY19" fmla="*/ 252200 h 1181668"/>
              <a:gd name="connsiteX20" fmla="*/ 75242 w 1347706"/>
              <a:gd name="connsiteY20" fmla="*/ 213961 h 1181668"/>
              <a:gd name="connsiteX21" fmla="*/ 79446 w 1347706"/>
              <a:gd name="connsiteY21" fmla="*/ 209757 h 1181668"/>
              <a:gd name="connsiteX22" fmla="*/ 82887 w 1347706"/>
              <a:gd name="connsiteY22" fmla="*/ 201464 h 1181668"/>
              <a:gd name="connsiteX23" fmla="*/ 82887 w 1347706"/>
              <a:gd name="connsiteY23" fmla="*/ 195520 h 1181668"/>
              <a:gd name="connsiteX24" fmla="*/ 82887 w 1347706"/>
              <a:gd name="connsiteY24" fmla="*/ 11167 h 1181668"/>
              <a:gd name="connsiteX25" fmla="*/ 82887 w 1347706"/>
              <a:gd name="connsiteY25" fmla="*/ 5224 h 1181668"/>
              <a:gd name="connsiteX26" fmla="*/ 87751 w 1347706"/>
              <a:gd name="connsiteY26" fmla="*/ 360 h 1181668"/>
              <a:gd name="connsiteX27" fmla="*/ 93682 w 1347706"/>
              <a:gd name="connsiteY27" fmla="*/ 360 h 1181668"/>
              <a:gd name="connsiteX28" fmla="*/ 1336898 w 1347706"/>
              <a:gd name="connsiteY28" fmla="*/ 360 h 1181668"/>
              <a:gd name="connsiteX0" fmla="*/ 1336898 w 1430584"/>
              <a:gd name="connsiteY0" fmla="*/ 360 h 1181668"/>
              <a:gd name="connsiteX1" fmla="*/ 1342842 w 1430584"/>
              <a:gd name="connsiteY1" fmla="*/ 360 h 1181668"/>
              <a:gd name="connsiteX2" fmla="*/ 1347706 w 1430584"/>
              <a:gd name="connsiteY2" fmla="*/ 5224 h 1181668"/>
              <a:gd name="connsiteX3" fmla="*/ 1347706 w 1430584"/>
              <a:gd name="connsiteY3" fmla="*/ 11167 h 1181668"/>
              <a:gd name="connsiteX4" fmla="*/ 1347706 w 1430584"/>
              <a:gd name="connsiteY4" fmla="*/ 1120982 h 1181668"/>
              <a:gd name="connsiteX5" fmla="*/ 1347706 w 1430584"/>
              <a:gd name="connsiteY5" fmla="*/ 1126926 h 1181668"/>
              <a:gd name="connsiteX6" fmla="*/ 1342842 w 1430584"/>
              <a:gd name="connsiteY6" fmla="*/ 1131790 h 1181668"/>
              <a:gd name="connsiteX7" fmla="*/ 1336898 w 1430584"/>
              <a:gd name="connsiteY7" fmla="*/ 1131790 h 1181668"/>
              <a:gd name="connsiteX8" fmla="*/ 93682 w 1430584"/>
              <a:gd name="connsiteY8" fmla="*/ 1131790 h 1181668"/>
              <a:gd name="connsiteX9" fmla="*/ 87751 w 1430584"/>
              <a:gd name="connsiteY9" fmla="*/ 1131790 h 1181668"/>
              <a:gd name="connsiteX10" fmla="*/ 82887 w 1430584"/>
              <a:gd name="connsiteY10" fmla="*/ 1126926 h 1181668"/>
              <a:gd name="connsiteX11" fmla="*/ 82887 w 1430584"/>
              <a:gd name="connsiteY11" fmla="*/ 1120982 h 1181668"/>
              <a:gd name="connsiteX12" fmla="*/ 82887 w 1430584"/>
              <a:gd name="connsiteY12" fmla="*/ 323384 h 1181668"/>
              <a:gd name="connsiteX13" fmla="*/ 82887 w 1430584"/>
              <a:gd name="connsiteY13" fmla="*/ 317440 h 1181668"/>
              <a:gd name="connsiteX14" fmla="*/ 79420 w 1430584"/>
              <a:gd name="connsiteY14" fmla="*/ 309160 h 1181668"/>
              <a:gd name="connsiteX15" fmla="*/ 75191 w 1430584"/>
              <a:gd name="connsiteY15" fmla="*/ 304994 h 1181668"/>
              <a:gd name="connsiteX16" fmla="*/ 37053 w 1430584"/>
              <a:gd name="connsiteY16" fmla="*/ 267415 h 1181668"/>
              <a:gd name="connsiteX17" fmla="*/ 32824 w 1430584"/>
              <a:gd name="connsiteY17" fmla="*/ 263250 h 1181668"/>
              <a:gd name="connsiteX18" fmla="*/ 32799 w 1430584"/>
              <a:gd name="connsiteY18" fmla="*/ 256404 h 1181668"/>
              <a:gd name="connsiteX19" fmla="*/ 37002 w 1430584"/>
              <a:gd name="connsiteY19" fmla="*/ 252200 h 1181668"/>
              <a:gd name="connsiteX20" fmla="*/ 75242 w 1430584"/>
              <a:gd name="connsiteY20" fmla="*/ 213961 h 1181668"/>
              <a:gd name="connsiteX21" fmla="*/ 79446 w 1430584"/>
              <a:gd name="connsiteY21" fmla="*/ 209757 h 1181668"/>
              <a:gd name="connsiteX22" fmla="*/ 82887 w 1430584"/>
              <a:gd name="connsiteY22" fmla="*/ 201464 h 1181668"/>
              <a:gd name="connsiteX23" fmla="*/ 82887 w 1430584"/>
              <a:gd name="connsiteY23" fmla="*/ 195520 h 1181668"/>
              <a:gd name="connsiteX24" fmla="*/ 82887 w 1430584"/>
              <a:gd name="connsiteY24" fmla="*/ 11167 h 1181668"/>
              <a:gd name="connsiteX25" fmla="*/ 82887 w 1430584"/>
              <a:gd name="connsiteY25" fmla="*/ 5224 h 1181668"/>
              <a:gd name="connsiteX26" fmla="*/ 87751 w 1430584"/>
              <a:gd name="connsiteY26" fmla="*/ 360 h 1181668"/>
              <a:gd name="connsiteX27" fmla="*/ 93682 w 1430584"/>
              <a:gd name="connsiteY27" fmla="*/ 360 h 1181668"/>
              <a:gd name="connsiteX28" fmla="*/ 1336898 w 1430584"/>
              <a:gd name="connsiteY28" fmla="*/ 360 h 1181668"/>
              <a:gd name="connsiteX0" fmla="*/ 1336898 w 1430584"/>
              <a:gd name="connsiteY0" fmla="*/ 360 h 1132150"/>
              <a:gd name="connsiteX1" fmla="*/ 1342842 w 1430584"/>
              <a:gd name="connsiteY1" fmla="*/ 360 h 1132150"/>
              <a:gd name="connsiteX2" fmla="*/ 1347706 w 1430584"/>
              <a:gd name="connsiteY2" fmla="*/ 5224 h 1132150"/>
              <a:gd name="connsiteX3" fmla="*/ 1347706 w 1430584"/>
              <a:gd name="connsiteY3" fmla="*/ 11167 h 1132150"/>
              <a:gd name="connsiteX4" fmla="*/ 1347706 w 1430584"/>
              <a:gd name="connsiteY4" fmla="*/ 1120982 h 1132150"/>
              <a:gd name="connsiteX5" fmla="*/ 1347706 w 1430584"/>
              <a:gd name="connsiteY5" fmla="*/ 1126926 h 1132150"/>
              <a:gd name="connsiteX6" fmla="*/ 1342842 w 1430584"/>
              <a:gd name="connsiteY6" fmla="*/ 1131790 h 1132150"/>
              <a:gd name="connsiteX7" fmla="*/ 1336898 w 1430584"/>
              <a:gd name="connsiteY7" fmla="*/ 1131790 h 1132150"/>
              <a:gd name="connsiteX8" fmla="*/ 93682 w 1430584"/>
              <a:gd name="connsiteY8" fmla="*/ 1131790 h 1132150"/>
              <a:gd name="connsiteX9" fmla="*/ 87751 w 1430584"/>
              <a:gd name="connsiteY9" fmla="*/ 1131790 h 1132150"/>
              <a:gd name="connsiteX10" fmla="*/ 82887 w 1430584"/>
              <a:gd name="connsiteY10" fmla="*/ 1126926 h 1132150"/>
              <a:gd name="connsiteX11" fmla="*/ 51082 w 1430584"/>
              <a:gd name="connsiteY11" fmla="*/ 763173 h 1132150"/>
              <a:gd name="connsiteX12" fmla="*/ 82887 w 1430584"/>
              <a:gd name="connsiteY12" fmla="*/ 323384 h 1132150"/>
              <a:gd name="connsiteX13" fmla="*/ 82887 w 1430584"/>
              <a:gd name="connsiteY13" fmla="*/ 317440 h 1132150"/>
              <a:gd name="connsiteX14" fmla="*/ 79420 w 1430584"/>
              <a:gd name="connsiteY14" fmla="*/ 309160 h 1132150"/>
              <a:gd name="connsiteX15" fmla="*/ 75191 w 1430584"/>
              <a:gd name="connsiteY15" fmla="*/ 304994 h 1132150"/>
              <a:gd name="connsiteX16" fmla="*/ 37053 w 1430584"/>
              <a:gd name="connsiteY16" fmla="*/ 267415 h 1132150"/>
              <a:gd name="connsiteX17" fmla="*/ 32824 w 1430584"/>
              <a:gd name="connsiteY17" fmla="*/ 263250 h 1132150"/>
              <a:gd name="connsiteX18" fmla="*/ 32799 w 1430584"/>
              <a:gd name="connsiteY18" fmla="*/ 256404 h 1132150"/>
              <a:gd name="connsiteX19" fmla="*/ 37002 w 1430584"/>
              <a:gd name="connsiteY19" fmla="*/ 252200 h 1132150"/>
              <a:gd name="connsiteX20" fmla="*/ 75242 w 1430584"/>
              <a:gd name="connsiteY20" fmla="*/ 213961 h 1132150"/>
              <a:gd name="connsiteX21" fmla="*/ 79446 w 1430584"/>
              <a:gd name="connsiteY21" fmla="*/ 209757 h 1132150"/>
              <a:gd name="connsiteX22" fmla="*/ 82887 w 1430584"/>
              <a:gd name="connsiteY22" fmla="*/ 201464 h 1132150"/>
              <a:gd name="connsiteX23" fmla="*/ 82887 w 1430584"/>
              <a:gd name="connsiteY23" fmla="*/ 195520 h 1132150"/>
              <a:gd name="connsiteX24" fmla="*/ 82887 w 1430584"/>
              <a:gd name="connsiteY24" fmla="*/ 11167 h 1132150"/>
              <a:gd name="connsiteX25" fmla="*/ 82887 w 1430584"/>
              <a:gd name="connsiteY25" fmla="*/ 5224 h 1132150"/>
              <a:gd name="connsiteX26" fmla="*/ 87751 w 1430584"/>
              <a:gd name="connsiteY26" fmla="*/ 360 h 1132150"/>
              <a:gd name="connsiteX27" fmla="*/ 93682 w 1430584"/>
              <a:gd name="connsiteY27" fmla="*/ 360 h 1132150"/>
              <a:gd name="connsiteX28" fmla="*/ 1336898 w 1430584"/>
              <a:gd name="connsiteY28" fmla="*/ 360 h 1132150"/>
              <a:gd name="connsiteX0" fmla="*/ 1336898 w 1430584"/>
              <a:gd name="connsiteY0" fmla="*/ 360 h 1132150"/>
              <a:gd name="connsiteX1" fmla="*/ 1342842 w 1430584"/>
              <a:gd name="connsiteY1" fmla="*/ 360 h 1132150"/>
              <a:gd name="connsiteX2" fmla="*/ 1347706 w 1430584"/>
              <a:gd name="connsiteY2" fmla="*/ 5224 h 1132150"/>
              <a:gd name="connsiteX3" fmla="*/ 1347706 w 1430584"/>
              <a:gd name="connsiteY3" fmla="*/ 11167 h 1132150"/>
              <a:gd name="connsiteX4" fmla="*/ 1347706 w 1430584"/>
              <a:gd name="connsiteY4" fmla="*/ 1120982 h 1132150"/>
              <a:gd name="connsiteX5" fmla="*/ 1347706 w 1430584"/>
              <a:gd name="connsiteY5" fmla="*/ 1126926 h 1132150"/>
              <a:gd name="connsiteX6" fmla="*/ 1342842 w 1430584"/>
              <a:gd name="connsiteY6" fmla="*/ 1131790 h 1132150"/>
              <a:gd name="connsiteX7" fmla="*/ 1336898 w 1430584"/>
              <a:gd name="connsiteY7" fmla="*/ 1131790 h 1132150"/>
              <a:gd name="connsiteX8" fmla="*/ 93682 w 1430584"/>
              <a:gd name="connsiteY8" fmla="*/ 1131790 h 1132150"/>
              <a:gd name="connsiteX9" fmla="*/ 87751 w 1430584"/>
              <a:gd name="connsiteY9" fmla="*/ 1131790 h 1132150"/>
              <a:gd name="connsiteX10" fmla="*/ 305524 w 1430584"/>
              <a:gd name="connsiteY10" fmla="*/ 975851 h 1132150"/>
              <a:gd name="connsiteX11" fmla="*/ 51082 w 1430584"/>
              <a:gd name="connsiteY11" fmla="*/ 763173 h 1132150"/>
              <a:gd name="connsiteX12" fmla="*/ 82887 w 1430584"/>
              <a:gd name="connsiteY12" fmla="*/ 323384 h 1132150"/>
              <a:gd name="connsiteX13" fmla="*/ 82887 w 1430584"/>
              <a:gd name="connsiteY13" fmla="*/ 317440 h 1132150"/>
              <a:gd name="connsiteX14" fmla="*/ 79420 w 1430584"/>
              <a:gd name="connsiteY14" fmla="*/ 309160 h 1132150"/>
              <a:gd name="connsiteX15" fmla="*/ 75191 w 1430584"/>
              <a:gd name="connsiteY15" fmla="*/ 304994 h 1132150"/>
              <a:gd name="connsiteX16" fmla="*/ 37053 w 1430584"/>
              <a:gd name="connsiteY16" fmla="*/ 267415 h 1132150"/>
              <a:gd name="connsiteX17" fmla="*/ 32824 w 1430584"/>
              <a:gd name="connsiteY17" fmla="*/ 263250 h 1132150"/>
              <a:gd name="connsiteX18" fmla="*/ 32799 w 1430584"/>
              <a:gd name="connsiteY18" fmla="*/ 256404 h 1132150"/>
              <a:gd name="connsiteX19" fmla="*/ 37002 w 1430584"/>
              <a:gd name="connsiteY19" fmla="*/ 252200 h 1132150"/>
              <a:gd name="connsiteX20" fmla="*/ 75242 w 1430584"/>
              <a:gd name="connsiteY20" fmla="*/ 213961 h 1132150"/>
              <a:gd name="connsiteX21" fmla="*/ 79446 w 1430584"/>
              <a:gd name="connsiteY21" fmla="*/ 209757 h 1132150"/>
              <a:gd name="connsiteX22" fmla="*/ 82887 w 1430584"/>
              <a:gd name="connsiteY22" fmla="*/ 201464 h 1132150"/>
              <a:gd name="connsiteX23" fmla="*/ 82887 w 1430584"/>
              <a:gd name="connsiteY23" fmla="*/ 195520 h 1132150"/>
              <a:gd name="connsiteX24" fmla="*/ 82887 w 1430584"/>
              <a:gd name="connsiteY24" fmla="*/ 11167 h 1132150"/>
              <a:gd name="connsiteX25" fmla="*/ 82887 w 1430584"/>
              <a:gd name="connsiteY25" fmla="*/ 5224 h 1132150"/>
              <a:gd name="connsiteX26" fmla="*/ 87751 w 1430584"/>
              <a:gd name="connsiteY26" fmla="*/ 360 h 1132150"/>
              <a:gd name="connsiteX27" fmla="*/ 93682 w 1430584"/>
              <a:gd name="connsiteY27" fmla="*/ 360 h 1132150"/>
              <a:gd name="connsiteX28" fmla="*/ 1336898 w 1430584"/>
              <a:gd name="connsiteY28" fmla="*/ 360 h 1132150"/>
              <a:gd name="connsiteX0" fmla="*/ 1336898 w 1430584"/>
              <a:gd name="connsiteY0" fmla="*/ 360 h 1441891"/>
              <a:gd name="connsiteX1" fmla="*/ 1342842 w 1430584"/>
              <a:gd name="connsiteY1" fmla="*/ 360 h 1441891"/>
              <a:gd name="connsiteX2" fmla="*/ 1347706 w 1430584"/>
              <a:gd name="connsiteY2" fmla="*/ 5224 h 1441891"/>
              <a:gd name="connsiteX3" fmla="*/ 1347706 w 1430584"/>
              <a:gd name="connsiteY3" fmla="*/ 11167 h 1441891"/>
              <a:gd name="connsiteX4" fmla="*/ 1347706 w 1430584"/>
              <a:gd name="connsiteY4" fmla="*/ 1120982 h 1441891"/>
              <a:gd name="connsiteX5" fmla="*/ 1347706 w 1430584"/>
              <a:gd name="connsiteY5" fmla="*/ 1126926 h 1441891"/>
              <a:gd name="connsiteX6" fmla="*/ 1342842 w 1430584"/>
              <a:gd name="connsiteY6" fmla="*/ 1131790 h 1441891"/>
              <a:gd name="connsiteX7" fmla="*/ 1336898 w 1430584"/>
              <a:gd name="connsiteY7" fmla="*/ 1131790 h 1441891"/>
              <a:gd name="connsiteX8" fmla="*/ 93682 w 1430584"/>
              <a:gd name="connsiteY8" fmla="*/ 1131790 h 1441891"/>
              <a:gd name="connsiteX9" fmla="*/ 79800 w 1430584"/>
              <a:gd name="connsiteY9" fmla="*/ 1441891 h 1441891"/>
              <a:gd name="connsiteX10" fmla="*/ 305524 w 1430584"/>
              <a:gd name="connsiteY10" fmla="*/ 975851 h 1441891"/>
              <a:gd name="connsiteX11" fmla="*/ 51082 w 1430584"/>
              <a:gd name="connsiteY11" fmla="*/ 763173 h 1441891"/>
              <a:gd name="connsiteX12" fmla="*/ 82887 w 1430584"/>
              <a:gd name="connsiteY12" fmla="*/ 323384 h 1441891"/>
              <a:gd name="connsiteX13" fmla="*/ 82887 w 1430584"/>
              <a:gd name="connsiteY13" fmla="*/ 317440 h 1441891"/>
              <a:gd name="connsiteX14" fmla="*/ 79420 w 1430584"/>
              <a:gd name="connsiteY14" fmla="*/ 309160 h 1441891"/>
              <a:gd name="connsiteX15" fmla="*/ 75191 w 1430584"/>
              <a:gd name="connsiteY15" fmla="*/ 304994 h 1441891"/>
              <a:gd name="connsiteX16" fmla="*/ 37053 w 1430584"/>
              <a:gd name="connsiteY16" fmla="*/ 267415 h 1441891"/>
              <a:gd name="connsiteX17" fmla="*/ 32824 w 1430584"/>
              <a:gd name="connsiteY17" fmla="*/ 263250 h 1441891"/>
              <a:gd name="connsiteX18" fmla="*/ 32799 w 1430584"/>
              <a:gd name="connsiteY18" fmla="*/ 256404 h 1441891"/>
              <a:gd name="connsiteX19" fmla="*/ 37002 w 1430584"/>
              <a:gd name="connsiteY19" fmla="*/ 252200 h 1441891"/>
              <a:gd name="connsiteX20" fmla="*/ 75242 w 1430584"/>
              <a:gd name="connsiteY20" fmla="*/ 213961 h 1441891"/>
              <a:gd name="connsiteX21" fmla="*/ 79446 w 1430584"/>
              <a:gd name="connsiteY21" fmla="*/ 209757 h 1441891"/>
              <a:gd name="connsiteX22" fmla="*/ 82887 w 1430584"/>
              <a:gd name="connsiteY22" fmla="*/ 201464 h 1441891"/>
              <a:gd name="connsiteX23" fmla="*/ 82887 w 1430584"/>
              <a:gd name="connsiteY23" fmla="*/ 195520 h 1441891"/>
              <a:gd name="connsiteX24" fmla="*/ 82887 w 1430584"/>
              <a:gd name="connsiteY24" fmla="*/ 11167 h 1441891"/>
              <a:gd name="connsiteX25" fmla="*/ 82887 w 1430584"/>
              <a:gd name="connsiteY25" fmla="*/ 5224 h 1441891"/>
              <a:gd name="connsiteX26" fmla="*/ 87751 w 1430584"/>
              <a:gd name="connsiteY26" fmla="*/ 360 h 1441891"/>
              <a:gd name="connsiteX27" fmla="*/ 93682 w 1430584"/>
              <a:gd name="connsiteY27" fmla="*/ 360 h 1441891"/>
              <a:gd name="connsiteX28" fmla="*/ 1336898 w 1430584"/>
              <a:gd name="connsiteY28" fmla="*/ 360 h 1441891"/>
              <a:gd name="connsiteX0" fmla="*/ 1336898 w 1425873"/>
              <a:gd name="connsiteY0" fmla="*/ 360 h 1696333"/>
              <a:gd name="connsiteX1" fmla="*/ 1342842 w 1425873"/>
              <a:gd name="connsiteY1" fmla="*/ 360 h 1696333"/>
              <a:gd name="connsiteX2" fmla="*/ 1347706 w 1425873"/>
              <a:gd name="connsiteY2" fmla="*/ 5224 h 1696333"/>
              <a:gd name="connsiteX3" fmla="*/ 1347706 w 1425873"/>
              <a:gd name="connsiteY3" fmla="*/ 11167 h 1696333"/>
              <a:gd name="connsiteX4" fmla="*/ 1347706 w 1425873"/>
              <a:gd name="connsiteY4" fmla="*/ 1120982 h 1696333"/>
              <a:gd name="connsiteX5" fmla="*/ 1347706 w 1425873"/>
              <a:gd name="connsiteY5" fmla="*/ 1126926 h 1696333"/>
              <a:gd name="connsiteX6" fmla="*/ 1342842 w 1425873"/>
              <a:gd name="connsiteY6" fmla="*/ 1131790 h 1696333"/>
              <a:gd name="connsiteX7" fmla="*/ 1336898 w 1425873"/>
              <a:gd name="connsiteY7" fmla="*/ 1131790 h 1696333"/>
              <a:gd name="connsiteX8" fmla="*/ 157292 w 1425873"/>
              <a:gd name="connsiteY8" fmla="*/ 1696333 h 1696333"/>
              <a:gd name="connsiteX9" fmla="*/ 79800 w 1425873"/>
              <a:gd name="connsiteY9" fmla="*/ 1441891 h 1696333"/>
              <a:gd name="connsiteX10" fmla="*/ 305524 w 1425873"/>
              <a:gd name="connsiteY10" fmla="*/ 975851 h 1696333"/>
              <a:gd name="connsiteX11" fmla="*/ 51082 w 1425873"/>
              <a:gd name="connsiteY11" fmla="*/ 763173 h 1696333"/>
              <a:gd name="connsiteX12" fmla="*/ 82887 w 1425873"/>
              <a:gd name="connsiteY12" fmla="*/ 323384 h 1696333"/>
              <a:gd name="connsiteX13" fmla="*/ 82887 w 1425873"/>
              <a:gd name="connsiteY13" fmla="*/ 317440 h 1696333"/>
              <a:gd name="connsiteX14" fmla="*/ 79420 w 1425873"/>
              <a:gd name="connsiteY14" fmla="*/ 309160 h 1696333"/>
              <a:gd name="connsiteX15" fmla="*/ 75191 w 1425873"/>
              <a:gd name="connsiteY15" fmla="*/ 304994 h 1696333"/>
              <a:gd name="connsiteX16" fmla="*/ 37053 w 1425873"/>
              <a:gd name="connsiteY16" fmla="*/ 267415 h 1696333"/>
              <a:gd name="connsiteX17" fmla="*/ 32824 w 1425873"/>
              <a:gd name="connsiteY17" fmla="*/ 263250 h 1696333"/>
              <a:gd name="connsiteX18" fmla="*/ 32799 w 1425873"/>
              <a:gd name="connsiteY18" fmla="*/ 256404 h 1696333"/>
              <a:gd name="connsiteX19" fmla="*/ 37002 w 1425873"/>
              <a:gd name="connsiteY19" fmla="*/ 252200 h 1696333"/>
              <a:gd name="connsiteX20" fmla="*/ 75242 w 1425873"/>
              <a:gd name="connsiteY20" fmla="*/ 213961 h 1696333"/>
              <a:gd name="connsiteX21" fmla="*/ 79446 w 1425873"/>
              <a:gd name="connsiteY21" fmla="*/ 209757 h 1696333"/>
              <a:gd name="connsiteX22" fmla="*/ 82887 w 1425873"/>
              <a:gd name="connsiteY22" fmla="*/ 201464 h 1696333"/>
              <a:gd name="connsiteX23" fmla="*/ 82887 w 1425873"/>
              <a:gd name="connsiteY23" fmla="*/ 195520 h 1696333"/>
              <a:gd name="connsiteX24" fmla="*/ 82887 w 1425873"/>
              <a:gd name="connsiteY24" fmla="*/ 11167 h 1696333"/>
              <a:gd name="connsiteX25" fmla="*/ 82887 w 1425873"/>
              <a:gd name="connsiteY25" fmla="*/ 5224 h 1696333"/>
              <a:gd name="connsiteX26" fmla="*/ 87751 w 1425873"/>
              <a:gd name="connsiteY26" fmla="*/ 360 h 1696333"/>
              <a:gd name="connsiteX27" fmla="*/ 93682 w 1425873"/>
              <a:gd name="connsiteY27" fmla="*/ 360 h 1696333"/>
              <a:gd name="connsiteX28" fmla="*/ 1336898 w 1425873"/>
              <a:gd name="connsiteY28" fmla="*/ 360 h 1696333"/>
              <a:gd name="connsiteX0" fmla="*/ 1336898 w 1425873"/>
              <a:gd name="connsiteY0" fmla="*/ 360 h 1696333"/>
              <a:gd name="connsiteX1" fmla="*/ 1342842 w 1425873"/>
              <a:gd name="connsiteY1" fmla="*/ 360 h 1696333"/>
              <a:gd name="connsiteX2" fmla="*/ 1347706 w 1425873"/>
              <a:gd name="connsiteY2" fmla="*/ 5224 h 1696333"/>
              <a:gd name="connsiteX3" fmla="*/ 1347706 w 1425873"/>
              <a:gd name="connsiteY3" fmla="*/ 11167 h 1696333"/>
              <a:gd name="connsiteX4" fmla="*/ 1347706 w 1425873"/>
              <a:gd name="connsiteY4" fmla="*/ 1120982 h 1696333"/>
              <a:gd name="connsiteX5" fmla="*/ 1347706 w 1425873"/>
              <a:gd name="connsiteY5" fmla="*/ 1126926 h 1696333"/>
              <a:gd name="connsiteX6" fmla="*/ 1342842 w 1425873"/>
              <a:gd name="connsiteY6" fmla="*/ 1131790 h 1696333"/>
              <a:gd name="connsiteX7" fmla="*/ 1336898 w 1425873"/>
              <a:gd name="connsiteY7" fmla="*/ 1131790 h 1696333"/>
              <a:gd name="connsiteX8" fmla="*/ 157292 w 1425873"/>
              <a:gd name="connsiteY8" fmla="*/ 1696333 h 1696333"/>
              <a:gd name="connsiteX9" fmla="*/ 305524 w 1425873"/>
              <a:gd name="connsiteY9" fmla="*/ 975851 h 1696333"/>
              <a:gd name="connsiteX10" fmla="*/ 51082 w 1425873"/>
              <a:gd name="connsiteY10" fmla="*/ 763173 h 1696333"/>
              <a:gd name="connsiteX11" fmla="*/ 82887 w 1425873"/>
              <a:gd name="connsiteY11" fmla="*/ 323384 h 1696333"/>
              <a:gd name="connsiteX12" fmla="*/ 82887 w 1425873"/>
              <a:gd name="connsiteY12" fmla="*/ 317440 h 1696333"/>
              <a:gd name="connsiteX13" fmla="*/ 79420 w 1425873"/>
              <a:gd name="connsiteY13" fmla="*/ 309160 h 1696333"/>
              <a:gd name="connsiteX14" fmla="*/ 75191 w 1425873"/>
              <a:gd name="connsiteY14" fmla="*/ 304994 h 1696333"/>
              <a:gd name="connsiteX15" fmla="*/ 37053 w 1425873"/>
              <a:gd name="connsiteY15" fmla="*/ 267415 h 1696333"/>
              <a:gd name="connsiteX16" fmla="*/ 32824 w 1425873"/>
              <a:gd name="connsiteY16" fmla="*/ 263250 h 1696333"/>
              <a:gd name="connsiteX17" fmla="*/ 32799 w 1425873"/>
              <a:gd name="connsiteY17" fmla="*/ 256404 h 1696333"/>
              <a:gd name="connsiteX18" fmla="*/ 37002 w 1425873"/>
              <a:gd name="connsiteY18" fmla="*/ 252200 h 1696333"/>
              <a:gd name="connsiteX19" fmla="*/ 75242 w 1425873"/>
              <a:gd name="connsiteY19" fmla="*/ 213961 h 1696333"/>
              <a:gd name="connsiteX20" fmla="*/ 79446 w 1425873"/>
              <a:gd name="connsiteY20" fmla="*/ 209757 h 1696333"/>
              <a:gd name="connsiteX21" fmla="*/ 82887 w 1425873"/>
              <a:gd name="connsiteY21" fmla="*/ 201464 h 1696333"/>
              <a:gd name="connsiteX22" fmla="*/ 82887 w 1425873"/>
              <a:gd name="connsiteY22" fmla="*/ 195520 h 1696333"/>
              <a:gd name="connsiteX23" fmla="*/ 82887 w 1425873"/>
              <a:gd name="connsiteY23" fmla="*/ 11167 h 1696333"/>
              <a:gd name="connsiteX24" fmla="*/ 82887 w 1425873"/>
              <a:gd name="connsiteY24" fmla="*/ 5224 h 1696333"/>
              <a:gd name="connsiteX25" fmla="*/ 87751 w 1425873"/>
              <a:gd name="connsiteY25" fmla="*/ 360 h 1696333"/>
              <a:gd name="connsiteX26" fmla="*/ 93682 w 1425873"/>
              <a:gd name="connsiteY26" fmla="*/ 360 h 1696333"/>
              <a:gd name="connsiteX27" fmla="*/ 1336898 w 1425873"/>
              <a:gd name="connsiteY27" fmla="*/ 360 h 1696333"/>
              <a:gd name="connsiteX0" fmla="*/ 1336898 w 1425873"/>
              <a:gd name="connsiteY0" fmla="*/ 360 h 1696333"/>
              <a:gd name="connsiteX1" fmla="*/ 1342842 w 1425873"/>
              <a:gd name="connsiteY1" fmla="*/ 360 h 1696333"/>
              <a:gd name="connsiteX2" fmla="*/ 1347706 w 1425873"/>
              <a:gd name="connsiteY2" fmla="*/ 5224 h 1696333"/>
              <a:gd name="connsiteX3" fmla="*/ 1347706 w 1425873"/>
              <a:gd name="connsiteY3" fmla="*/ 11167 h 1696333"/>
              <a:gd name="connsiteX4" fmla="*/ 1347706 w 1425873"/>
              <a:gd name="connsiteY4" fmla="*/ 1120982 h 1696333"/>
              <a:gd name="connsiteX5" fmla="*/ 1347706 w 1425873"/>
              <a:gd name="connsiteY5" fmla="*/ 1126926 h 1696333"/>
              <a:gd name="connsiteX6" fmla="*/ 1342842 w 1425873"/>
              <a:gd name="connsiteY6" fmla="*/ 1131790 h 1696333"/>
              <a:gd name="connsiteX7" fmla="*/ 1336898 w 1425873"/>
              <a:gd name="connsiteY7" fmla="*/ 1131790 h 1696333"/>
              <a:gd name="connsiteX8" fmla="*/ 157292 w 1425873"/>
              <a:gd name="connsiteY8" fmla="*/ 1696333 h 1696333"/>
              <a:gd name="connsiteX9" fmla="*/ 51082 w 1425873"/>
              <a:gd name="connsiteY9" fmla="*/ 763173 h 1696333"/>
              <a:gd name="connsiteX10" fmla="*/ 82887 w 1425873"/>
              <a:gd name="connsiteY10" fmla="*/ 323384 h 1696333"/>
              <a:gd name="connsiteX11" fmla="*/ 82887 w 1425873"/>
              <a:gd name="connsiteY11" fmla="*/ 317440 h 1696333"/>
              <a:gd name="connsiteX12" fmla="*/ 79420 w 1425873"/>
              <a:gd name="connsiteY12" fmla="*/ 309160 h 1696333"/>
              <a:gd name="connsiteX13" fmla="*/ 75191 w 1425873"/>
              <a:gd name="connsiteY13" fmla="*/ 304994 h 1696333"/>
              <a:gd name="connsiteX14" fmla="*/ 37053 w 1425873"/>
              <a:gd name="connsiteY14" fmla="*/ 267415 h 1696333"/>
              <a:gd name="connsiteX15" fmla="*/ 32824 w 1425873"/>
              <a:gd name="connsiteY15" fmla="*/ 263250 h 1696333"/>
              <a:gd name="connsiteX16" fmla="*/ 32799 w 1425873"/>
              <a:gd name="connsiteY16" fmla="*/ 256404 h 1696333"/>
              <a:gd name="connsiteX17" fmla="*/ 37002 w 1425873"/>
              <a:gd name="connsiteY17" fmla="*/ 252200 h 1696333"/>
              <a:gd name="connsiteX18" fmla="*/ 75242 w 1425873"/>
              <a:gd name="connsiteY18" fmla="*/ 213961 h 1696333"/>
              <a:gd name="connsiteX19" fmla="*/ 79446 w 1425873"/>
              <a:gd name="connsiteY19" fmla="*/ 209757 h 1696333"/>
              <a:gd name="connsiteX20" fmla="*/ 82887 w 1425873"/>
              <a:gd name="connsiteY20" fmla="*/ 201464 h 1696333"/>
              <a:gd name="connsiteX21" fmla="*/ 82887 w 1425873"/>
              <a:gd name="connsiteY21" fmla="*/ 195520 h 1696333"/>
              <a:gd name="connsiteX22" fmla="*/ 82887 w 1425873"/>
              <a:gd name="connsiteY22" fmla="*/ 11167 h 1696333"/>
              <a:gd name="connsiteX23" fmla="*/ 82887 w 1425873"/>
              <a:gd name="connsiteY23" fmla="*/ 5224 h 1696333"/>
              <a:gd name="connsiteX24" fmla="*/ 87751 w 1425873"/>
              <a:gd name="connsiteY24" fmla="*/ 360 h 1696333"/>
              <a:gd name="connsiteX25" fmla="*/ 93682 w 1425873"/>
              <a:gd name="connsiteY25" fmla="*/ 360 h 1696333"/>
              <a:gd name="connsiteX26" fmla="*/ 1336898 w 1425873"/>
              <a:gd name="connsiteY26" fmla="*/ 360 h 1696333"/>
              <a:gd name="connsiteX0" fmla="*/ 1336898 w 1425873"/>
              <a:gd name="connsiteY0" fmla="*/ 360 h 1696333"/>
              <a:gd name="connsiteX1" fmla="*/ 1342842 w 1425873"/>
              <a:gd name="connsiteY1" fmla="*/ 360 h 1696333"/>
              <a:gd name="connsiteX2" fmla="*/ 1347706 w 1425873"/>
              <a:gd name="connsiteY2" fmla="*/ 5224 h 1696333"/>
              <a:gd name="connsiteX3" fmla="*/ 1347706 w 1425873"/>
              <a:gd name="connsiteY3" fmla="*/ 11167 h 1696333"/>
              <a:gd name="connsiteX4" fmla="*/ 1347706 w 1425873"/>
              <a:gd name="connsiteY4" fmla="*/ 1120982 h 1696333"/>
              <a:gd name="connsiteX5" fmla="*/ 1347706 w 1425873"/>
              <a:gd name="connsiteY5" fmla="*/ 1126926 h 1696333"/>
              <a:gd name="connsiteX6" fmla="*/ 1342842 w 1425873"/>
              <a:gd name="connsiteY6" fmla="*/ 1131790 h 1696333"/>
              <a:gd name="connsiteX7" fmla="*/ 1336898 w 1425873"/>
              <a:gd name="connsiteY7" fmla="*/ 1131790 h 1696333"/>
              <a:gd name="connsiteX8" fmla="*/ 157292 w 1425873"/>
              <a:gd name="connsiteY8" fmla="*/ 1696333 h 1696333"/>
              <a:gd name="connsiteX9" fmla="*/ 82887 w 1425873"/>
              <a:gd name="connsiteY9" fmla="*/ 323384 h 1696333"/>
              <a:gd name="connsiteX10" fmla="*/ 82887 w 1425873"/>
              <a:gd name="connsiteY10" fmla="*/ 317440 h 1696333"/>
              <a:gd name="connsiteX11" fmla="*/ 79420 w 1425873"/>
              <a:gd name="connsiteY11" fmla="*/ 309160 h 1696333"/>
              <a:gd name="connsiteX12" fmla="*/ 75191 w 1425873"/>
              <a:gd name="connsiteY12" fmla="*/ 304994 h 1696333"/>
              <a:gd name="connsiteX13" fmla="*/ 37053 w 1425873"/>
              <a:gd name="connsiteY13" fmla="*/ 267415 h 1696333"/>
              <a:gd name="connsiteX14" fmla="*/ 32824 w 1425873"/>
              <a:gd name="connsiteY14" fmla="*/ 263250 h 1696333"/>
              <a:gd name="connsiteX15" fmla="*/ 32799 w 1425873"/>
              <a:gd name="connsiteY15" fmla="*/ 256404 h 1696333"/>
              <a:gd name="connsiteX16" fmla="*/ 37002 w 1425873"/>
              <a:gd name="connsiteY16" fmla="*/ 252200 h 1696333"/>
              <a:gd name="connsiteX17" fmla="*/ 75242 w 1425873"/>
              <a:gd name="connsiteY17" fmla="*/ 213961 h 1696333"/>
              <a:gd name="connsiteX18" fmla="*/ 79446 w 1425873"/>
              <a:gd name="connsiteY18" fmla="*/ 209757 h 1696333"/>
              <a:gd name="connsiteX19" fmla="*/ 82887 w 1425873"/>
              <a:gd name="connsiteY19" fmla="*/ 201464 h 1696333"/>
              <a:gd name="connsiteX20" fmla="*/ 82887 w 1425873"/>
              <a:gd name="connsiteY20" fmla="*/ 195520 h 1696333"/>
              <a:gd name="connsiteX21" fmla="*/ 82887 w 1425873"/>
              <a:gd name="connsiteY21" fmla="*/ 11167 h 1696333"/>
              <a:gd name="connsiteX22" fmla="*/ 82887 w 1425873"/>
              <a:gd name="connsiteY22" fmla="*/ 5224 h 1696333"/>
              <a:gd name="connsiteX23" fmla="*/ 87751 w 1425873"/>
              <a:gd name="connsiteY23" fmla="*/ 360 h 1696333"/>
              <a:gd name="connsiteX24" fmla="*/ 93682 w 1425873"/>
              <a:gd name="connsiteY24" fmla="*/ 360 h 1696333"/>
              <a:gd name="connsiteX25" fmla="*/ 1336898 w 1425873"/>
              <a:gd name="connsiteY25" fmla="*/ 360 h 1696333"/>
              <a:gd name="connsiteX0" fmla="*/ 1336898 w 1430584"/>
              <a:gd name="connsiteY0" fmla="*/ 360 h 1150819"/>
              <a:gd name="connsiteX1" fmla="*/ 1342842 w 1430584"/>
              <a:gd name="connsiteY1" fmla="*/ 360 h 1150819"/>
              <a:gd name="connsiteX2" fmla="*/ 1347706 w 1430584"/>
              <a:gd name="connsiteY2" fmla="*/ 5224 h 1150819"/>
              <a:gd name="connsiteX3" fmla="*/ 1347706 w 1430584"/>
              <a:gd name="connsiteY3" fmla="*/ 11167 h 1150819"/>
              <a:gd name="connsiteX4" fmla="*/ 1347706 w 1430584"/>
              <a:gd name="connsiteY4" fmla="*/ 1120982 h 1150819"/>
              <a:gd name="connsiteX5" fmla="*/ 1347706 w 1430584"/>
              <a:gd name="connsiteY5" fmla="*/ 1126926 h 1150819"/>
              <a:gd name="connsiteX6" fmla="*/ 1342842 w 1430584"/>
              <a:gd name="connsiteY6" fmla="*/ 1131790 h 1150819"/>
              <a:gd name="connsiteX7" fmla="*/ 1336898 w 1430584"/>
              <a:gd name="connsiteY7" fmla="*/ 1131790 h 1150819"/>
              <a:gd name="connsiteX8" fmla="*/ 93682 w 1430584"/>
              <a:gd name="connsiteY8" fmla="*/ 877349 h 1150819"/>
              <a:gd name="connsiteX9" fmla="*/ 82887 w 1430584"/>
              <a:gd name="connsiteY9" fmla="*/ 323384 h 1150819"/>
              <a:gd name="connsiteX10" fmla="*/ 82887 w 1430584"/>
              <a:gd name="connsiteY10" fmla="*/ 317440 h 1150819"/>
              <a:gd name="connsiteX11" fmla="*/ 79420 w 1430584"/>
              <a:gd name="connsiteY11" fmla="*/ 309160 h 1150819"/>
              <a:gd name="connsiteX12" fmla="*/ 75191 w 1430584"/>
              <a:gd name="connsiteY12" fmla="*/ 304994 h 1150819"/>
              <a:gd name="connsiteX13" fmla="*/ 37053 w 1430584"/>
              <a:gd name="connsiteY13" fmla="*/ 267415 h 1150819"/>
              <a:gd name="connsiteX14" fmla="*/ 32824 w 1430584"/>
              <a:gd name="connsiteY14" fmla="*/ 263250 h 1150819"/>
              <a:gd name="connsiteX15" fmla="*/ 32799 w 1430584"/>
              <a:gd name="connsiteY15" fmla="*/ 256404 h 1150819"/>
              <a:gd name="connsiteX16" fmla="*/ 37002 w 1430584"/>
              <a:gd name="connsiteY16" fmla="*/ 252200 h 1150819"/>
              <a:gd name="connsiteX17" fmla="*/ 75242 w 1430584"/>
              <a:gd name="connsiteY17" fmla="*/ 213961 h 1150819"/>
              <a:gd name="connsiteX18" fmla="*/ 79446 w 1430584"/>
              <a:gd name="connsiteY18" fmla="*/ 209757 h 1150819"/>
              <a:gd name="connsiteX19" fmla="*/ 82887 w 1430584"/>
              <a:gd name="connsiteY19" fmla="*/ 201464 h 1150819"/>
              <a:gd name="connsiteX20" fmla="*/ 82887 w 1430584"/>
              <a:gd name="connsiteY20" fmla="*/ 195520 h 1150819"/>
              <a:gd name="connsiteX21" fmla="*/ 82887 w 1430584"/>
              <a:gd name="connsiteY21" fmla="*/ 11167 h 1150819"/>
              <a:gd name="connsiteX22" fmla="*/ 82887 w 1430584"/>
              <a:gd name="connsiteY22" fmla="*/ 5224 h 1150819"/>
              <a:gd name="connsiteX23" fmla="*/ 87751 w 1430584"/>
              <a:gd name="connsiteY23" fmla="*/ 360 h 1150819"/>
              <a:gd name="connsiteX24" fmla="*/ 93682 w 1430584"/>
              <a:gd name="connsiteY24" fmla="*/ 360 h 1150819"/>
              <a:gd name="connsiteX25" fmla="*/ 1336898 w 1430584"/>
              <a:gd name="connsiteY25" fmla="*/ 360 h 1150819"/>
              <a:gd name="connsiteX0" fmla="*/ 1336898 w 1347706"/>
              <a:gd name="connsiteY0" fmla="*/ 360 h 1571770"/>
              <a:gd name="connsiteX1" fmla="*/ 1342842 w 1347706"/>
              <a:gd name="connsiteY1" fmla="*/ 360 h 1571770"/>
              <a:gd name="connsiteX2" fmla="*/ 1347706 w 1347706"/>
              <a:gd name="connsiteY2" fmla="*/ 5224 h 1571770"/>
              <a:gd name="connsiteX3" fmla="*/ 1347706 w 1347706"/>
              <a:gd name="connsiteY3" fmla="*/ 11167 h 1571770"/>
              <a:gd name="connsiteX4" fmla="*/ 1347706 w 1347706"/>
              <a:gd name="connsiteY4" fmla="*/ 1120982 h 1571770"/>
              <a:gd name="connsiteX5" fmla="*/ 1347706 w 1347706"/>
              <a:gd name="connsiteY5" fmla="*/ 1126926 h 1571770"/>
              <a:gd name="connsiteX6" fmla="*/ 1342842 w 1347706"/>
              <a:gd name="connsiteY6" fmla="*/ 1131790 h 1571770"/>
              <a:gd name="connsiteX7" fmla="*/ 987041 w 1347706"/>
              <a:gd name="connsiteY7" fmla="*/ 1569112 h 1571770"/>
              <a:gd name="connsiteX8" fmla="*/ 93682 w 1347706"/>
              <a:gd name="connsiteY8" fmla="*/ 877349 h 1571770"/>
              <a:gd name="connsiteX9" fmla="*/ 82887 w 1347706"/>
              <a:gd name="connsiteY9" fmla="*/ 323384 h 1571770"/>
              <a:gd name="connsiteX10" fmla="*/ 82887 w 1347706"/>
              <a:gd name="connsiteY10" fmla="*/ 317440 h 1571770"/>
              <a:gd name="connsiteX11" fmla="*/ 79420 w 1347706"/>
              <a:gd name="connsiteY11" fmla="*/ 309160 h 1571770"/>
              <a:gd name="connsiteX12" fmla="*/ 75191 w 1347706"/>
              <a:gd name="connsiteY12" fmla="*/ 304994 h 1571770"/>
              <a:gd name="connsiteX13" fmla="*/ 37053 w 1347706"/>
              <a:gd name="connsiteY13" fmla="*/ 267415 h 1571770"/>
              <a:gd name="connsiteX14" fmla="*/ 32824 w 1347706"/>
              <a:gd name="connsiteY14" fmla="*/ 263250 h 1571770"/>
              <a:gd name="connsiteX15" fmla="*/ 32799 w 1347706"/>
              <a:gd name="connsiteY15" fmla="*/ 256404 h 1571770"/>
              <a:gd name="connsiteX16" fmla="*/ 37002 w 1347706"/>
              <a:gd name="connsiteY16" fmla="*/ 252200 h 1571770"/>
              <a:gd name="connsiteX17" fmla="*/ 75242 w 1347706"/>
              <a:gd name="connsiteY17" fmla="*/ 213961 h 1571770"/>
              <a:gd name="connsiteX18" fmla="*/ 79446 w 1347706"/>
              <a:gd name="connsiteY18" fmla="*/ 209757 h 1571770"/>
              <a:gd name="connsiteX19" fmla="*/ 82887 w 1347706"/>
              <a:gd name="connsiteY19" fmla="*/ 201464 h 1571770"/>
              <a:gd name="connsiteX20" fmla="*/ 82887 w 1347706"/>
              <a:gd name="connsiteY20" fmla="*/ 195520 h 1571770"/>
              <a:gd name="connsiteX21" fmla="*/ 82887 w 1347706"/>
              <a:gd name="connsiteY21" fmla="*/ 11167 h 1571770"/>
              <a:gd name="connsiteX22" fmla="*/ 82887 w 1347706"/>
              <a:gd name="connsiteY22" fmla="*/ 5224 h 1571770"/>
              <a:gd name="connsiteX23" fmla="*/ 87751 w 1347706"/>
              <a:gd name="connsiteY23" fmla="*/ 360 h 1571770"/>
              <a:gd name="connsiteX24" fmla="*/ 93682 w 1347706"/>
              <a:gd name="connsiteY24" fmla="*/ 360 h 1571770"/>
              <a:gd name="connsiteX25" fmla="*/ 1336898 w 1347706"/>
              <a:gd name="connsiteY25" fmla="*/ 360 h 1571770"/>
              <a:gd name="connsiteX0" fmla="*/ 1336898 w 1541625"/>
              <a:gd name="connsiteY0" fmla="*/ 360 h 1597441"/>
              <a:gd name="connsiteX1" fmla="*/ 1342842 w 1541625"/>
              <a:gd name="connsiteY1" fmla="*/ 360 h 1597441"/>
              <a:gd name="connsiteX2" fmla="*/ 1347706 w 1541625"/>
              <a:gd name="connsiteY2" fmla="*/ 5224 h 1597441"/>
              <a:gd name="connsiteX3" fmla="*/ 1347706 w 1541625"/>
              <a:gd name="connsiteY3" fmla="*/ 11167 h 1597441"/>
              <a:gd name="connsiteX4" fmla="*/ 1347706 w 1541625"/>
              <a:gd name="connsiteY4" fmla="*/ 1120982 h 1597441"/>
              <a:gd name="connsiteX5" fmla="*/ 1347706 w 1541625"/>
              <a:gd name="connsiteY5" fmla="*/ 1126926 h 1597441"/>
              <a:gd name="connsiteX6" fmla="*/ 1541625 w 1541625"/>
              <a:gd name="connsiteY6" fmla="*/ 1473697 h 1597441"/>
              <a:gd name="connsiteX7" fmla="*/ 987041 w 1541625"/>
              <a:gd name="connsiteY7" fmla="*/ 1569112 h 1597441"/>
              <a:gd name="connsiteX8" fmla="*/ 93682 w 1541625"/>
              <a:gd name="connsiteY8" fmla="*/ 877349 h 1597441"/>
              <a:gd name="connsiteX9" fmla="*/ 82887 w 1541625"/>
              <a:gd name="connsiteY9" fmla="*/ 323384 h 1597441"/>
              <a:gd name="connsiteX10" fmla="*/ 82887 w 1541625"/>
              <a:gd name="connsiteY10" fmla="*/ 317440 h 1597441"/>
              <a:gd name="connsiteX11" fmla="*/ 79420 w 1541625"/>
              <a:gd name="connsiteY11" fmla="*/ 309160 h 1597441"/>
              <a:gd name="connsiteX12" fmla="*/ 75191 w 1541625"/>
              <a:gd name="connsiteY12" fmla="*/ 304994 h 1597441"/>
              <a:gd name="connsiteX13" fmla="*/ 37053 w 1541625"/>
              <a:gd name="connsiteY13" fmla="*/ 267415 h 1597441"/>
              <a:gd name="connsiteX14" fmla="*/ 32824 w 1541625"/>
              <a:gd name="connsiteY14" fmla="*/ 263250 h 1597441"/>
              <a:gd name="connsiteX15" fmla="*/ 32799 w 1541625"/>
              <a:gd name="connsiteY15" fmla="*/ 256404 h 1597441"/>
              <a:gd name="connsiteX16" fmla="*/ 37002 w 1541625"/>
              <a:gd name="connsiteY16" fmla="*/ 252200 h 1597441"/>
              <a:gd name="connsiteX17" fmla="*/ 75242 w 1541625"/>
              <a:gd name="connsiteY17" fmla="*/ 213961 h 1597441"/>
              <a:gd name="connsiteX18" fmla="*/ 79446 w 1541625"/>
              <a:gd name="connsiteY18" fmla="*/ 209757 h 1597441"/>
              <a:gd name="connsiteX19" fmla="*/ 82887 w 1541625"/>
              <a:gd name="connsiteY19" fmla="*/ 201464 h 1597441"/>
              <a:gd name="connsiteX20" fmla="*/ 82887 w 1541625"/>
              <a:gd name="connsiteY20" fmla="*/ 195520 h 1597441"/>
              <a:gd name="connsiteX21" fmla="*/ 82887 w 1541625"/>
              <a:gd name="connsiteY21" fmla="*/ 11167 h 1597441"/>
              <a:gd name="connsiteX22" fmla="*/ 82887 w 1541625"/>
              <a:gd name="connsiteY22" fmla="*/ 5224 h 1597441"/>
              <a:gd name="connsiteX23" fmla="*/ 87751 w 1541625"/>
              <a:gd name="connsiteY23" fmla="*/ 360 h 1597441"/>
              <a:gd name="connsiteX24" fmla="*/ 93682 w 1541625"/>
              <a:gd name="connsiteY24" fmla="*/ 360 h 1597441"/>
              <a:gd name="connsiteX25" fmla="*/ 1336898 w 1541625"/>
              <a:gd name="connsiteY25" fmla="*/ 360 h 1597441"/>
              <a:gd name="connsiteX0" fmla="*/ 1336898 w 1541625"/>
              <a:gd name="connsiteY0" fmla="*/ 360 h 1597441"/>
              <a:gd name="connsiteX1" fmla="*/ 1342842 w 1541625"/>
              <a:gd name="connsiteY1" fmla="*/ 360 h 1597441"/>
              <a:gd name="connsiteX2" fmla="*/ 1347706 w 1541625"/>
              <a:gd name="connsiteY2" fmla="*/ 5224 h 1597441"/>
              <a:gd name="connsiteX3" fmla="*/ 1347706 w 1541625"/>
              <a:gd name="connsiteY3" fmla="*/ 11167 h 1597441"/>
              <a:gd name="connsiteX4" fmla="*/ 1347706 w 1541625"/>
              <a:gd name="connsiteY4" fmla="*/ 1120982 h 1597441"/>
              <a:gd name="connsiteX5" fmla="*/ 1053507 w 1541625"/>
              <a:gd name="connsiteY5" fmla="*/ 1246195 h 1597441"/>
              <a:gd name="connsiteX6" fmla="*/ 1541625 w 1541625"/>
              <a:gd name="connsiteY6" fmla="*/ 1473697 h 1597441"/>
              <a:gd name="connsiteX7" fmla="*/ 987041 w 1541625"/>
              <a:gd name="connsiteY7" fmla="*/ 1569112 h 1597441"/>
              <a:gd name="connsiteX8" fmla="*/ 93682 w 1541625"/>
              <a:gd name="connsiteY8" fmla="*/ 877349 h 1597441"/>
              <a:gd name="connsiteX9" fmla="*/ 82887 w 1541625"/>
              <a:gd name="connsiteY9" fmla="*/ 323384 h 1597441"/>
              <a:gd name="connsiteX10" fmla="*/ 82887 w 1541625"/>
              <a:gd name="connsiteY10" fmla="*/ 317440 h 1597441"/>
              <a:gd name="connsiteX11" fmla="*/ 79420 w 1541625"/>
              <a:gd name="connsiteY11" fmla="*/ 309160 h 1597441"/>
              <a:gd name="connsiteX12" fmla="*/ 75191 w 1541625"/>
              <a:gd name="connsiteY12" fmla="*/ 304994 h 1597441"/>
              <a:gd name="connsiteX13" fmla="*/ 37053 w 1541625"/>
              <a:gd name="connsiteY13" fmla="*/ 267415 h 1597441"/>
              <a:gd name="connsiteX14" fmla="*/ 32824 w 1541625"/>
              <a:gd name="connsiteY14" fmla="*/ 263250 h 1597441"/>
              <a:gd name="connsiteX15" fmla="*/ 32799 w 1541625"/>
              <a:gd name="connsiteY15" fmla="*/ 256404 h 1597441"/>
              <a:gd name="connsiteX16" fmla="*/ 37002 w 1541625"/>
              <a:gd name="connsiteY16" fmla="*/ 252200 h 1597441"/>
              <a:gd name="connsiteX17" fmla="*/ 75242 w 1541625"/>
              <a:gd name="connsiteY17" fmla="*/ 213961 h 1597441"/>
              <a:gd name="connsiteX18" fmla="*/ 79446 w 1541625"/>
              <a:gd name="connsiteY18" fmla="*/ 209757 h 1597441"/>
              <a:gd name="connsiteX19" fmla="*/ 82887 w 1541625"/>
              <a:gd name="connsiteY19" fmla="*/ 201464 h 1597441"/>
              <a:gd name="connsiteX20" fmla="*/ 82887 w 1541625"/>
              <a:gd name="connsiteY20" fmla="*/ 195520 h 1597441"/>
              <a:gd name="connsiteX21" fmla="*/ 82887 w 1541625"/>
              <a:gd name="connsiteY21" fmla="*/ 11167 h 1597441"/>
              <a:gd name="connsiteX22" fmla="*/ 82887 w 1541625"/>
              <a:gd name="connsiteY22" fmla="*/ 5224 h 1597441"/>
              <a:gd name="connsiteX23" fmla="*/ 87751 w 1541625"/>
              <a:gd name="connsiteY23" fmla="*/ 360 h 1597441"/>
              <a:gd name="connsiteX24" fmla="*/ 93682 w 1541625"/>
              <a:gd name="connsiteY24" fmla="*/ 360 h 1597441"/>
              <a:gd name="connsiteX25" fmla="*/ 1336898 w 1541625"/>
              <a:gd name="connsiteY25" fmla="*/ 360 h 1597441"/>
              <a:gd name="connsiteX0" fmla="*/ 1336898 w 1541625"/>
              <a:gd name="connsiteY0" fmla="*/ 360 h 1597441"/>
              <a:gd name="connsiteX1" fmla="*/ 1342842 w 1541625"/>
              <a:gd name="connsiteY1" fmla="*/ 360 h 1597441"/>
              <a:gd name="connsiteX2" fmla="*/ 1347706 w 1541625"/>
              <a:gd name="connsiteY2" fmla="*/ 5224 h 1597441"/>
              <a:gd name="connsiteX3" fmla="*/ 1347706 w 1541625"/>
              <a:gd name="connsiteY3" fmla="*/ 11167 h 1597441"/>
              <a:gd name="connsiteX4" fmla="*/ 1347706 w 1541625"/>
              <a:gd name="connsiteY4" fmla="*/ 1120982 h 1597441"/>
              <a:gd name="connsiteX5" fmla="*/ 1541625 w 1541625"/>
              <a:gd name="connsiteY5" fmla="*/ 1473697 h 1597441"/>
              <a:gd name="connsiteX6" fmla="*/ 987041 w 1541625"/>
              <a:gd name="connsiteY6" fmla="*/ 1569112 h 1597441"/>
              <a:gd name="connsiteX7" fmla="*/ 93682 w 1541625"/>
              <a:gd name="connsiteY7" fmla="*/ 877349 h 1597441"/>
              <a:gd name="connsiteX8" fmla="*/ 82887 w 1541625"/>
              <a:gd name="connsiteY8" fmla="*/ 323384 h 1597441"/>
              <a:gd name="connsiteX9" fmla="*/ 82887 w 1541625"/>
              <a:gd name="connsiteY9" fmla="*/ 317440 h 1597441"/>
              <a:gd name="connsiteX10" fmla="*/ 79420 w 1541625"/>
              <a:gd name="connsiteY10" fmla="*/ 309160 h 1597441"/>
              <a:gd name="connsiteX11" fmla="*/ 75191 w 1541625"/>
              <a:gd name="connsiteY11" fmla="*/ 304994 h 1597441"/>
              <a:gd name="connsiteX12" fmla="*/ 37053 w 1541625"/>
              <a:gd name="connsiteY12" fmla="*/ 267415 h 1597441"/>
              <a:gd name="connsiteX13" fmla="*/ 32824 w 1541625"/>
              <a:gd name="connsiteY13" fmla="*/ 263250 h 1597441"/>
              <a:gd name="connsiteX14" fmla="*/ 32799 w 1541625"/>
              <a:gd name="connsiteY14" fmla="*/ 256404 h 1597441"/>
              <a:gd name="connsiteX15" fmla="*/ 37002 w 1541625"/>
              <a:gd name="connsiteY15" fmla="*/ 252200 h 1597441"/>
              <a:gd name="connsiteX16" fmla="*/ 75242 w 1541625"/>
              <a:gd name="connsiteY16" fmla="*/ 213961 h 1597441"/>
              <a:gd name="connsiteX17" fmla="*/ 79446 w 1541625"/>
              <a:gd name="connsiteY17" fmla="*/ 209757 h 1597441"/>
              <a:gd name="connsiteX18" fmla="*/ 82887 w 1541625"/>
              <a:gd name="connsiteY18" fmla="*/ 201464 h 1597441"/>
              <a:gd name="connsiteX19" fmla="*/ 82887 w 1541625"/>
              <a:gd name="connsiteY19" fmla="*/ 195520 h 1597441"/>
              <a:gd name="connsiteX20" fmla="*/ 82887 w 1541625"/>
              <a:gd name="connsiteY20" fmla="*/ 11167 h 1597441"/>
              <a:gd name="connsiteX21" fmla="*/ 82887 w 1541625"/>
              <a:gd name="connsiteY21" fmla="*/ 5224 h 1597441"/>
              <a:gd name="connsiteX22" fmla="*/ 87751 w 1541625"/>
              <a:gd name="connsiteY22" fmla="*/ 360 h 1597441"/>
              <a:gd name="connsiteX23" fmla="*/ 93682 w 1541625"/>
              <a:gd name="connsiteY23" fmla="*/ 360 h 1597441"/>
              <a:gd name="connsiteX24" fmla="*/ 1336898 w 1541625"/>
              <a:gd name="connsiteY24" fmla="*/ 360 h 1597441"/>
              <a:gd name="connsiteX0" fmla="*/ 1336898 w 1347706"/>
              <a:gd name="connsiteY0" fmla="*/ 360 h 1569112"/>
              <a:gd name="connsiteX1" fmla="*/ 1342842 w 1347706"/>
              <a:gd name="connsiteY1" fmla="*/ 360 h 1569112"/>
              <a:gd name="connsiteX2" fmla="*/ 1347706 w 1347706"/>
              <a:gd name="connsiteY2" fmla="*/ 5224 h 1569112"/>
              <a:gd name="connsiteX3" fmla="*/ 1347706 w 1347706"/>
              <a:gd name="connsiteY3" fmla="*/ 11167 h 1569112"/>
              <a:gd name="connsiteX4" fmla="*/ 1347706 w 1347706"/>
              <a:gd name="connsiteY4" fmla="*/ 1120982 h 1569112"/>
              <a:gd name="connsiteX5" fmla="*/ 987041 w 1347706"/>
              <a:gd name="connsiteY5" fmla="*/ 1569112 h 1569112"/>
              <a:gd name="connsiteX6" fmla="*/ 93682 w 1347706"/>
              <a:gd name="connsiteY6" fmla="*/ 877349 h 1569112"/>
              <a:gd name="connsiteX7" fmla="*/ 82887 w 1347706"/>
              <a:gd name="connsiteY7" fmla="*/ 323384 h 1569112"/>
              <a:gd name="connsiteX8" fmla="*/ 82887 w 1347706"/>
              <a:gd name="connsiteY8" fmla="*/ 317440 h 1569112"/>
              <a:gd name="connsiteX9" fmla="*/ 79420 w 1347706"/>
              <a:gd name="connsiteY9" fmla="*/ 309160 h 1569112"/>
              <a:gd name="connsiteX10" fmla="*/ 75191 w 1347706"/>
              <a:gd name="connsiteY10" fmla="*/ 304994 h 1569112"/>
              <a:gd name="connsiteX11" fmla="*/ 37053 w 1347706"/>
              <a:gd name="connsiteY11" fmla="*/ 267415 h 1569112"/>
              <a:gd name="connsiteX12" fmla="*/ 32824 w 1347706"/>
              <a:gd name="connsiteY12" fmla="*/ 263250 h 1569112"/>
              <a:gd name="connsiteX13" fmla="*/ 32799 w 1347706"/>
              <a:gd name="connsiteY13" fmla="*/ 256404 h 1569112"/>
              <a:gd name="connsiteX14" fmla="*/ 37002 w 1347706"/>
              <a:gd name="connsiteY14" fmla="*/ 252200 h 1569112"/>
              <a:gd name="connsiteX15" fmla="*/ 75242 w 1347706"/>
              <a:gd name="connsiteY15" fmla="*/ 213961 h 1569112"/>
              <a:gd name="connsiteX16" fmla="*/ 79446 w 1347706"/>
              <a:gd name="connsiteY16" fmla="*/ 209757 h 1569112"/>
              <a:gd name="connsiteX17" fmla="*/ 82887 w 1347706"/>
              <a:gd name="connsiteY17" fmla="*/ 201464 h 1569112"/>
              <a:gd name="connsiteX18" fmla="*/ 82887 w 1347706"/>
              <a:gd name="connsiteY18" fmla="*/ 195520 h 1569112"/>
              <a:gd name="connsiteX19" fmla="*/ 82887 w 1347706"/>
              <a:gd name="connsiteY19" fmla="*/ 11167 h 1569112"/>
              <a:gd name="connsiteX20" fmla="*/ 82887 w 1347706"/>
              <a:gd name="connsiteY20" fmla="*/ 5224 h 1569112"/>
              <a:gd name="connsiteX21" fmla="*/ 87751 w 1347706"/>
              <a:gd name="connsiteY21" fmla="*/ 360 h 1569112"/>
              <a:gd name="connsiteX22" fmla="*/ 93682 w 1347706"/>
              <a:gd name="connsiteY22" fmla="*/ 360 h 1569112"/>
              <a:gd name="connsiteX23" fmla="*/ 1336898 w 1347706"/>
              <a:gd name="connsiteY23" fmla="*/ 360 h 1569112"/>
              <a:gd name="connsiteX0" fmla="*/ 1336898 w 1347706"/>
              <a:gd name="connsiteY0" fmla="*/ 360 h 1120982"/>
              <a:gd name="connsiteX1" fmla="*/ 1342842 w 1347706"/>
              <a:gd name="connsiteY1" fmla="*/ 360 h 1120982"/>
              <a:gd name="connsiteX2" fmla="*/ 1347706 w 1347706"/>
              <a:gd name="connsiteY2" fmla="*/ 5224 h 1120982"/>
              <a:gd name="connsiteX3" fmla="*/ 1347706 w 1347706"/>
              <a:gd name="connsiteY3" fmla="*/ 11167 h 1120982"/>
              <a:gd name="connsiteX4" fmla="*/ 1347706 w 1347706"/>
              <a:gd name="connsiteY4" fmla="*/ 1120982 h 1120982"/>
              <a:gd name="connsiteX5" fmla="*/ 93682 w 1347706"/>
              <a:gd name="connsiteY5" fmla="*/ 877349 h 1120982"/>
              <a:gd name="connsiteX6" fmla="*/ 82887 w 1347706"/>
              <a:gd name="connsiteY6" fmla="*/ 323384 h 1120982"/>
              <a:gd name="connsiteX7" fmla="*/ 82887 w 1347706"/>
              <a:gd name="connsiteY7" fmla="*/ 317440 h 1120982"/>
              <a:gd name="connsiteX8" fmla="*/ 79420 w 1347706"/>
              <a:gd name="connsiteY8" fmla="*/ 309160 h 1120982"/>
              <a:gd name="connsiteX9" fmla="*/ 75191 w 1347706"/>
              <a:gd name="connsiteY9" fmla="*/ 304994 h 1120982"/>
              <a:gd name="connsiteX10" fmla="*/ 37053 w 1347706"/>
              <a:gd name="connsiteY10" fmla="*/ 267415 h 1120982"/>
              <a:gd name="connsiteX11" fmla="*/ 32824 w 1347706"/>
              <a:gd name="connsiteY11" fmla="*/ 263250 h 1120982"/>
              <a:gd name="connsiteX12" fmla="*/ 32799 w 1347706"/>
              <a:gd name="connsiteY12" fmla="*/ 256404 h 1120982"/>
              <a:gd name="connsiteX13" fmla="*/ 37002 w 1347706"/>
              <a:gd name="connsiteY13" fmla="*/ 252200 h 1120982"/>
              <a:gd name="connsiteX14" fmla="*/ 75242 w 1347706"/>
              <a:gd name="connsiteY14" fmla="*/ 213961 h 1120982"/>
              <a:gd name="connsiteX15" fmla="*/ 79446 w 1347706"/>
              <a:gd name="connsiteY15" fmla="*/ 209757 h 1120982"/>
              <a:gd name="connsiteX16" fmla="*/ 82887 w 1347706"/>
              <a:gd name="connsiteY16" fmla="*/ 201464 h 1120982"/>
              <a:gd name="connsiteX17" fmla="*/ 82887 w 1347706"/>
              <a:gd name="connsiteY17" fmla="*/ 195520 h 1120982"/>
              <a:gd name="connsiteX18" fmla="*/ 82887 w 1347706"/>
              <a:gd name="connsiteY18" fmla="*/ 11167 h 1120982"/>
              <a:gd name="connsiteX19" fmla="*/ 82887 w 1347706"/>
              <a:gd name="connsiteY19" fmla="*/ 5224 h 1120982"/>
              <a:gd name="connsiteX20" fmla="*/ 87751 w 1347706"/>
              <a:gd name="connsiteY20" fmla="*/ 360 h 1120982"/>
              <a:gd name="connsiteX21" fmla="*/ 93682 w 1347706"/>
              <a:gd name="connsiteY21" fmla="*/ 360 h 1120982"/>
              <a:gd name="connsiteX22" fmla="*/ 1336898 w 1347706"/>
              <a:gd name="connsiteY22" fmla="*/ 360 h 1120982"/>
              <a:gd name="connsiteX0" fmla="*/ 1336898 w 1347706"/>
              <a:gd name="connsiteY0" fmla="*/ 360 h 877349"/>
              <a:gd name="connsiteX1" fmla="*/ 1342842 w 1347706"/>
              <a:gd name="connsiteY1" fmla="*/ 360 h 877349"/>
              <a:gd name="connsiteX2" fmla="*/ 1347706 w 1347706"/>
              <a:gd name="connsiteY2" fmla="*/ 5224 h 877349"/>
              <a:gd name="connsiteX3" fmla="*/ 1347706 w 1347706"/>
              <a:gd name="connsiteY3" fmla="*/ 11167 h 877349"/>
              <a:gd name="connsiteX4" fmla="*/ 1347706 w 1347706"/>
              <a:gd name="connsiteY4" fmla="*/ 779076 h 877349"/>
              <a:gd name="connsiteX5" fmla="*/ 93682 w 1347706"/>
              <a:gd name="connsiteY5" fmla="*/ 877349 h 877349"/>
              <a:gd name="connsiteX6" fmla="*/ 82887 w 1347706"/>
              <a:gd name="connsiteY6" fmla="*/ 323384 h 877349"/>
              <a:gd name="connsiteX7" fmla="*/ 82887 w 1347706"/>
              <a:gd name="connsiteY7" fmla="*/ 317440 h 877349"/>
              <a:gd name="connsiteX8" fmla="*/ 79420 w 1347706"/>
              <a:gd name="connsiteY8" fmla="*/ 309160 h 877349"/>
              <a:gd name="connsiteX9" fmla="*/ 75191 w 1347706"/>
              <a:gd name="connsiteY9" fmla="*/ 304994 h 877349"/>
              <a:gd name="connsiteX10" fmla="*/ 37053 w 1347706"/>
              <a:gd name="connsiteY10" fmla="*/ 267415 h 877349"/>
              <a:gd name="connsiteX11" fmla="*/ 32824 w 1347706"/>
              <a:gd name="connsiteY11" fmla="*/ 263250 h 877349"/>
              <a:gd name="connsiteX12" fmla="*/ 32799 w 1347706"/>
              <a:gd name="connsiteY12" fmla="*/ 256404 h 877349"/>
              <a:gd name="connsiteX13" fmla="*/ 37002 w 1347706"/>
              <a:gd name="connsiteY13" fmla="*/ 252200 h 877349"/>
              <a:gd name="connsiteX14" fmla="*/ 75242 w 1347706"/>
              <a:gd name="connsiteY14" fmla="*/ 213961 h 877349"/>
              <a:gd name="connsiteX15" fmla="*/ 79446 w 1347706"/>
              <a:gd name="connsiteY15" fmla="*/ 209757 h 877349"/>
              <a:gd name="connsiteX16" fmla="*/ 82887 w 1347706"/>
              <a:gd name="connsiteY16" fmla="*/ 201464 h 877349"/>
              <a:gd name="connsiteX17" fmla="*/ 82887 w 1347706"/>
              <a:gd name="connsiteY17" fmla="*/ 195520 h 877349"/>
              <a:gd name="connsiteX18" fmla="*/ 82887 w 1347706"/>
              <a:gd name="connsiteY18" fmla="*/ 11167 h 877349"/>
              <a:gd name="connsiteX19" fmla="*/ 82887 w 1347706"/>
              <a:gd name="connsiteY19" fmla="*/ 5224 h 877349"/>
              <a:gd name="connsiteX20" fmla="*/ 87751 w 1347706"/>
              <a:gd name="connsiteY20" fmla="*/ 360 h 877349"/>
              <a:gd name="connsiteX21" fmla="*/ 93682 w 1347706"/>
              <a:gd name="connsiteY21" fmla="*/ 360 h 877349"/>
              <a:gd name="connsiteX22" fmla="*/ 1336898 w 1347706"/>
              <a:gd name="connsiteY22" fmla="*/ 360 h 877349"/>
              <a:gd name="connsiteX0" fmla="*/ 1336898 w 1347706"/>
              <a:gd name="connsiteY0" fmla="*/ 360 h 813738"/>
              <a:gd name="connsiteX1" fmla="*/ 1342842 w 1347706"/>
              <a:gd name="connsiteY1" fmla="*/ 360 h 813738"/>
              <a:gd name="connsiteX2" fmla="*/ 1347706 w 1347706"/>
              <a:gd name="connsiteY2" fmla="*/ 5224 h 813738"/>
              <a:gd name="connsiteX3" fmla="*/ 1347706 w 1347706"/>
              <a:gd name="connsiteY3" fmla="*/ 11167 h 813738"/>
              <a:gd name="connsiteX4" fmla="*/ 1347706 w 1347706"/>
              <a:gd name="connsiteY4" fmla="*/ 779076 h 813738"/>
              <a:gd name="connsiteX5" fmla="*/ 77780 w 1347706"/>
              <a:gd name="connsiteY5" fmla="*/ 813738 h 813738"/>
              <a:gd name="connsiteX6" fmla="*/ 82887 w 1347706"/>
              <a:gd name="connsiteY6" fmla="*/ 323384 h 813738"/>
              <a:gd name="connsiteX7" fmla="*/ 82887 w 1347706"/>
              <a:gd name="connsiteY7" fmla="*/ 317440 h 813738"/>
              <a:gd name="connsiteX8" fmla="*/ 79420 w 1347706"/>
              <a:gd name="connsiteY8" fmla="*/ 309160 h 813738"/>
              <a:gd name="connsiteX9" fmla="*/ 75191 w 1347706"/>
              <a:gd name="connsiteY9" fmla="*/ 304994 h 813738"/>
              <a:gd name="connsiteX10" fmla="*/ 37053 w 1347706"/>
              <a:gd name="connsiteY10" fmla="*/ 267415 h 813738"/>
              <a:gd name="connsiteX11" fmla="*/ 32824 w 1347706"/>
              <a:gd name="connsiteY11" fmla="*/ 263250 h 813738"/>
              <a:gd name="connsiteX12" fmla="*/ 32799 w 1347706"/>
              <a:gd name="connsiteY12" fmla="*/ 256404 h 813738"/>
              <a:gd name="connsiteX13" fmla="*/ 37002 w 1347706"/>
              <a:gd name="connsiteY13" fmla="*/ 252200 h 813738"/>
              <a:gd name="connsiteX14" fmla="*/ 75242 w 1347706"/>
              <a:gd name="connsiteY14" fmla="*/ 213961 h 813738"/>
              <a:gd name="connsiteX15" fmla="*/ 79446 w 1347706"/>
              <a:gd name="connsiteY15" fmla="*/ 209757 h 813738"/>
              <a:gd name="connsiteX16" fmla="*/ 82887 w 1347706"/>
              <a:gd name="connsiteY16" fmla="*/ 201464 h 813738"/>
              <a:gd name="connsiteX17" fmla="*/ 82887 w 1347706"/>
              <a:gd name="connsiteY17" fmla="*/ 195520 h 813738"/>
              <a:gd name="connsiteX18" fmla="*/ 82887 w 1347706"/>
              <a:gd name="connsiteY18" fmla="*/ 11167 h 813738"/>
              <a:gd name="connsiteX19" fmla="*/ 82887 w 1347706"/>
              <a:gd name="connsiteY19" fmla="*/ 5224 h 813738"/>
              <a:gd name="connsiteX20" fmla="*/ 87751 w 1347706"/>
              <a:gd name="connsiteY20" fmla="*/ 360 h 813738"/>
              <a:gd name="connsiteX21" fmla="*/ 93682 w 1347706"/>
              <a:gd name="connsiteY21" fmla="*/ 360 h 813738"/>
              <a:gd name="connsiteX22" fmla="*/ 1336898 w 1347706"/>
              <a:gd name="connsiteY22" fmla="*/ 360 h 813738"/>
              <a:gd name="connsiteX0" fmla="*/ 1336898 w 1347706"/>
              <a:gd name="connsiteY0" fmla="*/ 360 h 779076"/>
              <a:gd name="connsiteX1" fmla="*/ 1342842 w 1347706"/>
              <a:gd name="connsiteY1" fmla="*/ 360 h 779076"/>
              <a:gd name="connsiteX2" fmla="*/ 1347706 w 1347706"/>
              <a:gd name="connsiteY2" fmla="*/ 5224 h 779076"/>
              <a:gd name="connsiteX3" fmla="*/ 1347706 w 1347706"/>
              <a:gd name="connsiteY3" fmla="*/ 11167 h 779076"/>
              <a:gd name="connsiteX4" fmla="*/ 1347706 w 1347706"/>
              <a:gd name="connsiteY4" fmla="*/ 779076 h 779076"/>
              <a:gd name="connsiteX5" fmla="*/ 85731 w 1347706"/>
              <a:gd name="connsiteY5" fmla="*/ 758079 h 779076"/>
              <a:gd name="connsiteX6" fmla="*/ 82887 w 1347706"/>
              <a:gd name="connsiteY6" fmla="*/ 323384 h 779076"/>
              <a:gd name="connsiteX7" fmla="*/ 82887 w 1347706"/>
              <a:gd name="connsiteY7" fmla="*/ 317440 h 779076"/>
              <a:gd name="connsiteX8" fmla="*/ 79420 w 1347706"/>
              <a:gd name="connsiteY8" fmla="*/ 309160 h 779076"/>
              <a:gd name="connsiteX9" fmla="*/ 75191 w 1347706"/>
              <a:gd name="connsiteY9" fmla="*/ 304994 h 779076"/>
              <a:gd name="connsiteX10" fmla="*/ 37053 w 1347706"/>
              <a:gd name="connsiteY10" fmla="*/ 267415 h 779076"/>
              <a:gd name="connsiteX11" fmla="*/ 32824 w 1347706"/>
              <a:gd name="connsiteY11" fmla="*/ 263250 h 779076"/>
              <a:gd name="connsiteX12" fmla="*/ 32799 w 1347706"/>
              <a:gd name="connsiteY12" fmla="*/ 256404 h 779076"/>
              <a:gd name="connsiteX13" fmla="*/ 37002 w 1347706"/>
              <a:gd name="connsiteY13" fmla="*/ 252200 h 779076"/>
              <a:gd name="connsiteX14" fmla="*/ 75242 w 1347706"/>
              <a:gd name="connsiteY14" fmla="*/ 213961 h 779076"/>
              <a:gd name="connsiteX15" fmla="*/ 79446 w 1347706"/>
              <a:gd name="connsiteY15" fmla="*/ 209757 h 779076"/>
              <a:gd name="connsiteX16" fmla="*/ 82887 w 1347706"/>
              <a:gd name="connsiteY16" fmla="*/ 201464 h 779076"/>
              <a:gd name="connsiteX17" fmla="*/ 82887 w 1347706"/>
              <a:gd name="connsiteY17" fmla="*/ 195520 h 779076"/>
              <a:gd name="connsiteX18" fmla="*/ 82887 w 1347706"/>
              <a:gd name="connsiteY18" fmla="*/ 11167 h 779076"/>
              <a:gd name="connsiteX19" fmla="*/ 82887 w 1347706"/>
              <a:gd name="connsiteY19" fmla="*/ 5224 h 779076"/>
              <a:gd name="connsiteX20" fmla="*/ 87751 w 1347706"/>
              <a:gd name="connsiteY20" fmla="*/ 360 h 779076"/>
              <a:gd name="connsiteX21" fmla="*/ 93682 w 1347706"/>
              <a:gd name="connsiteY21" fmla="*/ 360 h 779076"/>
              <a:gd name="connsiteX22" fmla="*/ 1336898 w 1347706"/>
              <a:gd name="connsiteY22" fmla="*/ 360 h 779076"/>
              <a:gd name="connsiteX0" fmla="*/ 1336898 w 1347706"/>
              <a:gd name="connsiteY0" fmla="*/ 360 h 758079"/>
              <a:gd name="connsiteX1" fmla="*/ 1342842 w 1347706"/>
              <a:gd name="connsiteY1" fmla="*/ 360 h 758079"/>
              <a:gd name="connsiteX2" fmla="*/ 1347706 w 1347706"/>
              <a:gd name="connsiteY2" fmla="*/ 5224 h 758079"/>
              <a:gd name="connsiteX3" fmla="*/ 1347706 w 1347706"/>
              <a:gd name="connsiteY3" fmla="*/ 11167 h 758079"/>
              <a:gd name="connsiteX4" fmla="*/ 1339754 w 1347706"/>
              <a:gd name="connsiteY4" fmla="*/ 715465 h 758079"/>
              <a:gd name="connsiteX5" fmla="*/ 85731 w 1347706"/>
              <a:gd name="connsiteY5" fmla="*/ 758079 h 758079"/>
              <a:gd name="connsiteX6" fmla="*/ 82887 w 1347706"/>
              <a:gd name="connsiteY6" fmla="*/ 323384 h 758079"/>
              <a:gd name="connsiteX7" fmla="*/ 82887 w 1347706"/>
              <a:gd name="connsiteY7" fmla="*/ 317440 h 758079"/>
              <a:gd name="connsiteX8" fmla="*/ 79420 w 1347706"/>
              <a:gd name="connsiteY8" fmla="*/ 309160 h 758079"/>
              <a:gd name="connsiteX9" fmla="*/ 75191 w 1347706"/>
              <a:gd name="connsiteY9" fmla="*/ 304994 h 758079"/>
              <a:gd name="connsiteX10" fmla="*/ 37053 w 1347706"/>
              <a:gd name="connsiteY10" fmla="*/ 267415 h 758079"/>
              <a:gd name="connsiteX11" fmla="*/ 32824 w 1347706"/>
              <a:gd name="connsiteY11" fmla="*/ 263250 h 758079"/>
              <a:gd name="connsiteX12" fmla="*/ 32799 w 1347706"/>
              <a:gd name="connsiteY12" fmla="*/ 256404 h 758079"/>
              <a:gd name="connsiteX13" fmla="*/ 37002 w 1347706"/>
              <a:gd name="connsiteY13" fmla="*/ 252200 h 758079"/>
              <a:gd name="connsiteX14" fmla="*/ 75242 w 1347706"/>
              <a:gd name="connsiteY14" fmla="*/ 213961 h 758079"/>
              <a:gd name="connsiteX15" fmla="*/ 79446 w 1347706"/>
              <a:gd name="connsiteY15" fmla="*/ 209757 h 758079"/>
              <a:gd name="connsiteX16" fmla="*/ 82887 w 1347706"/>
              <a:gd name="connsiteY16" fmla="*/ 201464 h 758079"/>
              <a:gd name="connsiteX17" fmla="*/ 82887 w 1347706"/>
              <a:gd name="connsiteY17" fmla="*/ 195520 h 758079"/>
              <a:gd name="connsiteX18" fmla="*/ 82887 w 1347706"/>
              <a:gd name="connsiteY18" fmla="*/ 11167 h 758079"/>
              <a:gd name="connsiteX19" fmla="*/ 82887 w 1347706"/>
              <a:gd name="connsiteY19" fmla="*/ 5224 h 758079"/>
              <a:gd name="connsiteX20" fmla="*/ 87751 w 1347706"/>
              <a:gd name="connsiteY20" fmla="*/ 360 h 758079"/>
              <a:gd name="connsiteX21" fmla="*/ 93682 w 1347706"/>
              <a:gd name="connsiteY21" fmla="*/ 360 h 758079"/>
              <a:gd name="connsiteX22" fmla="*/ 1336898 w 1347706"/>
              <a:gd name="connsiteY22" fmla="*/ 360 h 758079"/>
              <a:gd name="connsiteX0" fmla="*/ 1336898 w 1347706"/>
              <a:gd name="connsiteY0" fmla="*/ 360 h 758079"/>
              <a:gd name="connsiteX1" fmla="*/ 1342842 w 1347706"/>
              <a:gd name="connsiteY1" fmla="*/ 360 h 758079"/>
              <a:gd name="connsiteX2" fmla="*/ 1347706 w 1347706"/>
              <a:gd name="connsiteY2" fmla="*/ 5224 h 758079"/>
              <a:gd name="connsiteX3" fmla="*/ 1347706 w 1347706"/>
              <a:gd name="connsiteY3" fmla="*/ 11167 h 758079"/>
              <a:gd name="connsiteX4" fmla="*/ 1323852 w 1347706"/>
              <a:gd name="connsiteY4" fmla="*/ 755222 h 758079"/>
              <a:gd name="connsiteX5" fmla="*/ 85731 w 1347706"/>
              <a:gd name="connsiteY5" fmla="*/ 758079 h 758079"/>
              <a:gd name="connsiteX6" fmla="*/ 82887 w 1347706"/>
              <a:gd name="connsiteY6" fmla="*/ 323384 h 758079"/>
              <a:gd name="connsiteX7" fmla="*/ 82887 w 1347706"/>
              <a:gd name="connsiteY7" fmla="*/ 317440 h 758079"/>
              <a:gd name="connsiteX8" fmla="*/ 79420 w 1347706"/>
              <a:gd name="connsiteY8" fmla="*/ 309160 h 758079"/>
              <a:gd name="connsiteX9" fmla="*/ 75191 w 1347706"/>
              <a:gd name="connsiteY9" fmla="*/ 304994 h 758079"/>
              <a:gd name="connsiteX10" fmla="*/ 37053 w 1347706"/>
              <a:gd name="connsiteY10" fmla="*/ 267415 h 758079"/>
              <a:gd name="connsiteX11" fmla="*/ 32824 w 1347706"/>
              <a:gd name="connsiteY11" fmla="*/ 263250 h 758079"/>
              <a:gd name="connsiteX12" fmla="*/ 32799 w 1347706"/>
              <a:gd name="connsiteY12" fmla="*/ 256404 h 758079"/>
              <a:gd name="connsiteX13" fmla="*/ 37002 w 1347706"/>
              <a:gd name="connsiteY13" fmla="*/ 252200 h 758079"/>
              <a:gd name="connsiteX14" fmla="*/ 75242 w 1347706"/>
              <a:gd name="connsiteY14" fmla="*/ 213961 h 758079"/>
              <a:gd name="connsiteX15" fmla="*/ 79446 w 1347706"/>
              <a:gd name="connsiteY15" fmla="*/ 209757 h 758079"/>
              <a:gd name="connsiteX16" fmla="*/ 82887 w 1347706"/>
              <a:gd name="connsiteY16" fmla="*/ 201464 h 758079"/>
              <a:gd name="connsiteX17" fmla="*/ 82887 w 1347706"/>
              <a:gd name="connsiteY17" fmla="*/ 195520 h 758079"/>
              <a:gd name="connsiteX18" fmla="*/ 82887 w 1347706"/>
              <a:gd name="connsiteY18" fmla="*/ 11167 h 758079"/>
              <a:gd name="connsiteX19" fmla="*/ 82887 w 1347706"/>
              <a:gd name="connsiteY19" fmla="*/ 5224 h 758079"/>
              <a:gd name="connsiteX20" fmla="*/ 87751 w 1347706"/>
              <a:gd name="connsiteY20" fmla="*/ 360 h 758079"/>
              <a:gd name="connsiteX21" fmla="*/ 93682 w 1347706"/>
              <a:gd name="connsiteY21" fmla="*/ 360 h 758079"/>
              <a:gd name="connsiteX22" fmla="*/ 1336898 w 1347706"/>
              <a:gd name="connsiteY22" fmla="*/ 360 h 758079"/>
              <a:gd name="connsiteX0" fmla="*/ 1336898 w 1348471"/>
              <a:gd name="connsiteY0" fmla="*/ 360 h 763173"/>
              <a:gd name="connsiteX1" fmla="*/ 1342842 w 1348471"/>
              <a:gd name="connsiteY1" fmla="*/ 360 h 763173"/>
              <a:gd name="connsiteX2" fmla="*/ 1347706 w 1348471"/>
              <a:gd name="connsiteY2" fmla="*/ 5224 h 763173"/>
              <a:gd name="connsiteX3" fmla="*/ 1347706 w 1348471"/>
              <a:gd name="connsiteY3" fmla="*/ 11167 h 763173"/>
              <a:gd name="connsiteX4" fmla="*/ 1347706 w 1348471"/>
              <a:gd name="connsiteY4" fmla="*/ 763173 h 763173"/>
              <a:gd name="connsiteX5" fmla="*/ 85731 w 1348471"/>
              <a:gd name="connsiteY5" fmla="*/ 758079 h 763173"/>
              <a:gd name="connsiteX6" fmla="*/ 82887 w 1348471"/>
              <a:gd name="connsiteY6" fmla="*/ 323384 h 763173"/>
              <a:gd name="connsiteX7" fmla="*/ 82887 w 1348471"/>
              <a:gd name="connsiteY7" fmla="*/ 317440 h 763173"/>
              <a:gd name="connsiteX8" fmla="*/ 79420 w 1348471"/>
              <a:gd name="connsiteY8" fmla="*/ 309160 h 763173"/>
              <a:gd name="connsiteX9" fmla="*/ 75191 w 1348471"/>
              <a:gd name="connsiteY9" fmla="*/ 304994 h 763173"/>
              <a:gd name="connsiteX10" fmla="*/ 37053 w 1348471"/>
              <a:gd name="connsiteY10" fmla="*/ 267415 h 763173"/>
              <a:gd name="connsiteX11" fmla="*/ 32824 w 1348471"/>
              <a:gd name="connsiteY11" fmla="*/ 263250 h 763173"/>
              <a:gd name="connsiteX12" fmla="*/ 32799 w 1348471"/>
              <a:gd name="connsiteY12" fmla="*/ 256404 h 763173"/>
              <a:gd name="connsiteX13" fmla="*/ 37002 w 1348471"/>
              <a:gd name="connsiteY13" fmla="*/ 252200 h 763173"/>
              <a:gd name="connsiteX14" fmla="*/ 75242 w 1348471"/>
              <a:gd name="connsiteY14" fmla="*/ 213961 h 763173"/>
              <a:gd name="connsiteX15" fmla="*/ 79446 w 1348471"/>
              <a:gd name="connsiteY15" fmla="*/ 209757 h 763173"/>
              <a:gd name="connsiteX16" fmla="*/ 82887 w 1348471"/>
              <a:gd name="connsiteY16" fmla="*/ 201464 h 763173"/>
              <a:gd name="connsiteX17" fmla="*/ 82887 w 1348471"/>
              <a:gd name="connsiteY17" fmla="*/ 195520 h 763173"/>
              <a:gd name="connsiteX18" fmla="*/ 82887 w 1348471"/>
              <a:gd name="connsiteY18" fmla="*/ 11167 h 763173"/>
              <a:gd name="connsiteX19" fmla="*/ 82887 w 1348471"/>
              <a:gd name="connsiteY19" fmla="*/ 5224 h 763173"/>
              <a:gd name="connsiteX20" fmla="*/ 87751 w 1348471"/>
              <a:gd name="connsiteY20" fmla="*/ 360 h 763173"/>
              <a:gd name="connsiteX21" fmla="*/ 93682 w 1348471"/>
              <a:gd name="connsiteY21" fmla="*/ 360 h 763173"/>
              <a:gd name="connsiteX22" fmla="*/ 1336898 w 1348471"/>
              <a:gd name="connsiteY22" fmla="*/ 360 h 763173"/>
              <a:gd name="connsiteX0" fmla="*/ 1336898 w 1348471"/>
              <a:gd name="connsiteY0" fmla="*/ 360 h 758079"/>
              <a:gd name="connsiteX1" fmla="*/ 1342842 w 1348471"/>
              <a:gd name="connsiteY1" fmla="*/ 360 h 758079"/>
              <a:gd name="connsiteX2" fmla="*/ 1347706 w 1348471"/>
              <a:gd name="connsiteY2" fmla="*/ 5224 h 758079"/>
              <a:gd name="connsiteX3" fmla="*/ 1347706 w 1348471"/>
              <a:gd name="connsiteY3" fmla="*/ 11167 h 758079"/>
              <a:gd name="connsiteX4" fmla="*/ 1347706 w 1348471"/>
              <a:gd name="connsiteY4" fmla="*/ 739319 h 758079"/>
              <a:gd name="connsiteX5" fmla="*/ 85731 w 1348471"/>
              <a:gd name="connsiteY5" fmla="*/ 758079 h 758079"/>
              <a:gd name="connsiteX6" fmla="*/ 82887 w 1348471"/>
              <a:gd name="connsiteY6" fmla="*/ 323384 h 758079"/>
              <a:gd name="connsiteX7" fmla="*/ 82887 w 1348471"/>
              <a:gd name="connsiteY7" fmla="*/ 317440 h 758079"/>
              <a:gd name="connsiteX8" fmla="*/ 79420 w 1348471"/>
              <a:gd name="connsiteY8" fmla="*/ 309160 h 758079"/>
              <a:gd name="connsiteX9" fmla="*/ 75191 w 1348471"/>
              <a:gd name="connsiteY9" fmla="*/ 304994 h 758079"/>
              <a:gd name="connsiteX10" fmla="*/ 37053 w 1348471"/>
              <a:gd name="connsiteY10" fmla="*/ 267415 h 758079"/>
              <a:gd name="connsiteX11" fmla="*/ 32824 w 1348471"/>
              <a:gd name="connsiteY11" fmla="*/ 263250 h 758079"/>
              <a:gd name="connsiteX12" fmla="*/ 32799 w 1348471"/>
              <a:gd name="connsiteY12" fmla="*/ 256404 h 758079"/>
              <a:gd name="connsiteX13" fmla="*/ 37002 w 1348471"/>
              <a:gd name="connsiteY13" fmla="*/ 252200 h 758079"/>
              <a:gd name="connsiteX14" fmla="*/ 75242 w 1348471"/>
              <a:gd name="connsiteY14" fmla="*/ 213961 h 758079"/>
              <a:gd name="connsiteX15" fmla="*/ 79446 w 1348471"/>
              <a:gd name="connsiteY15" fmla="*/ 209757 h 758079"/>
              <a:gd name="connsiteX16" fmla="*/ 82887 w 1348471"/>
              <a:gd name="connsiteY16" fmla="*/ 201464 h 758079"/>
              <a:gd name="connsiteX17" fmla="*/ 82887 w 1348471"/>
              <a:gd name="connsiteY17" fmla="*/ 195520 h 758079"/>
              <a:gd name="connsiteX18" fmla="*/ 82887 w 1348471"/>
              <a:gd name="connsiteY18" fmla="*/ 11167 h 758079"/>
              <a:gd name="connsiteX19" fmla="*/ 82887 w 1348471"/>
              <a:gd name="connsiteY19" fmla="*/ 5224 h 758079"/>
              <a:gd name="connsiteX20" fmla="*/ 87751 w 1348471"/>
              <a:gd name="connsiteY20" fmla="*/ 360 h 758079"/>
              <a:gd name="connsiteX21" fmla="*/ 93682 w 1348471"/>
              <a:gd name="connsiteY21" fmla="*/ 360 h 758079"/>
              <a:gd name="connsiteX22" fmla="*/ 1336898 w 1348471"/>
              <a:gd name="connsiteY22" fmla="*/ 360 h 758079"/>
              <a:gd name="connsiteX0" fmla="*/ 1336898 w 1348471"/>
              <a:gd name="connsiteY0" fmla="*/ 360 h 758079"/>
              <a:gd name="connsiteX1" fmla="*/ 1342842 w 1348471"/>
              <a:gd name="connsiteY1" fmla="*/ 360 h 758079"/>
              <a:gd name="connsiteX2" fmla="*/ 1347706 w 1348471"/>
              <a:gd name="connsiteY2" fmla="*/ 5224 h 758079"/>
              <a:gd name="connsiteX3" fmla="*/ 1347706 w 1348471"/>
              <a:gd name="connsiteY3" fmla="*/ 11167 h 758079"/>
              <a:gd name="connsiteX4" fmla="*/ 1347706 w 1348471"/>
              <a:gd name="connsiteY4" fmla="*/ 755765 h 758079"/>
              <a:gd name="connsiteX5" fmla="*/ 85731 w 1348471"/>
              <a:gd name="connsiteY5" fmla="*/ 758079 h 758079"/>
              <a:gd name="connsiteX6" fmla="*/ 82887 w 1348471"/>
              <a:gd name="connsiteY6" fmla="*/ 323384 h 758079"/>
              <a:gd name="connsiteX7" fmla="*/ 82887 w 1348471"/>
              <a:gd name="connsiteY7" fmla="*/ 317440 h 758079"/>
              <a:gd name="connsiteX8" fmla="*/ 79420 w 1348471"/>
              <a:gd name="connsiteY8" fmla="*/ 309160 h 758079"/>
              <a:gd name="connsiteX9" fmla="*/ 75191 w 1348471"/>
              <a:gd name="connsiteY9" fmla="*/ 304994 h 758079"/>
              <a:gd name="connsiteX10" fmla="*/ 37053 w 1348471"/>
              <a:gd name="connsiteY10" fmla="*/ 267415 h 758079"/>
              <a:gd name="connsiteX11" fmla="*/ 32824 w 1348471"/>
              <a:gd name="connsiteY11" fmla="*/ 263250 h 758079"/>
              <a:gd name="connsiteX12" fmla="*/ 32799 w 1348471"/>
              <a:gd name="connsiteY12" fmla="*/ 256404 h 758079"/>
              <a:gd name="connsiteX13" fmla="*/ 37002 w 1348471"/>
              <a:gd name="connsiteY13" fmla="*/ 252200 h 758079"/>
              <a:gd name="connsiteX14" fmla="*/ 75242 w 1348471"/>
              <a:gd name="connsiteY14" fmla="*/ 213961 h 758079"/>
              <a:gd name="connsiteX15" fmla="*/ 79446 w 1348471"/>
              <a:gd name="connsiteY15" fmla="*/ 209757 h 758079"/>
              <a:gd name="connsiteX16" fmla="*/ 82887 w 1348471"/>
              <a:gd name="connsiteY16" fmla="*/ 201464 h 758079"/>
              <a:gd name="connsiteX17" fmla="*/ 82887 w 1348471"/>
              <a:gd name="connsiteY17" fmla="*/ 195520 h 758079"/>
              <a:gd name="connsiteX18" fmla="*/ 82887 w 1348471"/>
              <a:gd name="connsiteY18" fmla="*/ 11167 h 758079"/>
              <a:gd name="connsiteX19" fmla="*/ 82887 w 1348471"/>
              <a:gd name="connsiteY19" fmla="*/ 5224 h 758079"/>
              <a:gd name="connsiteX20" fmla="*/ 87751 w 1348471"/>
              <a:gd name="connsiteY20" fmla="*/ 360 h 758079"/>
              <a:gd name="connsiteX21" fmla="*/ 93682 w 1348471"/>
              <a:gd name="connsiteY21" fmla="*/ 360 h 758079"/>
              <a:gd name="connsiteX22" fmla="*/ 1336898 w 1348471"/>
              <a:gd name="connsiteY22" fmla="*/ 360 h 758079"/>
              <a:gd name="connsiteX0" fmla="*/ 1336898 w 1347706"/>
              <a:gd name="connsiteY0" fmla="*/ 360 h 758079"/>
              <a:gd name="connsiteX1" fmla="*/ 1342842 w 1347706"/>
              <a:gd name="connsiteY1" fmla="*/ 360 h 758079"/>
              <a:gd name="connsiteX2" fmla="*/ 1347706 w 1347706"/>
              <a:gd name="connsiteY2" fmla="*/ 5224 h 758079"/>
              <a:gd name="connsiteX3" fmla="*/ 1347706 w 1347706"/>
              <a:gd name="connsiteY3" fmla="*/ 11167 h 758079"/>
              <a:gd name="connsiteX4" fmla="*/ 1337838 w 1347706"/>
              <a:gd name="connsiteY4" fmla="*/ 755765 h 758079"/>
              <a:gd name="connsiteX5" fmla="*/ 85731 w 1347706"/>
              <a:gd name="connsiteY5" fmla="*/ 758079 h 758079"/>
              <a:gd name="connsiteX6" fmla="*/ 82887 w 1347706"/>
              <a:gd name="connsiteY6" fmla="*/ 323384 h 758079"/>
              <a:gd name="connsiteX7" fmla="*/ 82887 w 1347706"/>
              <a:gd name="connsiteY7" fmla="*/ 317440 h 758079"/>
              <a:gd name="connsiteX8" fmla="*/ 79420 w 1347706"/>
              <a:gd name="connsiteY8" fmla="*/ 309160 h 758079"/>
              <a:gd name="connsiteX9" fmla="*/ 75191 w 1347706"/>
              <a:gd name="connsiteY9" fmla="*/ 304994 h 758079"/>
              <a:gd name="connsiteX10" fmla="*/ 37053 w 1347706"/>
              <a:gd name="connsiteY10" fmla="*/ 267415 h 758079"/>
              <a:gd name="connsiteX11" fmla="*/ 32824 w 1347706"/>
              <a:gd name="connsiteY11" fmla="*/ 263250 h 758079"/>
              <a:gd name="connsiteX12" fmla="*/ 32799 w 1347706"/>
              <a:gd name="connsiteY12" fmla="*/ 256404 h 758079"/>
              <a:gd name="connsiteX13" fmla="*/ 37002 w 1347706"/>
              <a:gd name="connsiteY13" fmla="*/ 252200 h 758079"/>
              <a:gd name="connsiteX14" fmla="*/ 75242 w 1347706"/>
              <a:gd name="connsiteY14" fmla="*/ 213961 h 758079"/>
              <a:gd name="connsiteX15" fmla="*/ 79446 w 1347706"/>
              <a:gd name="connsiteY15" fmla="*/ 209757 h 758079"/>
              <a:gd name="connsiteX16" fmla="*/ 82887 w 1347706"/>
              <a:gd name="connsiteY16" fmla="*/ 201464 h 758079"/>
              <a:gd name="connsiteX17" fmla="*/ 82887 w 1347706"/>
              <a:gd name="connsiteY17" fmla="*/ 195520 h 758079"/>
              <a:gd name="connsiteX18" fmla="*/ 82887 w 1347706"/>
              <a:gd name="connsiteY18" fmla="*/ 11167 h 758079"/>
              <a:gd name="connsiteX19" fmla="*/ 82887 w 1347706"/>
              <a:gd name="connsiteY19" fmla="*/ 5224 h 758079"/>
              <a:gd name="connsiteX20" fmla="*/ 87751 w 1347706"/>
              <a:gd name="connsiteY20" fmla="*/ 360 h 758079"/>
              <a:gd name="connsiteX21" fmla="*/ 93682 w 1347706"/>
              <a:gd name="connsiteY21" fmla="*/ 360 h 758079"/>
              <a:gd name="connsiteX22" fmla="*/ 1336898 w 1347706"/>
              <a:gd name="connsiteY22" fmla="*/ 360 h 758079"/>
              <a:gd name="connsiteX0" fmla="*/ 1336898 w 1348471"/>
              <a:gd name="connsiteY0" fmla="*/ 360 h 758079"/>
              <a:gd name="connsiteX1" fmla="*/ 1342842 w 1348471"/>
              <a:gd name="connsiteY1" fmla="*/ 360 h 758079"/>
              <a:gd name="connsiteX2" fmla="*/ 1347706 w 1348471"/>
              <a:gd name="connsiteY2" fmla="*/ 5224 h 758079"/>
              <a:gd name="connsiteX3" fmla="*/ 1347706 w 1348471"/>
              <a:gd name="connsiteY3" fmla="*/ 11167 h 758079"/>
              <a:gd name="connsiteX4" fmla="*/ 1347706 w 1348471"/>
              <a:gd name="connsiteY4" fmla="*/ 755765 h 758079"/>
              <a:gd name="connsiteX5" fmla="*/ 85731 w 1348471"/>
              <a:gd name="connsiteY5" fmla="*/ 758079 h 758079"/>
              <a:gd name="connsiteX6" fmla="*/ 82887 w 1348471"/>
              <a:gd name="connsiteY6" fmla="*/ 323384 h 758079"/>
              <a:gd name="connsiteX7" fmla="*/ 82887 w 1348471"/>
              <a:gd name="connsiteY7" fmla="*/ 317440 h 758079"/>
              <a:gd name="connsiteX8" fmla="*/ 79420 w 1348471"/>
              <a:gd name="connsiteY8" fmla="*/ 309160 h 758079"/>
              <a:gd name="connsiteX9" fmla="*/ 75191 w 1348471"/>
              <a:gd name="connsiteY9" fmla="*/ 304994 h 758079"/>
              <a:gd name="connsiteX10" fmla="*/ 37053 w 1348471"/>
              <a:gd name="connsiteY10" fmla="*/ 267415 h 758079"/>
              <a:gd name="connsiteX11" fmla="*/ 32824 w 1348471"/>
              <a:gd name="connsiteY11" fmla="*/ 263250 h 758079"/>
              <a:gd name="connsiteX12" fmla="*/ 32799 w 1348471"/>
              <a:gd name="connsiteY12" fmla="*/ 256404 h 758079"/>
              <a:gd name="connsiteX13" fmla="*/ 37002 w 1348471"/>
              <a:gd name="connsiteY13" fmla="*/ 252200 h 758079"/>
              <a:gd name="connsiteX14" fmla="*/ 75242 w 1348471"/>
              <a:gd name="connsiteY14" fmla="*/ 213961 h 758079"/>
              <a:gd name="connsiteX15" fmla="*/ 79446 w 1348471"/>
              <a:gd name="connsiteY15" fmla="*/ 209757 h 758079"/>
              <a:gd name="connsiteX16" fmla="*/ 82887 w 1348471"/>
              <a:gd name="connsiteY16" fmla="*/ 201464 h 758079"/>
              <a:gd name="connsiteX17" fmla="*/ 82887 w 1348471"/>
              <a:gd name="connsiteY17" fmla="*/ 195520 h 758079"/>
              <a:gd name="connsiteX18" fmla="*/ 82887 w 1348471"/>
              <a:gd name="connsiteY18" fmla="*/ 11167 h 758079"/>
              <a:gd name="connsiteX19" fmla="*/ 82887 w 1348471"/>
              <a:gd name="connsiteY19" fmla="*/ 5224 h 758079"/>
              <a:gd name="connsiteX20" fmla="*/ 87751 w 1348471"/>
              <a:gd name="connsiteY20" fmla="*/ 360 h 758079"/>
              <a:gd name="connsiteX21" fmla="*/ 93682 w 1348471"/>
              <a:gd name="connsiteY21" fmla="*/ 360 h 758079"/>
              <a:gd name="connsiteX22" fmla="*/ 1336898 w 1348471"/>
              <a:gd name="connsiteY22" fmla="*/ 360 h 758079"/>
              <a:gd name="connsiteX0" fmla="*/ 1304099 w 1315672"/>
              <a:gd name="connsiteY0" fmla="*/ 0 h 757719"/>
              <a:gd name="connsiteX1" fmla="*/ 1310043 w 1315672"/>
              <a:gd name="connsiteY1" fmla="*/ 0 h 757719"/>
              <a:gd name="connsiteX2" fmla="*/ 1314907 w 1315672"/>
              <a:gd name="connsiteY2" fmla="*/ 4864 h 757719"/>
              <a:gd name="connsiteX3" fmla="*/ 1314907 w 1315672"/>
              <a:gd name="connsiteY3" fmla="*/ 10807 h 757719"/>
              <a:gd name="connsiteX4" fmla="*/ 1314907 w 1315672"/>
              <a:gd name="connsiteY4" fmla="*/ 755405 h 757719"/>
              <a:gd name="connsiteX5" fmla="*/ 52932 w 1315672"/>
              <a:gd name="connsiteY5" fmla="*/ 757719 h 757719"/>
              <a:gd name="connsiteX6" fmla="*/ 50088 w 1315672"/>
              <a:gd name="connsiteY6" fmla="*/ 323024 h 757719"/>
              <a:gd name="connsiteX7" fmla="*/ 50088 w 1315672"/>
              <a:gd name="connsiteY7" fmla="*/ 317080 h 757719"/>
              <a:gd name="connsiteX8" fmla="*/ 46621 w 1315672"/>
              <a:gd name="connsiteY8" fmla="*/ 308800 h 757719"/>
              <a:gd name="connsiteX9" fmla="*/ 42392 w 1315672"/>
              <a:gd name="connsiteY9" fmla="*/ 304634 h 757719"/>
              <a:gd name="connsiteX10" fmla="*/ 4254 w 1315672"/>
              <a:gd name="connsiteY10" fmla="*/ 267055 h 757719"/>
              <a:gd name="connsiteX11" fmla="*/ 25 w 1315672"/>
              <a:gd name="connsiteY11" fmla="*/ 262890 h 757719"/>
              <a:gd name="connsiteX12" fmla="*/ 0 w 1315672"/>
              <a:gd name="connsiteY12" fmla="*/ 256044 h 757719"/>
              <a:gd name="connsiteX13" fmla="*/ 4203 w 1315672"/>
              <a:gd name="connsiteY13" fmla="*/ 251840 h 757719"/>
              <a:gd name="connsiteX14" fmla="*/ 42443 w 1315672"/>
              <a:gd name="connsiteY14" fmla="*/ 213601 h 757719"/>
              <a:gd name="connsiteX15" fmla="*/ 46647 w 1315672"/>
              <a:gd name="connsiteY15" fmla="*/ 209397 h 757719"/>
              <a:gd name="connsiteX16" fmla="*/ 50088 w 1315672"/>
              <a:gd name="connsiteY16" fmla="*/ 201104 h 757719"/>
              <a:gd name="connsiteX17" fmla="*/ 50088 w 1315672"/>
              <a:gd name="connsiteY17" fmla="*/ 195160 h 757719"/>
              <a:gd name="connsiteX18" fmla="*/ 50088 w 1315672"/>
              <a:gd name="connsiteY18" fmla="*/ 10807 h 757719"/>
              <a:gd name="connsiteX19" fmla="*/ 50088 w 1315672"/>
              <a:gd name="connsiteY19" fmla="*/ 4864 h 757719"/>
              <a:gd name="connsiteX20" fmla="*/ 54952 w 1315672"/>
              <a:gd name="connsiteY20" fmla="*/ 0 h 757719"/>
              <a:gd name="connsiteX21" fmla="*/ 1304099 w 1315672"/>
              <a:gd name="connsiteY21" fmla="*/ 0 h 757719"/>
              <a:gd name="connsiteX0" fmla="*/ 1304099 w 1315672"/>
              <a:gd name="connsiteY0" fmla="*/ 0 h 757719"/>
              <a:gd name="connsiteX1" fmla="*/ 1310043 w 1315672"/>
              <a:gd name="connsiteY1" fmla="*/ 0 h 757719"/>
              <a:gd name="connsiteX2" fmla="*/ 1314907 w 1315672"/>
              <a:gd name="connsiteY2" fmla="*/ 4864 h 757719"/>
              <a:gd name="connsiteX3" fmla="*/ 1314907 w 1315672"/>
              <a:gd name="connsiteY3" fmla="*/ 10807 h 757719"/>
              <a:gd name="connsiteX4" fmla="*/ 1314907 w 1315672"/>
              <a:gd name="connsiteY4" fmla="*/ 755405 h 757719"/>
              <a:gd name="connsiteX5" fmla="*/ 52932 w 1315672"/>
              <a:gd name="connsiteY5" fmla="*/ 757719 h 757719"/>
              <a:gd name="connsiteX6" fmla="*/ 50088 w 1315672"/>
              <a:gd name="connsiteY6" fmla="*/ 323024 h 757719"/>
              <a:gd name="connsiteX7" fmla="*/ 50088 w 1315672"/>
              <a:gd name="connsiteY7" fmla="*/ 317080 h 757719"/>
              <a:gd name="connsiteX8" fmla="*/ 46621 w 1315672"/>
              <a:gd name="connsiteY8" fmla="*/ 308800 h 757719"/>
              <a:gd name="connsiteX9" fmla="*/ 42392 w 1315672"/>
              <a:gd name="connsiteY9" fmla="*/ 304634 h 757719"/>
              <a:gd name="connsiteX10" fmla="*/ 4254 w 1315672"/>
              <a:gd name="connsiteY10" fmla="*/ 267055 h 757719"/>
              <a:gd name="connsiteX11" fmla="*/ 25 w 1315672"/>
              <a:gd name="connsiteY11" fmla="*/ 262890 h 757719"/>
              <a:gd name="connsiteX12" fmla="*/ 0 w 1315672"/>
              <a:gd name="connsiteY12" fmla="*/ 256044 h 757719"/>
              <a:gd name="connsiteX13" fmla="*/ 4203 w 1315672"/>
              <a:gd name="connsiteY13" fmla="*/ 251840 h 757719"/>
              <a:gd name="connsiteX14" fmla="*/ 42443 w 1315672"/>
              <a:gd name="connsiteY14" fmla="*/ 213601 h 757719"/>
              <a:gd name="connsiteX15" fmla="*/ 46647 w 1315672"/>
              <a:gd name="connsiteY15" fmla="*/ 209397 h 757719"/>
              <a:gd name="connsiteX16" fmla="*/ 50088 w 1315672"/>
              <a:gd name="connsiteY16" fmla="*/ 201104 h 757719"/>
              <a:gd name="connsiteX17" fmla="*/ 50088 w 1315672"/>
              <a:gd name="connsiteY17" fmla="*/ 195160 h 757719"/>
              <a:gd name="connsiteX18" fmla="*/ 50088 w 1315672"/>
              <a:gd name="connsiteY18" fmla="*/ 10807 h 757719"/>
              <a:gd name="connsiteX19" fmla="*/ 50088 w 1315672"/>
              <a:gd name="connsiteY19" fmla="*/ 4864 h 757719"/>
              <a:gd name="connsiteX20" fmla="*/ 1304099 w 1315672"/>
              <a:gd name="connsiteY20" fmla="*/ 0 h 757719"/>
              <a:gd name="connsiteX0" fmla="*/ 50088 w 1315672"/>
              <a:gd name="connsiteY0" fmla="*/ 4864 h 757719"/>
              <a:gd name="connsiteX1" fmla="*/ 1310043 w 1315672"/>
              <a:gd name="connsiteY1" fmla="*/ 0 h 757719"/>
              <a:gd name="connsiteX2" fmla="*/ 1314907 w 1315672"/>
              <a:gd name="connsiteY2" fmla="*/ 4864 h 757719"/>
              <a:gd name="connsiteX3" fmla="*/ 1314907 w 1315672"/>
              <a:gd name="connsiteY3" fmla="*/ 10807 h 757719"/>
              <a:gd name="connsiteX4" fmla="*/ 1314907 w 1315672"/>
              <a:gd name="connsiteY4" fmla="*/ 755405 h 757719"/>
              <a:gd name="connsiteX5" fmla="*/ 52932 w 1315672"/>
              <a:gd name="connsiteY5" fmla="*/ 757719 h 757719"/>
              <a:gd name="connsiteX6" fmla="*/ 50088 w 1315672"/>
              <a:gd name="connsiteY6" fmla="*/ 323024 h 757719"/>
              <a:gd name="connsiteX7" fmla="*/ 50088 w 1315672"/>
              <a:gd name="connsiteY7" fmla="*/ 317080 h 757719"/>
              <a:gd name="connsiteX8" fmla="*/ 46621 w 1315672"/>
              <a:gd name="connsiteY8" fmla="*/ 308800 h 757719"/>
              <a:gd name="connsiteX9" fmla="*/ 42392 w 1315672"/>
              <a:gd name="connsiteY9" fmla="*/ 304634 h 757719"/>
              <a:gd name="connsiteX10" fmla="*/ 4254 w 1315672"/>
              <a:gd name="connsiteY10" fmla="*/ 267055 h 757719"/>
              <a:gd name="connsiteX11" fmla="*/ 25 w 1315672"/>
              <a:gd name="connsiteY11" fmla="*/ 262890 h 757719"/>
              <a:gd name="connsiteX12" fmla="*/ 0 w 1315672"/>
              <a:gd name="connsiteY12" fmla="*/ 256044 h 757719"/>
              <a:gd name="connsiteX13" fmla="*/ 4203 w 1315672"/>
              <a:gd name="connsiteY13" fmla="*/ 251840 h 757719"/>
              <a:gd name="connsiteX14" fmla="*/ 42443 w 1315672"/>
              <a:gd name="connsiteY14" fmla="*/ 213601 h 757719"/>
              <a:gd name="connsiteX15" fmla="*/ 46647 w 1315672"/>
              <a:gd name="connsiteY15" fmla="*/ 209397 h 757719"/>
              <a:gd name="connsiteX16" fmla="*/ 50088 w 1315672"/>
              <a:gd name="connsiteY16" fmla="*/ 201104 h 757719"/>
              <a:gd name="connsiteX17" fmla="*/ 50088 w 1315672"/>
              <a:gd name="connsiteY17" fmla="*/ 195160 h 757719"/>
              <a:gd name="connsiteX18" fmla="*/ 50088 w 1315672"/>
              <a:gd name="connsiteY18" fmla="*/ 10807 h 757719"/>
              <a:gd name="connsiteX19" fmla="*/ 50088 w 1315672"/>
              <a:gd name="connsiteY19" fmla="*/ 4864 h 757719"/>
              <a:gd name="connsiteX0" fmla="*/ 50088 w 1315672"/>
              <a:gd name="connsiteY0" fmla="*/ 4864 h 757719"/>
              <a:gd name="connsiteX1" fmla="*/ 1310043 w 1315672"/>
              <a:gd name="connsiteY1" fmla="*/ 0 h 757719"/>
              <a:gd name="connsiteX2" fmla="*/ 1314907 w 1315672"/>
              <a:gd name="connsiteY2" fmla="*/ 10807 h 757719"/>
              <a:gd name="connsiteX3" fmla="*/ 1314907 w 1315672"/>
              <a:gd name="connsiteY3" fmla="*/ 755405 h 757719"/>
              <a:gd name="connsiteX4" fmla="*/ 52932 w 1315672"/>
              <a:gd name="connsiteY4" fmla="*/ 757719 h 757719"/>
              <a:gd name="connsiteX5" fmla="*/ 50088 w 1315672"/>
              <a:gd name="connsiteY5" fmla="*/ 323024 h 757719"/>
              <a:gd name="connsiteX6" fmla="*/ 50088 w 1315672"/>
              <a:gd name="connsiteY6" fmla="*/ 317080 h 757719"/>
              <a:gd name="connsiteX7" fmla="*/ 46621 w 1315672"/>
              <a:gd name="connsiteY7" fmla="*/ 308800 h 757719"/>
              <a:gd name="connsiteX8" fmla="*/ 42392 w 1315672"/>
              <a:gd name="connsiteY8" fmla="*/ 304634 h 757719"/>
              <a:gd name="connsiteX9" fmla="*/ 4254 w 1315672"/>
              <a:gd name="connsiteY9" fmla="*/ 267055 h 757719"/>
              <a:gd name="connsiteX10" fmla="*/ 25 w 1315672"/>
              <a:gd name="connsiteY10" fmla="*/ 262890 h 757719"/>
              <a:gd name="connsiteX11" fmla="*/ 0 w 1315672"/>
              <a:gd name="connsiteY11" fmla="*/ 256044 h 757719"/>
              <a:gd name="connsiteX12" fmla="*/ 4203 w 1315672"/>
              <a:gd name="connsiteY12" fmla="*/ 251840 h 757719"/>
              <a:gd name="connsiteX13" fmla="*/ 42443 w 1315672"/>
              <a:gd name="connsiteY13" fmla="*/ 213601 h 757719"/>
              <a:gd name="connsiteX14" fmla="*/ 46647 w 1315672"/>
              <a:gd name="connsiteY14" fmla="*/ 209397 h 757719"/>
              <a:gd name="connsiteX15" fmla="*/ 50088 w 1315672"/>
              <a:gd name="connsiteY15" fmla="*/ 201104 h 757719"/>
              <a:gd name="connsiteX16" fmla="*/ 50088 w 1315672"/>
              <a:gd name="connsiteY16" fmla="*/ 195160 h 757719"/>
              <a:gd name="connsiteX17" fmla="*/ 50088 w 1315672"/>
              <a:gd name="connsiteY17" fmla="*/ 10807 h 757719"/>
              <a:gd name="connsiteX18" fmla="*/ 50088 w 1315672"/>
              <a:gd name="connsiteY18" fmla="*/ 4864 h 757719"/>
              <a:gd name="connsiteX0" fmla="*/ 50088 w 1315672"/>
              <a:gd name="connsiteY0" fmla="*/ 0 h 752855"/>
              <a:gd name="connsiteX1" fmla="*/ 1314907 w 1315672"/>
              <a:gd name="connsiteY1" fmla="*/ 5943 h 752855"/>
              <a:gd name="connsiteX2" fmla="*/ 1314907 w 1315672"/>
              <a:gd name="connsiteY2" fmla="*/ 750541 h 752855"/>
              <a:gd name="connsiteX3" fmla="*/ 52932 w 1315672"/>
              <a:gd name="connsiteY3" fmla="*/ 752855 h 752855"/>
              <a:gd name="connsiteX4" fmla="*/ 50088 w 1315672"/>
              <a:gd name="connsiteY4" fmla="*/ 318160 h 752855"/>
              <a:gd name="connsiteX5" fmla="*/ 50088 w 1315672"/>
              <a:gd name="connsiteY5" fmla="*/ 312216 h 752855"/>
              <a:gd name="connsiteX6" fmla="*/ 46621 w 1315672"/>
              <a:gd name="connsiteY6" fmla="*/ 303936 h 752855"/>
              <a:gd name="connsiteX7" fmla="*/ 42392 w 1315672"/>
              <a:gd name="connsiteY7" fmla="*/ 299770 h 752855"/>
              <a:gd name="connsiteX8" fmla="*/ 4254 w 1315672"/>
              <a:gd name="connsiteY8" fmla="*/ 262191 h 752855"/>
              <a:gd name="connsiteX9" fmla="*/ 25 w 1315672"/>
              <a:gd name="connsiteY9" fmla="*/ 258026 h 752855"/>
              <a:gd name="connsiteX10" fmla="*/ 0 w 1315672"/>
              <a:gd name="connsiteY10" fmla="*/ 251180 h 752855"/>
              <a:gd name="connsiteX11" fmla="*/ 4203 w 1315672"/>
              <a:gd name="connsiteY11" fmla="*/ 246976 h 752855"/>
              <a:gd name="connsiteX12" fmla="*/ 42443 w 1315672"/>
              <a:gd name="connsiteY12" fmla="*/ 208737 h 752855"/>
              <a:gd name="connsiteX13" fmla="*/ 46647 w 1315672"/>
              <a:gd name="connsiteY13" fmla="*/ 204533 h 752855"/>
              <a:gd name="connsiteX14" fmla="*/ 50088 w 1315672"/>
              <a:gd name="connsiteY14" fmla="*/ 196240 h 752855"/>
              <a:gd name="connsiteX15" fmla="*/ 50088 w 1315672"/>
              <a:gd name="connsiteY15" fmla="*/ 190296 h 752855"/>
              <a:gd name="connsiteX16" fmla="*/ 50088 w 1315672"/>
              <a:gd name="connsiteY16" fmla="*/ 5943 h 752855"/>
              <a:gd name="connsiteX17" fmla="*/ 50088 w 1315672"/>
              <a:gd name="connsiteY17" fmla="*/ 0 h 752855"/>
              <a:gd name="connsiteX0" fmla="*/ 50088 w 1315672"/>
              <a:gd name="connsiteY0" fmla="*/ 10503 h 763358"/>
              <a:gd name="connsiteX1" fmla="*/ 1314907 w 1315672"/>
              <a:gd name="connsiteY1" fmla="*/ 0 h 763358"/>
              <a:gd name="connsiteX2" fmla="*/ 1314907 w 1315672"/>
              <a:gd name="connsiteY2" fmla="*/ 761044 h 763358"/>
              <a:gd name="connsiteX3" fmla="*/ 52932 w 1315672"/>
              <a:gd name="connsiteY3" fmla="*/ 763358 h 763358"/>
              <a:gd name="connsiteX4" fmla="*/ 50088 w 1315672"/>
              <a:gd name="connsiteY4" fmla="*/ 328663 h 763358"/>
              <a:gd name="connsiteX5" fmla="*/ 50088 w 1315672"/>
              <a:gd name="connsiteY5" fmla="*/ 322719 h 763358"/>
              <a:gd name="connsiteX6" fmla="*/ 46621 w 1315672"/>
              <a:gd name="connsiteY6" fmla="*/ 314439 h 763358"/>
              <a:gd name="connsiteX7" fmla="*/ 42392 w 1315672"/>
              <a:gd name="connsiteY7" fmla="*/ 310273 h 763358"/>
              <a:gd name="connsiteX8" fmla="*/ 4254 w 1315672"/>
              <a:gd name="connsiteY8" fmla="*/ 272694 h 763358"/>
              <a:gd name="connsiteX9" fmla="*/ 25 w 1315672"/>
              <a:gd name="connsiteY9" fmla="*/ 268529 h 763358"/>
              <a:gd name="connsiteX10" fmla="*/ 0 w 1315672"/>
              <a:gd name="connsiteY10" fmla="*/ 261683 h 763358"/>
              <a:gd name="connsiteX11" fmla="*/ 4203 w 1315672"/>
              <a:gd name="connsiteY11" fmla="*/ 257479 h 763358"/>
              <a:gd name="connsiteX12" fmla="*/ 42443 w 1315672"/>
              <a:gd name="connsiteY12" fmla="*/ 219240 h 763358"/>
              <a:gd name="connsiteX13" fmla="*/ 46647 w 1315672"/>
              <a:gd name="connsiteY13" fmla="*/ 215036 h 763358"/>
              <a:gd name="connsiteX14" fmla="*/ 50088 w 1315672"/>
              <a:gd name="connsiteY14" fmla="*/ 206743 h 763358"/>
              <a:gd name="connsiteX15" fmla="*/ 50088 w 1315672"/>
              <a:gd name="connsiteY15" fmla="*/ 200799 h 763358"/>
              <a:gd name="connsiteX16" fmla="*/ 50088 w 1315672"/>
              <a:gd name="connsiteY16" fmla="*/ 16446 h 763358"/>
              <a:gd name="connsiteX17" fmla="*/ 50088 w 1315672"/>
              <a:gd name="connsiteY17" fmla="*/ 10503 h 763358"/>
              <a:gd name="connsiteX0" fmla="*/ 50088 w 1315672"/>
              <a:gd name="connsiteY0" fmla="*/ 0 h 752855"/>
              <a:gd name="connsiteX1" fmla="*/ 1314907 w 1315672"/>
              <a:gd name="connsiteY1" fmla="*/ 2654 h 752855"/>
              <a:gd name="connsiteX2" fmla="*/ 1314907 w 1315672"/>
              <a:gd name="connsiteY2" fmla="*/ 750541 h 752855"/>
              <a:gd name="connsiteX3" fmla="*/ 52932 w 1315672"/>
              <a:gd name="connsiteY3" fmla="*/ 752855 h 752855"/>
              <a:gd name="connsiteX4" fmla="*/ 50088 w 1315672"/>
              <a:gd name="connsiteY4" fmla="*/ 318160 h 752855"/>
              <a:gd name="connsiteX5" fmla="*/ 50088 w 1315672"/>
              <a:gd name="connsiteY5" fmla="*/ 312216 h 752855"/>
              <a:gd name="connsiteX6" fmla="*/ 46621 w 1315672"/>
              <a:gd name="connsiteY6" fmla="*/ 303936 h 752855"/>
              <a:gd name="connsiteX7" fmla="*/ 42392 w 1315672"/>
              <a:gd name="connsiteY7" fmla="*/ 299770 h 752855"/>
              <a:gd name="connsiteX8" fmla="*/ 4254 w 1315672"/>
              <a:gd name="connsiteY8" fmla="*/ 262191 h 752855"/>
              <a:gd name="connsiteX9" fmla="*/ 25 w 1315672"/>
              <a:gd name="connsiteY9" fmla="*/ 258026 h 752855"/>
              <a:gd name="connsiteX10" fmla="*/ 0 w 1315672"/>
              <a:gd name="connsiteY10" fmla="*/ 251180 h 752855"/>
              <a:gd name="connsiteX11" fmla="*/ 4203 w 1315672"/>
              <a:gd name="connsiteY11" fmla="*/ 246976 h 752855"/>
              <a:gd name="connsiteX12" fmla="*/ 42443 w 1315672"/>
              <a:gd name="connsiteY12" fmla="*/ 208737 h 752855"/>
              <a:gd name="connsiteX13" fmla="*/ 46647 w 1315672"/>
              <a:gd name="connsiteY13" fmla="*/ 204533 h 752855"/>
              <a:gd name="connsiteX14" fmla="*/ 50088 w 1315672"/>
              <a:gd name="connsiteY14" fmla="*/ 196240 h 752855"/>
              <a:gd name="connsiteX15" fmla="*/ 50088 w 1315672"/>
              <a:gd name="connsiteY15" fmla="*/ 190296 h 752855"/>
              <a:gd name="connsiteX16" fmla="*/ 50088 w 1315672"/>
              <a:gd name="connsiteY16" fmla="*/ 5943 h 752855"/>
              <a:gd name="connsiteX17" fmla="*/ 50088 w 1315672"/>
              <a:gd name="connsiteY17" fmla="*/ 0 h 75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15672" h="752855">
                <a:moveTo>
                  <a:pt x="50088" y="0"/>
                </a:moveTo>
                <a:lnTo>
                  <a:pt x="1314907" y="2654"/>
                </a:lnTo>
                <a:cubicBezTo>
                  <a:pt x="1312256" y="237420"/>
                  <a:pt x="1317558" y="515775"/>
                  <a:pt x="1314907" y="750541"/>
                </a:cubicBezTo>
                <a:lnTo>
                  <a:pt x="52932" y="752855"/>
                </a:lnTo>
                <a:cubicBezTo>
                  <a:pt x="54634" y="589404"/>
                  <a:pt x="48386" y="481611"/>
                  <a:pt x="50088" y="318160"/>
                </a:cubicBezTo>
                <a:lnTo>
                  <a:pt x="50088" y="312216"/>
                </a:lnTo>
                <a:lnTo>
                  <a:pt x="46621" y="303936"/>
                </a:lnTo>
                <a:lnTo>
                  <a:pt x="42392" y="299770"/>
                </a:lnTo>
                <a:lnTo>
                  <a:pt x="4254" y="262191"/>
                </a:lnTo>
                <a:lnTo>
                  <a:pt x="25" y="258026"/>
                </a:lnTo>
                <a:cubicBezTo>
                  <a:pt x="17" y="255744"/>
                  <a:pt x="8" y="253462"/>
                  <a:pt x="0" y="251180"/>
                </a:cubicBezTo>
                <a:lnTo>
                  <a:pt x="4203" y="246976"/>
                </a:lnTo>
                <a:lnTo>
                  <a:pt x="42443" y="208737"/>
                </a:lnTo>
                <a:lnTo>
                  <a:pt x="46647" y="204533"/>
                </a:lnTo>
                <a:lnTo>
                  <a:pt x="50088" y="196240"/>
                </a:lnTo>
                <a:lnTo>
                  <a:pt x="50088" y="190296"/>
                </a:lnTo>
                <a:lnTo>
                  <a:pt x="50088" y="5943"/>
                </a:lnTo>
                <a:lnTo>
                  <a:pt x="50088" y="0"/>
                </a:lnTo>
                <a:close/>
              </a:path>
            </a:pathLst>
          </a:custGeom>
          <a:solidFill>
            <a:schemeClr val="bg1"/>
          </a:solidFill>
          <a:ln w="12699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67"/>
          <p:cNvSpPr/>
          <p:nvPr/>
        </p:nvSpPr>
        <p:spPr>
          <a:xfrm rot="16200000" flipV="1">
            <a:off x="2037219" y="1925702"/>
            <a:ext cx="1314913" cy="982766"/>
          </a:xfrm>
          <a:custGeom>
            <a:avLst/>
            <a:gdLst/>
            <a:ahLst/>
            <a:cxnLst/>
            <a:rect l="l" t="t" r="r" b="b"/>
            <a:pathLst>
              <a:path w="1314907" h="1131430">
                <a:moveTo>
                  <a:pt x="1304099" y="0"/>
                </a:moveTo>
                <a:lnTo>
                  <a:pt x="1310043" y="0"/>
                </a:lnTo>
                <a:lnTo>
                  <a:pt x="1314907" y="4864"/>
                </a:lnTo>
                <a:lnTo>
                  <a:pt x="1314907" y="10807"/>
                </a:lnTo>
                <a:lnTo>
                  <a:pt x="1314907" y="1120622"/>
                </a:lnTo>
                <a:lnTo>
                  <a:pt x="1314907" y="1126566"/>
                </a:lnTo>
                <a:lnTo>
                  <a:pt x="1310043" y="1131430"/>
                </a:lnTo>
                <a:lnTo>
                  <a:pt x="1304099" y="1131430"/>
                </a:lnTo>
                <a:lnTo>
                  <a:pt x="60883" y="1131430"/>
                </a:lnTo>
                <a:lnTo>
                  <a:pt x="54952" y="1131430"/>
                </a:lnTo>
                <a:lnTo>
                  <a:pt x="50088" y="1126566"/>
                </a:lnTo>
                <a:lnTo>
                  <a:pt x="50088" y="1120622"/>
                </a:lnTo>
                <a:lnTo>
                  <a:pt x="50088" y="323024"/>
                </a:lnTo>
                <a:lnTo>
                  <a:pt x="50088" y="317080"/>
                </a:lnTo>
                <a:lnTo>
                  <a:pt x="46621" y="308800"/>
                </a:lnTo>
                <a:lnTo>
                  <a:pt x="42392" y="304634"/>
                </a:lnTo>
                <a:lnTo>
                  <a:pt x="4254" y="267055"/>
                </a:lnTo>
                <a:lnTo>
                  <a:pt x="25" y="262890"/>
                </a:lnTo>
                <a:lnTo>
                  <a:pt x="0" y="256044"/>
                </a:lnTo>
                <a:lnTo>
                  <a:pt x="4203" y="251840"/>
                </a:lnTo>
                <a:lnTo>
                  <a:pt x="42443" y="213601"/>
                </a:lnTo>
                <a:lnTo>
                  <a:pt x="46647" y="209397"/>
                </a:lnTo>
                <a:lnTo>
                  <a:pt x="50088" y="201104"/>
                </a:lnTo>
                <a:lnTo>
                  <a:pt x="50088" y="195160"/>
                </a:lnTo>
                <a:lnTo>
                  <a:pt x="50088" y="10807"/>
                </a:lnTo>
                <a:lnTo>
                  <a:pt x="50088" y="4864"/>
                </a:lnTo>
                <a:lnTo>
                  <a:pt x="54952" y="0"/>
                </a:lnTo>
                <a:lnTo>
                  <a:pt x="60883" y="0"/>
                </a:lnTo>
                <a:lnTo>
                  <a:pt x="1304099" y="0"/>
                </a:lnTo>
                <a:close/>
              </a:path>
            </a:pathLst>
          </a:custGeom>
          <a:solidFill>
            <a:schemeClr val="bg1"/>
          </a:solidFill>
          <a:ln w="12699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5"/>
          <p:cNvSpPr txBox="1"/>
          <p:nvPr/>
        </p:nvSpPr>
        <p:spPr>
          <a:xfrm>
            <a:off x="293872" y="1172857"/>
            <a:ext cx="4763770" cy="230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7200"/>
              </a:lnSpc>
            </a:pPr>
            <a:r>
              <a:rPr lang="en-US" sz="1400" b="1" dirty="0">
                <a:solidFill>
                  <a:srgbClr val="414042"/>
                </a:solidFill>
                <a:cs typeface="Calibri"/>
              </a:rPr>
              <a:t>Public wildlife </a:t>
            </a:r>
            <a:r>
              <a:rPr lang="en-US" sz="1400" b="1" dirty="0" smtClean="0">
                <a:solidFill>
                  <a:srgbClr val="414042"/>
                </a:solidFill>
                <a:cs typeface="Calibri"/>
              </a:rPr>
              <a:t>sanctuary of Kemerovo region Karakansky </a:t>
            </a:r>
            <a:r>
              <a:rPr lang="en-US" sz="1400" b="1" dirty="0" smtClean="0">
                <a:solidFill>
                  <a:srgbClr val="414042"/>
                </a:solidFill>
                <a:latin typeface="Calibri"/>
                <a:cs typeface="Calibri"/>
              </a:rPr>
              <a:t>ridge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4673352" y="5603825"/>
            <a:ext cx="2106930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70"/>
              </a:lnSpc>
            </a:pPr>
            <a:r>
              <a:rPr sz="4600" spc="-70" dirty="0" smtClean="0">
                <a:solidFill>
                  <a:srgbClr val="8DC53E"/>
                </a:solidFill>
                <a:latin typeface="Calibri"/>
                <a:cs typeface="Calibri"/>
              </a:rPr>
              <a:t>1</a:t>
            </a:r>
            <a:r>
              <a:rPr sz="4600" dirty="0" smtClean="0">
                <a:solidFill>
                  <a:srgbClr val="8DC53E"/>
                </a:solidFill>
                <a:latin typeface="Calibri"/>
                <a:cs typeface="Calibri"/>
              </a:rPr>
              <a:t>5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181805" y="5608054"/>
            <a:ext cx="1581150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70"/>
              </a:lnSpc>
            </a:pPr>
            <a:r>
              <a:rPr sz="4600" spc="-165" dirty="0" smtClean="0">
                <a:solidFill>
                  <a:srgbClr val="8DC53E"/>
                </a:solidFill>
                <a:latin typeface="Calibri"/>
                <a:cs typeface="Calibri"/>
              </a:rPr>
              <a:t>11</a:t>
            </a:r>
            <a:r>
              <a:rPr sz="4600" spc="-70" dirty="0" smtClean="0">
                <a:solidFill>
                  <a:srgbClr val="8DC53E"/>
                </a:solidFill>
                <a:latin typeface="Calibri"/>
                <a:cs typeface="Calibri"/>
              </a:rPr>
              <a:t>1</a:t>
            </a:r>
            <a:r>
              <a:rPr sz="4600" spc="-145" dirty="0" smtClean="0">
                <a:solidFill>
                  <a:srgbClr val="8DC53E"/>
                </a:solidFill>
                <a:latin typeface="Calibri"/>
                <a:cs typeface="Calibri"/>
              </a:rPr>
              <a:t>5</a:t>
            </a:r>
            <a:r>
              <a:rPr lang="en-US" sz="4600" spc="-30" dirty="0" smtClean="0">
                <a:solidFill>
                  <a:srgbClr val="8DC53E"/>
                </a:solidFill>
                <a:latin typeface="Calibri"/>
                <a:cs typeface="Calibri"/>
              </a:rPr>
              <a:t>.</a:t>
            </a:r>
            <a:r>
              <a:rPr sz="4600" dirty="0" smtClean="0">
                <a:solidFill>
                  <a:srgbClr val="8DC53E"/>
                </a:solidFill>
                <a:latin typeface="Calibri"/>
                <a:cs typeface="Calibri"/>
              </a:rPr>
              <a:t>2</a:t>
            </a:r>
            <a:endParaRPr sz="4600" dirty="0">
              <a:latin typeface="Calibri"/>
              <a:cs typeface="Calibri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2737841" y="5595354"/>
            <a:ext cx="838200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70"/>
              </a:lnSpc>
            </a:pPr>
            <a:r>
              <a:rPr sz="4600" spc="-120" dirty="0" smtClean="0">
                <a:solidFill>
                  <a:srgbClr val="8DC53E"/>
                </a:solidFill>
                <a:latin typeface="Calibri"/>
                <a:cs typeface="Calibri"/>
              </a:rPr>
              <a:t>5</a:t>
            </a:r>
            <a:r>
              <a:rPr sz="4600" spc="-240" dirty="0" smtClean="0">
                <a:solidFill>
                  <a:srgbClr val="8DC53E"/>
                </a:solidFill>
                <a:latin typeface="Calibri"/>
                <a:cs typeface="Calibri"/>
              </a:rPr>
              <a:t>31</a:t>
            </a:r>
            <a:endParaRPr sz="4600" dirty="0">
              <a:latin typeface="Calibri"/>
              <a:cs typeface="Calibri"/>
            </a:endParaRPr>
          </a:p>
        </p:txBody>
      </p:sp>
      <p:sp>
        <p:nvSpPr>
          <p:cNvPr id="15" name="object 9"/>
          <p:cNvSpPr/>
          <p:nvPr/>
        </p:nvSpPr>
        <p:spPr>
          <a:xfrm>
            <a:off x="6476117" y="1269998"/>
            <a:ext cx="2487155" cy="1039825"/>
          </a:xfrm>
          <a:custGeom>
            <a:avLst/>
            <a:gdLst/>
            <a:ahLst/>
            <a:cxnLst/>
            <a:rect l="l" t="t" r="r" b="b"/>
            <a:pathLst>
              <a:path w="2487155" h="1039825">
                <a:moveTo>
                  <a:pt x="2487155" y="1029017"/>
                </a:moveTo>
                <a:lnTo>
                  <a:pt x="2487155" y="1034961"/>
                </a:lnTo>
                <a:lnTo>
                  <a:pt x="2482291" y="1039825"/>
                </a:lnTo>
                <a:lnTo>
                  <a:pt x="2476347" y="1039825"/>
                </a:lnTo>
                <a:lnTo>
                  <a:pt x="10807" y="1039825"/>
                </a:lnTo>
                <a:lnTo>
                  <a:pt x="4864" y="1039825"/>
                </a:lnTo>
                <a:lnTo>
                  <a:pt x="0" y="1034961"/>
                </a:lnTo>
                <a:lnTo>
                  <a:pt x="0" y="1029017"/>
                </a:lnTo>
                <a:lnTo>
                  <a:pt x="0" y="10807"/>
                </a:lnTo>
                <a:lnTo>
                  <a:pt x="0" y="4864"/>
                </a:lnTo>
                <a:lnTo>
                  <a:pt x="4864" y="0"/>
                </a:lnTo>
                <a:lnTo>
                  <a:pt x="10807" y="0"/>
                </a:lnTo>
                <a:lnTo>
                  <a:pt x="2476347" y="0"/>
                </a:lnTo>
                <a:lnTo>
                  <a:pt x="2482291" y="0"/>
                </a:lnTo>
                <a:lnTo>
                  <a:pt x="2487155" y="4864"/>
                </a:lnTo>
                <a:lnTo>
                  <a:pt x="2487155" y="10807"/>
                </a:lnTo>
                <a:lnTo>
                  <a:pt x="2487155" y="1029017"/>
                </a:lnTo>
                <a:close/>
              </a:path>
            </a:pathLst>
          </a:custGeom>
          <a:ln w="254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259454" y="3430365"/>
            <a:ext cx="240715" cy="611492"/>
          </a:xfrm>
          <a:custGeom>
            <a:avLst/>
            <a:gdLst/>
            <a:ahLst/>
            <a:cxnLst/>
            <a:rect l="l" t="t" r="r" b="b"/>
            <a:pathLst>
              <a:path w="240715" h="611492">
                <a:moveTo>
                  <a:pt x="240715" y="557618"/>
                </a:moveTo>
                <a:lnTo>
                  <a:pt x="117208" y="557618"/>
                </a:lnTo>
                <a:lnTo>
                  <a:pt x="125475" y="561073"/>
                </a:lnTo>
                <a:lnTo>
                  <a:pt x="175132" y="611466"/>
                </a:lnTo>
                <a:lnTo>
                  <a:pt x="181978" y="611492"/>
                </a:lnTo>
                <a:lnTo>
                  <a:pt x="232422" y="561047"/>
                </a:lnTo>
                <a:lnTo>
                  <a:pt x="240715" y="557618"/>
                </a:lnTo>
                <a:close/>
              </a:path>
              <a:path w="240715" h="611492">
                <a:moveTo>
                  <a:pt x="841375" y="0"/>
                </a:moveTo>
                <a:lnTo>
                  <a:pt x="4864" y="0"/>
                </a:lnTo>
                <a:lnTo>
                  <a:pt x="0" y="4864"/>
                </a:lnTo>
                <a:lnTo>
                  <a:pt x="0" y="552754"/>
                </a:lnTo>
                <a:lnTo>
                  <a:pt x="4864" y="557618"/>
                </a:lnTo>
                <a:lnTo>
                  <a:pt x="841375" y="557618"/>
                </a:lnTo>
                <a:lnTo>
                  <a:pt x="846239" y="552754"/>
                </a:lnTo>
                <a:lnTo>
                  <a:pt x="846239" y="4864"/>
                </a:lnTo>
                <a:lnTo>
                  <a:pt x="841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259454" y="3430365"/>
            <a:ext cx="846239" cy="611492"/>
          </a:xfrm>
          <a:custGeom>
            <a:avLst/>
            <a:gdLst/>
            <a:ahLst/>
            <a:cxnLst/>
            <a:rect l="l" t="t" r="r" b="b"/>
            <a:pathLst>
              <a:path w="846239" h="611492">
                <a:moveTo>
                  <a:pt x="846239" y="10807"/>
                </a:moveTo>
                <a:lnTo>
                  <a:pt x="846239" y="4864"/>
                </a:lnTo>
                <a:lnTo>
                  <a:pt x="841375" y="0"/>
                </a:lnTo>
                <a:lnTo>
                  <a:pt x="835431" y="0"/>
                </a:lnTo>
                <a:lnTo>
                  <a:pt x="10807" y="0"/>
                </a:lnTo>
                <a:lnTo>
                  <a:pt x="4864" y="0"/>
                </a:lnTo>
                <a:lnTo>
                  <a:pt x="0" y="4864"/>
                </a:lnTo>
                <a:lnTo>
                  <a:pt x="0" y="10807"/>
                </a:lnTo>
                <a:lnTo>
                  <a:pt x="0" y="546811"/>
                </a:lnTo>
                <a:lnTo>
                  <a:pt x="0" y="552754"/>
                </a:lnTo>
                <a:lnTo>
                  <a:pt x="4864" y="557618"/>
                </a:lnTo>
                <a:lnTo>
                  <a:pt x="10807" y="557618"/>
                </a:lnTo>
                <a:lnTo>
                  <a:pt x="111264" y="557618"/>
                </a:lnTo>
                <a:lnTo>
                  <a:pt x="117208" y="557618"/>
                </a:lnTo>
                <a:lnTo>
                  <a:pt x="125475" y="561073"/>
                </a:lnTo>
                <a:lnTo>
                  <a:pt x="129641" y="565315"/>
                </a:lnTo>
                <a:lnTo>
                  <a:pt x="170967" y="607225"/>
                </a:lnTo>
                <a:lnTo>
                  <a:pt x="175132" y="611466"/>
                </a:lnTo>
                <a:lnTo>
                  <a:pt x="181978" y="611492"/>
                </a:lnTo>
                <a:lnTo>
                  <a:pt x="186181" y="607275"/>
                </a:lnTo>
                <a:lnTo>
                  <a:pt x="228219" y="565264"/>
                </a:lnTo>
                <a:lnTo>
                  <a:pt x="232422" y="561047"/>
                </a:lnTo>
                <a:lnTo>
                  <a:pt x="240715" y="557618"/>
                </a:lnTo>
                <a:lnTo>
                  <a:pt x="246659" y="557618"/>
                </a:lnTo>
                <a:lnTo>
                  <a:pt x="835431" y="557618"/>
                </a:lnTo>
                <a:lnTo>
                  <a:pt x="841375" y="557618"/>
                </a:lnTo>
                <a:lnTo>
                  <a:pt x="846239" y="552754"/>
                </a:lnTo>
                <a:lnTo>
                  <a:pt x="846239" y="546811"/>
                </a:lnTo>
                <a:lnTo>
                  <a:pt x="846239" y="10807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428054" y="405969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3"/>
          <p:cNvSpPr/>
          <p:nvPr/>
        </p:nvSpPr>
        <p:spPr>
          <a:xfrm>
            <a:off x="434404" y="4105089"/>
            <a:ext cx="449872" cy="407669"/>
          </a:xfrm>
          <a:custGeom>
            <a:avLst/>
            <a:gdLst/>
            <a:ahLst/>
            <a:cxnLst/>
            <a:rect l="l" t="t" r="r" b="b"/>
            <a:pathLst>
              <a:path w="449872" h="407670">
                <a:moveTo>
                  <a:pt x="0" y="0"/>
                </a:moveTo>
                <a:lnTo>
                  <a:pt x="0" y="335673"/>
                </a:lnTo>
                <a:lnTo>
                  <a:pt x="1463" y="350106"/>
                </a:lnTo>
                <a:lnTo>
                  <a:pt x="21064" y="386437"/>
                </a:lnTo>
                <a:lnTo>
                  <a:pt x="57323" y="406156"/>
                </a:lnTo>
                <a:lnTo>
                  <a:pt x="71741" y="407669"/>
                </a:lnTo>
                <a:lnTo>
                  <a:pt x="449872" y="407670"/>
                </a:lnTo>
              </a:path>
            </a:pathLst>
          </a:custGeom>
          <a:ln w="12700">
            <a:solidFill>
              <a:srgbClr val="8DC53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16"/>
          <p:cNvSpPr/>
          <p:nvPr/>
        </p:nvSpPr>
        <p:spPr>
          <a:xfrm>
            <a:off x="940979" y="2368581"/>
            <a:ext cx="1160653" cy="1006284"/>
          </a:xfrm>
          <a:custGeom>
            <a:avLst/>
            <a:gdLst/>
            <a:ahLst/>
            <a:cxnLst/>
            <a:rect l="l" t="t" r="r" b="b"/>
            <a:pathLst>
              <a:path w="1160653" h="1006284">
                <a:moveTo>
                  <a:pt x="0" y="10807"/>
                </a:moveTo>
                <a:lnTo>
                  <a:pt x="0" y="4864"/>
                </a:lnTo>
                <a:lnTo>
                  <a:pt x="4864" y="0"/>
                </a:lnTo>
                <a:lnTo>
                  <a:pt x="10807" y="0"/>
                </a:lnTo>
                <a:lnTo>
                  <a:pt x="1149845" y="0"/>
                </a:lnTo>
                <a:lnTo>
                  <a:pt x="1155788" y="0"/>
                </a:lnTo>
                <a:lnTo>
                  <a:pt x="1160653" y="4864"/>
                </a:lnTo>
                <a:lnTo>
                  <a:pt x="1160653" y="10807"/>
                </a:lnTo>
                <a:lnTo>
                  <a:pt x="1160653" y="941603"/>
                </a:lnTo>
                <a:lnTo>
                  <a:pt x="1160653" y="947547"/>
                </a:lnTo>
                <a:lnTo>
                  <a:pt x="1155788" y="952411"/>
                </a:lnTo>
                <a:lnTo>
                  <a:pt x="1149845" y="952411"/>
                </a:lnTo>
                <a:lnTo>
                  <a:pt x="934999" y="952411"/>
                </a:lnTo>
                <a:lnTo>
                  <a:pt x="929055" y="952411"/>
                </a:lnTo>
                <a:lnTo>
                  <a:pt x="920788" y="955865"/>
                </a:lnTo>
                <a:lnTo>
                  <a:pt x="916622" y="960107"/>
                </a:lnTo>
                <a:lnTo>
                  <a:pt x="875309" y="1002017"/>
                </a:lnTo>
                <a:lnTo>
                  <a:pt x="871143" y="1006259"/>
                </a:lnTo>
                <a:lnTo>
                  <a:pt x="864298" y="1006284"/>
                </a:lnTo>
                <a:lnTo>
                  <a:pt x="860094" y="1002080"/>
                </a:lnTo>
                <a:lnTo>
                  <a:pt x="818057" y="960043"/>
                </a:lnTo>
                <a:lnTo>
                  <a:pt x="813854" y="955840"/>
                </a:lnTo>
                <a:lnTo>
                  <a:pt x="805561" y="952411"/>
                </a:lnTo>
                <a:lnTo>
                  <a:pt x="799617" y="952411"/>
                </a:lnTo>
                <a:lnTo>
                  <a:pt x="10807" y="952411"/>
                </a:lnTo>
                <a:lnTo>
                  <a:pt x="4864" y="952411"/>
                </a:lnTo>
                <a:lnTo>
                  <a:pt x="0" y="947547"/>
                </a:lnTo>
                <a:lnTo>
                  <a:pt x="0" y="941603"/>
                </a:lnTo>
                <a:lnTo>
                  <a:pt x="0" y="10807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18"/>
          <p:cNvSpPr/>
          <p:nvPr/>
        </p:nvSpPr>
        <p:spPr>
          <a:xfrm>
            <a:off x="1802667" y="3374865"/>
            <a:ext cx="45719" cy="361246"/>
          </a:xfrm>
          <a:custGeom>
            <a:avLst/>
            <a:gdLst/>
            <a:ahLst/>
            <a:cxnLst/>
            <a:rect l="l" t="t" r="r" b="b"/>
            <a:pathLst>
              <a:path h="508304">
                <a:moveTo>
                  <a:pt x="0" y="0"/>
                </a:moveTo>
                <a:lnTo>
                  <a:pt x="0" y="508304"/>
                </a:lnTo>
              </a:path>
            </a:pathLst>
          </a:custGeom>
          <a:ln w="12700">
            <a:solidFill>
              <a:srgbClr val="8DC53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3"/>
          <p:cNvSpPr/>
          <p:nvPr/>
        </p:nvSpPr>
        <p:spPr>
          <a:xfrm>
            <a:off x="6592798" y="1328470"/>
            <a:ext cx="398348" cy="3983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4"/>
          <p:cNvSpPr/>
          <p:nvPr/>
        </p:nvSpPr>
        <p:spPr>
          <a:xfrm>
            <a:off x="215005" y="5546997"/>
            <a:ext cx="8761437" cy="0"/>
          </a:xfrm>
          <a:custGeom>
            <a:avLst/>
            <a:gdLst/>
            <a:ahLst/>
            <a:cxnLst/>
            <a:rect l="l" t="t" r="r" b="b"/>
            <a:pathLst>
              <a:path w="8761437">
                <a:moveTo>
                  <a:pt x="8761437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6"/>
          <p:cNvSpPr txBox="1"/>
          <p:nvPr/>
        </p:nvSpPr>
        <p:spPr>
          <a:xfrm>
            <a:off x="1762955" y="5715000"/>
            <a:ext cx="71310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rgbClr val="8EC73F"/>
                </a:solidFill>
              </a:rPr>
              <a:t>size of wildlife </a:t>
            </a:r>
            <a:r>
              <a:rPr lang="en-US" sz="1000" dirty="0">
                <a:solidFill>
                  <a:srgbClr val="8EC73F"/>
                </a:solidFill>
              </a:rPr>
              <a:t>sanctuary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5" name="object 27"/>
          <p:cNvSpPr txBox="1"/>
          <p:nvPr/>
        </p:nvSpPr>
        <p:spPr>
          <a:xfrm>
            <a:off x="1061319" y="2372295"/>
            <a:ext cx="918210" cy="792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" algn="ctr">
              <a:lnSpc>
                <a:spcPct val="100000"/>
              </a:lnSpc>
            </a:pPr>
            <a:r>
              <a:rPr sz="2400" b="1" spc="-25" dirty="0">
                <a:solidFill>
                  <a:srgbClr val="8DC53E"/>
                </a:solidFill>
                <a:latin typeface="Calibri"/>
                <a:cs typeface="Calibri"/>
              </a:rPr>
              <a:t>12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1125"/>
              </a:lnSpc>
            </a:pPr>
            <a:r>
              <a:rPr lang="en-US" sz="1000" dirty="0" smtClean="0">
                <a:solidFill>
                  <a:srgbClr val="8DC53E"/>
                </a:solidFill>
                <a:latin typeface="Calibri"/>
                <a:cs typeface="Calibri"/>
              </a:rPr>
              <a:t>species of protected rare plants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6" name="object 28"/>
          <p:cNvSpPr txBox="1"/>
          <p:nvPr/>
        </p:nvSpPr>
        <p:spPr>
          <a:xfrm>
            <a:off x="6599919" y="1759631"/>
            <a:ext cx="221043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000" dirty="0" smtClean="0">
                <a:solidFill>
                  <a:srgbClr val="8DC53E"/>
                </a:solidFill>
                <a:latin typeface="Calibri"/>
                <a:cs typeface="Calibri"/>
              </a:rPr>
              <a:t>In</a:t>
            </a:r>
            <a:r>
              <a:rPr sz="1000" dirty="0" smtClean="0">
                <a:solidFill>
                  <a:srgbClr val="8DC53E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8DC53E"/>
                </a:solidFill>
                <a:latin typeface="Calibri"/>
                <a:cs typeface="Calibri"/>
              </a:rPr>
              <a:t>2012 </a:t>
            </a:r>
            <a:r>
              <a:rPr sz="1000" spc="-15" dirty="0" smtClean="0">
                <a:solidFill>
                  <a:srgbClr val="8DC53E"/>
                </a:solidFill>
                <a:latin typeface="Calibri"/>
                <a:cs typeface="Calibri"/>
              </a:rPr>
              <a:t>К</a:t>
            </a:r>
            <a:r>
              <a:rPr sz="1000" dirty="0" smtClean="0">
                <a:solidFill>
                  <a:srgbClr val="8DC53E"/>
                </a:solidFill>
                <a:latin typeface="Calibri"/>
                <a:cs typeface="Calibri"/>
              </a:rPr>
              <a:t>ТК </a:t>
            </a:r>
            <a:r>
              <a:rPr lang="en-US" sz="1000" dirty="0">
                <a:solidFill>
                  <a:srgbClr val="8DC53E"/>
                </a:solidFill>
                <a:cs typeface="Calibri"/>
              </a:rPr>
              <a:t>passed </a:t>
            </a:r>
            <a:r>
              <a:rPr lang="en-US" sz="1000" dirty="0" smtClean="0">
                <a:solidFill>
                  <a:srgbClr val="8DC53E"/>
                </a:solidFill>
                <a:cs typeface="Calibri"/>
              </a:rPr>
              <a:t>environmental audit, initiated by</a:t>
            </a:r>
            <a:r>
              <a:rPr lang="en-US" sz="1000" b="1" dirty="0">
                <a:solidFill>
                  <a:srgbClr val="8DC53E"/>
                </a:solidFill>
                <a:latin typeface="Calibri"/>
                <a:cs typeface="Calibri"/>
              </a:rPr>
              <a:t> </a:t>
            </a:r>
            <a:r>
              <a:rPr lang="en-US" sz="1000" b="1" dirty="0" smtClean="0">
                <a:solidFill>
                  <a:srgbClr val="8DC53E"/>
                </a:solidFill>
                <a:latin typeface="Calibri"/>
                <a:cs typeface="Calibri"/>
              </a:rPr>
              <a:t>the European Bank for Reconstruction and Development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7" name="object 33"/>
          <p:cNvSpPr txBox="1"/>
          <p:nvPr/>
        </p:nvSpPr>
        <p:spPr>
          <a:xfrm>
            <a:off x="2265850" y="1794559"/>
            <a:ext cx="855980" cy="1010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algn="ctr">
              <a:lnSpc>
                <a:spcPct val="100000"/>
              </a:lnSpc>
            </a:pPr>
            <a:r>
              <a:rPr sz="2400" b="1" spc="40" dirty="0">
                <a:solidFill>
                  <a:srgbClr val="8DC53E"/>
                </a:solidFill>
                <a:latin typeface="Calibri"/>
                <a:cs typeface="Calibri"/>
              </a:rPr>
              <a:t>44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965"/>
              </a:lnSpc>
            </a:pPr>
            <a:r>
              <a:rPr lang="en-US" sz="1000" dirty="0" smtClean="0">
                <a:solidFill>
                  <a:srgbClr val="8DC53E"/>
                </a:solidFill>
                <a:latin typeface="Calibri"/>
                <a:cs typeface="Calibri"/>
              </a:rPr>
              <a:t>rare species of insects</a:t>
            </a:r>
            <a:r>
              <a:rPr sz="1000" dirty="0" smtClean="0">
                <a:solidFill>
                  <a:srgbClr val="8DC53E"/>
                </a:solidFill>
                <a:latin typeface="Calibri"/>
                <a:cs typeface="Calibri"/>
              </a:rPr>
              <a:t> (</a:t>
            </a:r>
            <a:r>
              <a:rPr lang="en-US" sz="1000" dirty="0" smtClean="0">
                <a:solidFill>
                  <a:srgbClr val="8DC53E"/>
                </a:solidFill>
                <a:cs typeface="Calibri"/>
              </a:rPr>
              <a:t>orthoptera</a:t>
            </a:r>
            <a:r>
              <a:rPr sz="1000" dirty="0" smtClean="0">
                <a:solidFill>
                  <a:srgbClr val="8DC53E"/>
                </a:solidFill>
                <a:latin typeface="Calibri"/>
                <a:cs typeface="Calibri"/>
              </a:rPr>
              <a:t>, </a:t>
            </a:r>
            <a:r>
              <a:rPr lang="en-US" sz="1000" dirty="0" smtClean="0">
                <a:solidFill>
                  <a:srgbClr val="8DC53E"/>
                </a:solidFill>
                <a:latin typeface="Calibri"/>
                <a:cs typeface="Calibri"/>
              </a:rPr>
              <a:t>butterflies</a:t>
            </a:r>
            <a:r>
              <a:rPr sz="1000" dirty="0" smtClean="0">
                <a:solidFill>
                  <a:srgbClr val="8DC53E"/>
                </a:solidFill>
                <a:latin typeface="Calibri"/>
                <a:cs typeface="Calibri"/>
              </a:rPr>
              <a:t>,</a:t>
            </a:r>
            <a:r>
              <a:rPr lang="en-US" sz="1000" dirty="0" smtClean="0">
                <a:solidFill>
                  <a:srgbClr val="8DC53E"/>
                </a:solidFill>
                <a:latin typeface="Calibri"/>
                <a:cs typeface="Calibri"/>
              </a:rPr>
              <a:t> spiders</a:t>
            </a:r>
            <a:r>
              <a:rPr sz="1000" dirty="0" smtClean="0">
                <a:solidFill>
                  <a:srgbClr val="8DC53E"/>
                </a:solidFill>
                <a:latin typeface="Calibri"/>
                <a:cs typeface="Calibri"/>
              </a:rPr>
              <a:t>)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8" name="object 34"/>
          <p:cNvSpPr txBox="1"/>
          <p:nvPr/>
        </p:nvSpPr>
        <p:spPr>
          <a:xfrm>
            <a:off x="5831541" y="4283224"/>
            <a:ext cx="94805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 algn="ctr">
              <a:lnSpc>
                <a:spcPct val="100000"/>
              </a:lnSpc>
            </a:pPr>
            <a:r>
              <a:rPr lang="en-US" sz="1000" dirty="0" smtClean="0">
                <a:solidFill>
                  <a:srgbClr val="8DC53E"/>
                </a:solidFill>
                <a:cs typeface="Calibri"/>
              </a:rPr>
              <a:t>eared </a:t>
            </a:r>
            <a:r>
              <a:rPr lang="en-US" sz="1000" dirty="0">
                <a:solidFill>
                  <a:srgbClr val="8DC53E"/>
                </a:solidFill>
                <a:cs typeface="Calibri"/>
              </a:rPr>
              <a:t>bat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9" name="object 36"/>
          <p:cNvSpPr txBox="1"/>
          <p:nvPr/>
        </p:nvSpPr>
        <p:spPr>
          <a:xfrm>
            <a:off x="3349120" y="2412132"/>
            <a:ext cx="977900" cy="420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3655" algn="ctr">
              <a:lnSpc>
                <a:spcPct val="100000"/>
              </a:lnSpc>
            </a:pPr>
            <a:r>
              <a:rPr sz="1400" b="1" spc="5" dirty="0">
                <a:solidFill>
                  <a:srgbClr val="414042"/>
                </a:solidFill>
                <a:latin typeface="Calibri"/>
                <a:cs typeface="Calibri"/>
              </a:rPr>
              <a:t>46</a:t>
            </a:r>
            <a:r>
              <a:rPr sz="1400" b="1" dirty="0">
                <a:solidFill>
                  <a:srgbClr val="414042"/>
                </a:solidFill>
                <a:latin typeface="Calibri"/>
                <a:cs typeface="Calibri"/>
              </a:rPr>
              <a:t>8 </a:t>
            </a:r>
            <a:r>
              <a:rPr lang="en-US" sz="1400" b="1" dirty="0" smtClean="0">
                <a:solidFill>
                  <a:srgbClr val="414042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ts val="840"/>
              </a:lnSpc>
            </a:pPr>
            <a:r>
              <a:rPr lang="en-US" sz="800" dirty="0" smtClean="0">
                <a:solidFill>
                  <a:srgbClr val="414042"/>
                </a:solidFill>
                <a:cs typeface="Calibri"/>
              </a:rPr>
              <a:t>maximum altitude</a:t>
            </a:r>
          </a:p>
          <a:p>
            <a:pPr algn="ctr">
              <a:lnSpc>
                <a:spcPts val="840"/>
              </a:lnSpc>
            </a:pPr>
            <a:r>
              <a:rPr lang="en-US" sz="800" dirty="0" smtClean="0">
                <a:solidFill>
                  <a:srgbClr val="414042"/>
                </a:solidFill>
                <a:latin typeface="Calibri"/>
                <a:cs typeface="Calibri"/>
              </a:rPr>
              <a:t>above sea level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0" name="object 37"/>
          <p:cNvSpPr txBox="1"/>
          <p:nvPr/>
        </p:nvSpPr>
        <p:spPr>
          <a:xfrm>
            <a:off x="5086621" y="2420888"/>
            <a:ext cx="69596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795" algn="ctr">
              <a:lnSpc>
                <a:spcPct val="100000"/>
              </a:lnSpc>
            </a:pPr>
            <a:r>
              <a:rPr sz="2400" b="1" dirty="0">
                <a:solidFill>
                  <a:srgbClr val="8DC53E"/>
                </a:solidFill>
                <a:latin typeface="Calibri"/>
                <a:cs typeface="Calibri"/>
              </a:rPr>
              <a:t>5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975"/>
              </a:lnSpc>
            </a:pPr>
            <a:r>
              <a:rPr lang="en-US" sz="1000" dirty="0" smtClean="0">
                <a:solidFill>
                  <a:srgbClr val="8DC53E"/>
                </a:solidFill>
                <a:cs typeface="Calibri"/>
              </a:rPr>
              <a:t>endangered species of birds 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1" name="object 39"/>
          <p:cNvSpPr/>
          <p:nvPr/>
        </p:nvSpPr>
        <p:spPr>
          <a:xfrm>
            <a:off x="3794695" y="3203320"/>
            <a:ext cx="0" cy="1643761"/>
          </a:xfrm>
          <a:custGeom>
            <a:avLst/>
            <a:gdLst/>
            <a:ahLst/>
            <a:cxnLst/>
            <a:rect l="l" t="t" r="r" b="b"/>
            <a:pathLst>
              <a:path h="1643761">
                <a:moveTo>
                  <a:pt x="0" y="0"/>
                </a:moveTo>
                <a:lnTo>
                  <a:pt x="0" y="1643761"/>
                </a:lnTo>
              </a:path>
            </a:pathLst>
          </a:custGeom>
          <a:ln w="12700">
            <a:solidFill>
              <a:srgbClr val="FFFFFF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40"/>
          <p:cNvSpPr/>
          <p:nvPr/>
        </p:nvSpPr>
        <p:spPr>
          <a:xfrm>
            <a:off x="3788345" y="487262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41"/>
          <p:cNvSpPr/>
          <p:nvPr/>
        </p:nvSpPr>
        <p:spPr>
          <a:xfrm>
            <a:off x="485179" y="5125268"/>
            <a:ext cx="900061" cy="0"/>
          </a:xfrm>
          <a:custGeom>
            <a:avLst/>
            <a:gdLst/>
            <a:ahLst/>
            <a:cxnLst/>
            <a:rect l="l" t="t" r="r" b="b"/>
            <a:pathLst>
              <a:path w="900061">
                <a:moveTo>
                  <a:pt x="0" y="0"/>
                </a:moveTo>
                <a:lnTo>
                  <a:pt x="900061" y="0"/>
                </a:lnTo>
              </a:path>
            </a:pathLst>
          </a:custGeom>
          <a:ln w="6350">
            <a:solidFill>
              <a:srgbClr val="57585B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42"/>
          <p:cNvSpPr/>
          <p:nvPr/>
        </p:nvSpPr>
        <p:spPr>
          <a:xfrm>
            <a:off x="2547937" y="5125268"/>
            <a:ext cx="1170635" cy="0"/>
          </a:xfrm>
          <a:custGeom>
            <a:avLst/>
            <a:gdLst/>
            <a:ahLst/>
            <a:cxnLst/>
            <a:rect l="l" t="t" r="r" b="b"/>
            <a:pathLst>
              <a:path w="1170635">
                <a:moveTo>
                  <a:pt x="0" y="0"/>
                </a:moveTo>
                <a:lnTo>
                  <a:pt x="1170635" y="0"/>
                </a:lnTo>
              </a:path>
            </a:pathLst>
          </a:custGeom>
          <a:ln w="6350">
            <a:solidFill>
              <a:srgbClr val="57585B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45"/>
          <p:cNvSpPr txBox="1"/>
          <p:nvPr/>
        </p:nvSpPr>
        <p:spPr>
          <a:xfrm>
            <a:off x="472479" y="4954550"/>
            <a:ext cx="32588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01394" algn="l"/>
                <a:tab pos="3245485" algn="l"/>
              </a:tabLst>
            </a:pPr>
            <a:r>
              <a:rPr sz="1800" b="1" spc="465" dirty="0">
                <a:solidFill>
                  <a:srgbClr val="414042"/>
                </a:solidFill>
                <a:latin typeface="Calibri"/>
                <a:cs typeface="Calibri"/>
              </a:rPr>
              <a:t> 	3</a:t>
            </a:r>
            <a:r>
              <a:rPr sz="1800" b="1" spc="30" dirty="0">
                <a:solidFill>
                  <a:srgbClr val="414042"/>
                </a:solidFill>
                <a:latin typeface="Calibri"/>
                <a:cs typeface="Calibri"/>
              </a:rPr>
              <a:t>0</a:t>
            </a:r>
            <a:r>
              <a:rPr sz="1800" b="1" spc="50" dirty="0">
                <a:solidFill>
                  <a:srgbClr val="414042"/>
                </a:solidFill>
                <a:latin typeface="Calibri"/>
                <a:cs typeface="Calibri"/>
              </a:rPr>
              <a:t>0</a:t>
            </a:r>
            <a:r>
              <a:rPr sz="1800" b="1" spc="55" dirty="0">
                <a:solidFill>
                  <a:srgbClr val="414042"/>
                </a:solidFill>
                <a:latin typeface="Calibri"/>
                <a:cs typeface="Calibri"/>
              </a:rPr>
              <a:t>-</a:t>
            </a:r>
            <a:r>
              <a:rPr sz="1800" b="1" spc="-10" dirty="0">
                <a:solidFill>
                  <a:srgbClr val="414042"/>
                </a:solidFill>
                <a:latin typeface="Calibri"/>
                <a:cs typeface="Calibri"/>
              </a:rPr>
              <a:t>4</a:t>
            </a:r>
            <a:r>
              <a:rPr sz="1800" b="1" spc="-25" dirty="0">
                <a:solidFill>
                  <a:srgbClr val="414042"/>
                </a:solidFill>
                <a:latin typeface="Calibri"/>
                <a:cs typeface="Calibri"/>
              </a:rPr>
              <a:t>5</a:t>
            </a:r>
            <a:r>
              <a:rPr sz="1800" b="1" dirty="0">
                <a:solidFill>
                  <a:srgbClr val="414042"/>
                </a:solidFill>
                <a:latin typeface="Calibri"/>
                <a:cs typeface="Calibri"/>
              </a:rPr>
              <a:t>9 </a:t>
            </a:r>
            <a:r>
              <a:rPr lang="en-US" sz="1800" b="1" dirty="0" smtClean="0">
                <a:solidFill>
                  <a:srgbClr val="414042"/>
                </a:solidFill>
                <a:latin typeface="Calibri"/>
                <a:cs typeface="Calibri"/>
              </a:rPr>
              <a:t>m</a:t>
            </a:r>
            <a:r>
              <a:rPr sz="1800" b="1" dirty="0" smtClean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b="1" spc="-195" dirty="0" smtClean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b="1" spc="465" dirty="0" smtClean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14042"/>
                </a:solidFill>
                <a:latin typeface="Calibri"/>
                <a:cs typeface="Calibri"/>
              </a:rPr>
              <a:t>	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6" name="object 46"/>
          <p:cNvSpPr txBox="1"/>
          <p:nvPr/>
        </p:nvSpPr>
        <p:spPr>
          <a:xfrm>
            <a:off x="1115616" y="5233602"/>
            <a:ext cx="1488133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36854">
              <a:lnSpc>
                <a:spcPct val="100000"/>
              </a:lnSpc>
            </a:pPr>
            <a:r>
              <a:rPr lang="en-US" sz="800" dirty="0" smtClean="0">
                <a:solidFill>
                  <a:srgbClr val="414042"/>
                </a:solidFill>
                <a:latin typeface="Calibri"/>
                <a:cs typeface="Calibri"/>
              </a:rPr>
              <a:t>length of the </a:t>
            </a:r>
            <a:r>
              <a:rPr sz="800" dirty="0" smtClean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lang="en-US" sz="800" dirty="0">
                <a:solidFill>
                  <a:srgbClr val="414042"/>
                </a:solidFill>
                <a:cs typeface="Calibri"/>
              </a:rPr>
              <a:t>northeast</a:t>
            </a:r>
            <a:r>
              <a:rPr sz="800" dirty="0" smtClean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lang="en-US" sz="800" dirty="0" smtClean="0">
                <a:solidFill>
                  <a:srgbClr val="414042"/>
                </a:solidFill>
                <a:latin typeface="Calibri"/>
                <a:cs typeface="Calibri"/>
              </a:rPr>
              <a:t>slope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7" name="object 47"/>
          <p:cNvSpPr/>
          <p:nvPr/>
        </p:nvSpPr>
        <p:spPr>
          <a:xfrm>
            <a:off x="3844428" y="5118918"/>
            <a:ext cx="1354175" cy="0"/>
          </a:xfrm>
          <a:custGeom>
            <a:avLst/>
            <a:gdLst/>
            <a:ahLst/>
            <a:cxnLst/>
            <a:rect l="l" t="t" r="r" b="b"/>
            <a:pathLst>
              <a:path w="1354175">
                <a:moveTo>
                  <a:pt x="0" y="0"/>
                </a:moveTo>
                <a:lnTo>
                  <a:pt x="1354175" y="0"/>
                </a:lnTo>
              </a:path>
            </a:pathLst>
          </a:custGeom>
          <a:ln w="6350">
            <a:solidFill>
              <a:srgbClr val="414042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48"/>
          <p:cNvSpPr/>
          <p:nvPr/>
        </p:nvSpPr>
        <p:spPr>
          <a:xfrm>
            <a:off x="6292316" y="5118918"/>
            <a:ext cx="1521167" cy="0"/>
          </a:xfrm>
          <a:custGeom>
            <a:avLst/>
            <a:gdLst/>
            <a:ahLst/>
            <a:cxnLst/>
            <a:rect l="l" t="t" r="r" b="b"/>
            <a:pathLst>
              <a:path w="1521167">
                <a:moveTo>
                  <a:pt x="0" y="0"/>
                </a:moveTo>
                <a:lnTo>
                  <a:pt x="1521167" y="0"/>
                </a:lnTo>
              </a:path>
            </a:pathLst>
          </a:custGeom>
          <a:ln w="6350">
            <a:solidFill>
              <a:srgbClr val="414042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49"/>
          <p:cNvSpPr txBox="1"/>
          <p:nvPr/>
        </p:nvSpPr>
        <p:spPr>
          <a:xfrm>
            <a:off x="3831728" y="4954550"/>
            <a:ext cx="2555092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24305" algn="l"/>
              </a:tabLst>
            </a:pPr>
            <a:r>
              <a:rPr sz="1800" b="1" spc="465" dirty="0">
                <a:solidFill>
                  <a:srgbClr val="414042"/>
                </a:solidFill>
                <a:latin typeface="Calibri"/>
                <a:cs typeface="Calibri"/>
              </a:rPr>
              <a:t> 	</a:t>
            </a:r>
            <a:r>
              <a:rPr sz="1800" b="1" spc="-10" dirty="0">
                <a:solidFill>
                  <a:srgbClr val="414042"/>
                </a:solidFill>
                <a:latin typeface="Calibri"/>
                <a:cs typeface="Calibri"/>
              </a:rPr>
              <a:t>4</a:t>
            </a:r>
            <a:r>
              <a:rPr sz="1800" b="1" spc="-5" dirty="0">
                <a:solidFill>
                  <a:srgbClr val="414042"/>
                </a:solidFill>
                <a:latin typeface="Calibri"/>
                <a:cs typeface="Calibri"/>
              </a:rPr>
              <a:t>5</a:t>
            </a:r>
            <a:r>
              <a:rPr sz="1800" b="1" spc="50" dirty="0">
                <a:solidFill>
                  <a:srgbClr val="414042"/>
                </a:solidFill>
                <a:latin typeface="Calibri"/>
                <a:cs typeface="Calibri"/>
              </a:rPr>
              <a:t>0</a:t>
            </a:r>
            <a:r>
              <a:rPr sz="1800" b="1" spc="25" dirty="0">
                <a:solidFill>
                  <a:srgbClr val="414042"/>
                </a:solidFill>
                <a:latin typeface="Calibri"/>
                <a:cs typeface="Calibri"/>
              </a:rPr>
              <a:t>-</a:t>
            </a:r>
            <a:r>
              <a:rPr sz="1800" b="1" spc="-5" dirty="0">
                <a:solidFill>
                  <a:srgbClr val="414042"/>
                </a:solidFill>
                <a:latin typeface="Calibri"/>
                <a:cs typeface="Calibri"/>
              </a:rPr>
              <a:t>85</a:t>
            </a:r>
            <a:r>
              <a:rPr sz="1800" b="1" dirty="0">
                <a:solidFill>
                  <a:srgbClr val="414042"/>
                </a:solidFill>
                <a:latin typeface="Calibri"/>
                <a:cs typeface="Calibri"/>
              </a:rPr>
              <a:t>0 </a:t>
            </a:r>
            <a:r>
              <a:rPr lang="en-US" sz="1800" b="1" dirty="0" smtClean="0">
                <a:solidFill>
                  <a:srgbClr val="414042"/>
                </a:solidFill>
                <a:latin typeface="Calibri"/>
                <a:cs typeface="Calibri"/>
              </a:rPr>
              <a:t>m</a:t>
            </a:r>
            <a:endParaRPr sz="1800" dirty="0">
              <a:latin typeface="Calibri"/>
              <a:cs typeface="Calibri"/>
            </a:endParaRPr>
          </a:p>
          <a:p>
            <a:pPr marL="1257300" marR="40005">
              <a:lnSpc>
                <a:spcPct val="100000"/>
              </a:lnSpc>
              <a:spcBef>
                <a:spcPts val="35"/>
              </a:spcBef>
            </a:pPr>
            <a:r>
              <a:rPr lang="en-US" sz="800" dirty="0" smtClean="0">
                <a:solidFill>
                  <a:srgbClr val="414042"/>
                </a:solidFill>
                <a:cs typeface="Calibri"/>
              </a:rPr>
              <a:t>length of the southwest </a:t>
            </a:r>
            <a:r>
              <a:rPr lang="en-US" sz="800" dirty="0">
                <a:solidFill>
                  <a:srgbClr val="414042"/>
                </a:solidFill>
                <a:cs typeface="Calibri"/>
              </a:rPr>
              <a:t>slope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0" name="object 50"/>
          <p:cNvSpPr txBox="1"/>
          <p:nvPr/>
        </p:nvSpPr>
        <p:spPr>
          <a:xfrm>
            <a:off x="7212434" y="2837866"/>
            <a:ext cx="157099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000" b="1" dirty="0" smtClean="0">
                <a:solidFill>
                  <a:srgbClr val="8DC53E"/>
                </a:solidFill>
                <a:latin typeface="Calibri"/>
                <a:cs typeface="Calibri"/>
              </a:rPr>
              <a:t>Monitoring polygon</a:t>
            </a:r>
            <a:endParaRPr lang="en-US" sz="1000" b="1" dirty="0">
              <a:solidFill>
                <a:srgbClr val="8DC53E"/>
              </a:solidFill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</a:pPr>
            <a:r>
              <a:rPr sz="1000" dirty="0" smtClean="0">
                <a:solidFill>
                  <a:srgbClr val="414042"/>
                </a:solidFill>
                <a:latin typeface="Calibri"/>
                <a:cs typeface="Calibri"/>
              </a:rPr>
              <a:t>(</a:t>
            </a: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size </a:t>
            </a:r>
            <a:r>
              <a:rPr sz="1000" dirty="0" smtClean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14042"/>
                </a:solidFill>
                <a:latin typeface="Calibri"/>
                <a:cs typeface="Calibri"/>
              </a:rPr>
              <a:t>0,5 </a:t>
            </a:r>
            <a:r>
              <a:rPr lang="en-US" sz="1000" spc="-5" dirty="0" smtClean="0">
                <a:solidFill>
                  <a:srgbClr val="414042"/>
                </a:solidFill>
                <a:latin typeface="Calibri"/>
                <a:cs typeface="Calibri"/>
              </a:rPr>
              <a:t>ha.</a:t>
            </a:r>
            <a:r>
              <a:rPr sz="1000" dirty="0" smtClean="0">
                <a:solidFill>
                  <a:srgbClr val="414042"/>
                </a:solidFill>
                <a:latin typeface="Calibri"/>
                <a:cs typeface="Calibri"/>
              </a:rPr>
              <a:t>): </a:t>
            </a: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Survey of key ecological indicators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1" name="object 63"/>
          <p:cNvSpPr/>
          <p:nvPr/>
        </p:nvSpPr>
        <p:spPr>
          <a:xfrm>
            <a:off x="3792202" y="5071904"/>
            <a:ext cx="0" cy="94043"/>
          </a:xfrm>
          <a:custGeom>
            <a:avLst/>
            <a:gdLst/>
            <a:ahLst/>
            <a:cxnLst/>
            <a:rect l="l" t="t" r="r" b="b"/>
            <a:pathLst>
              <a:path h="94043">
                <a:moveTo>
                  <a:pt x="0" y="94043"/>
                </a:moveTo>
                <a:lnTo>
                  <a:pt x="0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67"/>
          <p:cNvSpPr/>
          <p:nvPr/>
        </p:nvSpPr>
        <p:spPr>
          <a:xfrm>
            <a:off x="7663537" y="4256005"/>
            <a:ext cx="1251863" cy="1131430"/>
          </a:xfrm>
          <a:custGeom>
            <a:avLst/>
            <a:gdLst/>
            <a:ahLst/>
            <a:cxnLst/>
            <a:rect l="l" t="t" r="r" b="b"/>
            <a:pathLst>
              <a:path w="1314907" h="1131430">
                <a:moveTo>
                  <a:pt x="1304099" y="0"/>
                </a:moveTo>
                <a:lnTo>
                  <a:pt x="1310043" y="0"/>
                </a:lnTo>
                <a:lnTo>
                  <a:pt x="1314907" y="4864"/>
                </a:lnTo>
                <a:lnTo>
                  <a:pt x="1314907" y="10807"/>
                </a:lnTo>
                <a:lnTo>
                  <a:pt x="1314907" y="1120622"/>
                </a:lnTo>
                <a:lnTo>
                  <a:pt x="1314907" y="1126566"/>
                </a:lnTo>
                <a:lnTo>
                  <a:pt x="1310043" y="1131430"/>
                </a:lnTo>
                <a:lnTo>
                  <a:pt x="1304099" y="1131430"/>
                </a:lnTo>
                <a:lnTo>
                  <a:pt x="60883" y="1131430"/>
                </a:lnTo>
                <a:lnTo>
                  <a:pt x="54952" y="1131430"/>
                </a:lnTo>
                <a:lnTo>
                  <a:pt x="50088" y="1126566"/>
                </a:lnTo>
                <a:lnTo>
                  <a:pt x="50088" y="1120622"/>
                </a:lnTo>
                <a:lnTo>
                  <a:pt x="50088" y="323024"/>
                </a:lnTo>
                <a:lnTo>
                  <a:pt x="50088" y="317080"/>
                </a:lnTo>
                <a:lnTo>
                  <a:pt x="46621" y="308800"/>
                </a:lnTo>
                <a:lnTo>
                  <a:pt x="42392" y="304634"/>
                </a:lnTo>
                <a:lnTo>
                  <a:pt x="4254" y="267055"/>
                </a:lnTo>
                <a:lnTo>
                  <a:pt x="25" y="262890"/>
                </a:lnTo>
                <a:lnTo>
                  <a:pt x="0" y="256044"/>
                </a:lnTo>
                <a:lnTo>
                  <a:pt x="4203" y="251840"/>
                </a:lnTo>
                <a:lnTo>
                  <a:pt x="42443" y="213601"/>
                </a:lnTo>
                <a:lnTo>
                  <a:pt x="46647" y="209397"/>
                </a:lnTo>
                <a:lnTo>
                  <a:pt x="50088" y="201104"/>
                </a:lnTo>
                <a:lnTo>
                  <a:pt x="50088" y="195160"/>
                </a:lnTo>
                <a:lnTo>
                  <a:pt x="50088" y="10807"/>
                </a:lnTo>
                <a:lnTo>
                  <a:pt x="50088" y="4864"/>
                </a:lnTo>
                <a:lnTo>
                  <a:pt x="54952" y="0"/>
                </a:lnTo>
                <a:lnTo>
                  <a:pt x="60883" y="0"/>
                </a:lnTo>
                <a:lnTo>
                  <a:pt x="1304099" y="0"/>
                </a:lnTo>
                <a:close/>
              </a:path>
            </a:pathLst>
          </a:custGeom>
          <a:solidFill>
            <a:schemeClr val="bg1"/>
          </a:solidFill>
          <a:ln w="12699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68"/>
          <p:cNvSpPr txBox="1"/>
          <p:nvPr/>
        </p:nvSpPr>
        <p:spPr>
          <a:xfrm>
            <a:off x="7759244" y="4360055"/>
            <a:ext cx="112282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 marR="6350" indent="-40005" algn="ctr">
              <a:lnSpc>
                <a:spcPct val="100000"/>
              </a:lnSpc>
            </a:pPr>
            <a:r>
              <a:rPr lang="en-US" sz="1000" b="1" dirty="0" smtClean="0">
                <a:solidFill>
                  <a:srgbClr val="8DC53E"/>
                </a:solidFill>
                <a:latin typeface="Calibri"/>
                <a:cs typeface="Calibri"/>
              </a:rPr>
              <a:t>Underground lake</a:t>
            </a:r>
            <a:r>
              <a:rPr sz="1000" b="1" dirty="0" smtClean="0">
                <a:solidFill>
                  <a:srgbClr val="8DC53E"/>
                </a:solidFill>
                <a:latin typeface="Calibri"/>
                <a:cs typeface="Calibri"/>
              </a:rPr>
              <a:t>, </a:t>
            </a:r>
            <a:r>
              <a:rPr lang="en-US" sz="1000" dirty="0" smtClean="0">
                <a:solidFill>
                  <a:srgbClr val="8DC53E"/>
                </a:solidFill>
                <a:latin typeface="Calibri"/>
                <a:cs typeface="Calibri"/>
              </a:rPr>
              <a:t>source of drinking water for a small village nearby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4" name="object 18"/>
          <p:cNvSpPr/>
          <p:nvPr/>
        </p:nvSpPr>
        <p:spPr>
          <a:xfrm>
            <a:off x="2955607" y="3101504"/>
            <a:ext cx="45719" cy="328861"/>
          </a:xfrm>
          <a:custGeom>
            <a:avLst/>
            <a:gdLst/>
            <a:ahLst/>
            <a:cxnLst/>
            <a:rect l="l" t="t" r="r" b="b"/>
            <a:pathLst>
              <a:path h="508304">
                <a:moveTo>
                  <a:pt x="0" y="0"/>
                </a:moveTo>
                <a:lnTo>
                  <a:pt x="0" y="508304"/>
                </a:lnTo>
              </a:path>
            </a:pathLst>
          </a:custGeom>
          <a:ln w="12700">
            <a:solidFill>
              <a:srgbClr val="8DC53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13"/>
          <p:cNvSpPr/>
          <p:nvPr/>
        </p:nvSpPr>
        <p:spPr>
          <a:xfrm rot="5400000">
            <a:off x="6051533" y="3760183"/>
            <a:ext cx="297360" cy="189009"/>
          </a:xfrm>
          <a:custGeom>
            <a:avLst/>
            <a:gdLst>
              <a:gd name="connsiteX0" fmla="*/ 4 w 449872"/>
              <a:gd name="connsiteY0" fmla="*/ 0 h 189009"/>
              <a:gd name="connsiteX1" fmla="*/ 0 w 449872"/>
              <a:gd name="connsiteY1" fmla="*/ 117012 h 189009"/>
              <a:gd name="connsiteX2" fmla="*/ 1463 w 449872"/>
              <a:gd name="connsiteY2" fmla="*/ 131445 h 189009"/>
              <a:gd name="connsiteX3" fmla="*/ 21064 w 449872"/>
              <a:gd name="connsiteY3" fmla="*/ 167776 h 189009"/>
              <a:gd name="connsiteX4" fmla="*/ 57323 w 449872"/>
              <a:gd name="connsiteY4" fmla="*/ 187495 h 189009"/>
              <a:gd name="connsiteX5" fmla="*/ 71741 w 449872"/>
              <a:gd name="connsiteY5" fmla="*/ 189008 h 189009"/>
              <a:gd name="connsiteX6" fmla="*/ 449872 w 449872"/>
              <a:gd name="connsiteY6" fmla="*/ 189009 h 18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872" h="189009">
                <a:moveTo>
                  <a:pt x="4" y="0"/>
                </a:moveTo>
                <a:cubicBezTo>
                  <a:pt x="3" y="39004"/>
                  <a:pt x="1" y="78008"/>
                  <a:pt x="0" y="117012"/>
                </a:cubicBezTo>
                <a:lnTo>
                  <a:pt x="1463" y="131445"/>
                </a:lnTo>
                <a:lnTo>
                  <a:pt x="21064" y="167776"/>
                </a:lnTo>
                <a:lnTo>
                  <a:pt x="57323" y="187495"/>
                </a:lnTo>
                <a:lnTo>
                  <a:pt x="71741" y="189008"/>
                </a:lnTo>
                <a:lnTo>
                  <a:pt x="449872" y="189009"/>
                </a:lnTo>
              </a:path>
            </a:pathLst>
          </a:custGeom>
          <a:ln w="12700">
            <a:solidFill>
              <a:srgbClr val="8DC53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18"/>
          <p:cNvSpPr/>
          <p:nvPr/>
        </p:nvSpPr>
        <p:spPr>
          <a:xfrm rot="5400000">
            <a:off x="7366699" y="4579851"/>
            <a:ext cx="357973" cy="227564"/>
          </a:xfrm>
          <a:custGeom>
            <a:avLst/>
            <a:gdLst/>
            <a:ahLst/>
            <a:cxnLst/>
            <a:rect l="l" t="t" r="r" b="b"/>
            <a:pathLst>
              <a:path h="508304">
                <a:moveTo>
                  <a:pt x="0" y="0"/>
                </a:moveTo>
                <a:lnTo>
                  <a:pt x="0" y="508304"/>
                </a:lnTo>
              </a:path>
            </a:pathLst>
          </a:custGeom>
          <a:ln w="12700">
            <a:solidFill>
              <a:srgbClr val="8DC53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13"/>
          <p:cNvSpPr/>
          <p:nvPr/>
        </p:nvSpPr>
        <p:spPr>
          <a:xfrm rot="5400000">
            <a:off x="5516015" y="3398457"/>
            <a:ext cx="694635" cy="600160"/>
          </a:xfrm>
          <a:custGeom>
            <a:avLst/>
            <a:gdLst>
              <a:gd name="connsiteX0" fmla="*/ 4 w 449872"/>
              <a:gd name="connsiteY0" fmla="*/ 0 h 189009"/>
              <a:gd name="connsiteX1" fmla="*/ 0 w 449872"/>
              <a:gd name="connsiteY1" fmla="*/ 117012 h 189009"/>
              <a:gd name="connsiteX2" fmla="*/ 1463 w 449872"/>
              <a:gd name="connsiteY2" fmla="*/ 131445 h 189009"/>
              <a:gd name="connsiteX3" fmla="*/ 21064 w 449872"/>
              <a:gd name="connsiteY3" fmla="*/ 167776 h 189009"/>
              <a:gd name="connsiteX4" fmla="*/ 57323 w 449872"/>
              <a:gd name="connsiteY4" fmla="*/ 187495 h 189009"/>
              <a:gd name="connsiteX5" fmla="*/ 71741 w 449872"/>
              <a:gd name="connsiteY5" fmla="*/ 189008 h 189009"/>
              <a:gd name="connsiteX6" fmla="*/ 449872 w 449872"/>
              <a:gd name="connsiteY6" fmla="*/ 189009 h 189009"/>
              <a:gd name="connsiteX0" fmla="*/ 4 w 1106731"/>
              <a:gd name="connsiteY0" fmla="*/ 0 h 189008"/>
              <a:gd name="connsiteX1" fmla="*/ 0 w 1106731"/>
              <a:gd name="connsiteY1" fmla="*/ 117012 h 189008"/>
              <a:gd name="connsiteX2" fmla="*/ 1463 w 1106731"/>
              <a:gd name="connsiteY2" fmla="*/ 131445 h 189008"/>
              <a:gd name="connsiteX3" fmla="*/ 21064 w 1106731"/>
              <a:gd name="connsiteY3" fmla="*/ 167776 h 189008"/>
              <a:gd name="connsiteX4" fmla="*/ 57323 w 1106731"/>
              <a:gd name="connsiteY4" fmla="*/ 187495 h 189008"/>
              <a:gd name="connsiteX5" fmla="*/ 71741 w 1106731"/>
              <a:gd name="connsiteY5" fmla="*/ 189008 h 189008"/>
              <a:gd name="connsiteX6" fmla="*/ 1106731 w 1106731"/>
              <a:gd name="connsiteY6" fmla="*/ 182431 h 189008"/>
              <a:gd name="connsiteX0" fmla="*/ 5477 w 1106731"/>
              <a:gd name="connsiteY0" fmla="*/ 0 h 593580"/>
              <a:gd name="connsiteX1" fmla="*/ 0 w 1106731"/>
              <a:gd name="connsiteY1" fmla="*/ 521584 h 593580"/>
              <a:gd name="connsiteX2" fmla="*/ 1463 w 1106731"/>
              <a:gd name="connsiteY2" fmla="*/ 536017 h 593580"/>
              <a:gd name="connsiteX3" fmla="*/ 21064 w 1106731"/>
              <a:gd name="connsiteY3" fmla="*/ 572348 h 593580"/>
              <a:gd name="connsiteX4" fmla="*/ 57323 w 1106731"/>
              <a:gd name="connsiteY4" fmla="*/ 592067 h 593580"/>
              <a:gd name="connsiteX5" fmla="*/ 71741 w 1106731"/>
              <a:gd name="connsiteY5" fmla="*/ 593580 h 593580"/>
              <a:gd name="connsiteX6" fmla="*/ 1106731 w 1106731"/>
              <a:gd name="connsiteY6" fmla="*/ 587003 h 593580"/>
              <a:gd name="connsiteX0" fmla="*/ 5477 w 1155996"/>
              <a:gd name="connsiteY0" fmla="*/ 0 h 600160"/>
              <a:gd name="connsiteX1" fmla="*/ 0 w 1155996"/>
              <a:gd name="connsiteY1" fmla="*/ 521584 h 600160"/>
              <a:gd name="connsiteX2" fmla="*/ 1463 w 1155996"/>
              <a:gd name="connsiteY2" fmla="*/ 536017 h 600160"/>
              <a:gd name="connsiteX3" fmla="*/ 21064 w 1155996"/>
              <a:gd name="connsiteY3" fmla="*/ 572348 h 600160"/>
              <a:gd name="connsiteX4" fmla="*/ 57323 w 1155996"/>
              <a:gd name="connsiteY4" fmla="*/ 592067 h 600160"/>
              <a:gd name="connsiteX5" fmla="*/ 71741 w 1155996"/>
              <a:gd name="connsiteY5" fmla="*/ 593580 h 600160"/>
              <a:gd name="connsiteX6" fmla="*/ 1155996 w 1155996"/>
              <a:gd name="connsiteY6" fmla="*/ 600160 h 60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996" h="600160">
                <a:moveTo>
                  <a:pt x="5477" y="0"/>
                </a:moveTo>
                <a:cubicBezTo>
                  <a:pt x="5476" y="39004"/>
                  <a:pt x="1" y="482580"/>
                  <a:pt x="0" y="521584"/>
                </a:cubicBezTo>
                <a:lnTo>
                  <a:pt x="1463" y="536017"/>
                </a:lnTo>
                <a:lnTo>
                  <a:pt x="21064" y="572348"/>
                </a:lnTo>
                <a:lnTo>
                  <a:pt x="57323" y="592067"/>
                </a:lnTo>
                <a:lnTo>
                  <a:pt x="71741" y="593580"/>
                </a:lnTo>
                <a:lnTo>
                  <a:pt x="1155996" y="600160"/>
                </a:lnTo>
              </a:path>
            </a:pathLst>
          </a:custGeom>
          <a:ln w="12700">
            <a:solidFill>
              <a:srgbClr val="8DC53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13"/>
          <p:cNvSpPr/>
          <p:nvPr/>
        </p:nvSpPr>
        <p:spPr>
          <a:xfrm rot="16200000">
            <a:off x="6157152" y="3121550"/>
            <a:ext cx="270327" cy="189009"/>
          </a:xfrm>
          <a:custGeom>
            <a:avLst/>
            <a:gdLst>
              <a:gd name="connsiteX0" fmla="*/ 4 w 449872"/>
              <a:gd name="connsiteY0" fmla="*/ 0 h 189009"/>
              <a:gd name="connsiteX1" fmla="*/ 0 w 449872"/>
              <a:gd name="connsiteY1" fmla="*/ 117012 h 189009"/>
              <a:gd name="connsiteX2" fmla="*/ 1463 w 449872"/>
              <a:gd name="connsiteY2" fmla="*/ 131445 h 189009"/>
              <a:gd name="connsiteX3" fmla="*/ 21064 w 449872"/>
              <a:gd name="connsiteY3" fmla="*/ 167776 h 189009"/>
              <a:gd name="connsiteX4" fmla="*/ 57323 w 449872"/>
              <a:gd name="connsiteY4" fmla="*/ 187495 h 189009"/>
              <a:gd name="connsiteX5" fmla="*/ 71741 w 449872"/>
              <a:gd name="connsiteY5" fmla="*/ 189008 h 189009"/>
              <a:gd name="connsiteX6" fmla="*/ 449872 w 449872"/>
              <a:gd name="connsiteY6" fmla="*/ 189009 h 18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872" h="189009">
                <a:moveTo>
                  <a:pt x="4" y="0"/>
                </a:moveTo>
                <a:cubicBezTo>
                  <a:pt x="3" y="39004"/>
                  <a:pt x="1" y="78008"/>
                  <a:pt x="0" y="117012"/>
                </a:cubicBezTo>
                <a:lnTo>
                  <a:pt x="1463" y="131445"/>
                </a:lnTo>
                <a:lnTo>
                  <a:pt x="21064" y="167776"/>
                </a:lnTo>
                <a:lnTo>
                  <a:pt x="57323" y="187495"/>
                </a:lnTo>
                <a:lnTo>
                  <a:pt x="71741" y="189008"/>
                </a:lnTo>
                <a:lnTo>
                  <a:pt x="449872" y="189009"/>
                </a:lnTo>
              </a:path>
            </a:pathLst>
          </a:custGeom>
          <a:ln w="12700">
            <a:solidFill>
              <a:srgbClr val="8DC53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13"/>
          <p:cNvSpPr/>
          <p:nvPr/>
        </p:nvSpPr>
        <p:spPr>
          <a:xfrm rot="5400000">
            <a:off x="6594586" y="2488547"/>
            <a:ext cx="402088" cy="823826"/>
          </a:xfrm>
          <a:custGeom>
            <a:avLst/>
            <a:gdLst>
              <a:gd name="connsiteX0" fmla="*/ 4 w 449872"/>
              <a:gd name="connsiteY0" fmla="*/ 0 h 189009"/>
              <a:gd name="connsiteX1" fmla="*/ 0 w 449872"/>
              <a:gd name="connsiteY1" fmla="*/ 117012 h 189009"/>
              <a:gd name="connsiteX2" fmla="*/ 1463 w 449872"/>
              <a:gd name="connsiteY2" fmla="*/ 131445 h 189009"/>
              <a:gd name="connsiteX3" fmla="*/ 21064 w 449872"/>
              <a:gd name="connsiteY3" fmla="*/ 167776 h 189009"/>
              <a:gd name="connsiteX4" fmla="*/ 57323 w 449872"/>
              <a:gd name="connsiteY4" fmla="*/ 187495 h 189009"/>
              <a:gd name="connsiteX5" fmla="*/ 71741 w 449872"/>
              <a:gd name="connsiteY5" fmla="*/ 189008 h 189009"/>
              <a:gd name="connsiteX6" fmla="*/ 449872 w 449872"/>
              <a:gd name="connsiteY6" fmla="*/ 189009 h 189009"/>
              <a:gd name="connsiteX0" fmla="*/ 0 w 455342"/>
              <a:gd name="connsiteY0" fmla="*/ 0 h 823827"/>
              <a:gd name="connsiteX1" fmla="*/ 5470 w 455342"/>
              <a:gd name="connsiteY1" fmla="*/ 751830 h 823827"/>
              <a:gd name="connsiteX2" fmla="*/ 6933 w 455342"/>
              <a:gd name="connsiteY2" fmla="*/ 766263 h 823827"/>
              <a:gd name="connsiteX3" fmla="*/ 26534 w 455342"/>
              <a:gd name="connsiteY3" fmla="*/ 802594 h 823827"/>
              <a:gd name="connsiteX4" fmla="*/ 62793 w 455342"/>
              <a:gd name="connsiteY4" fmla="*/ 822313 h 823827"/>
              <a:gd name="connsiteX5" fmla="*/ 77211 w 455342"/>
              <a:gd name="connsiteY5" fmla="*/ 823826 h 823827"/>
              <a:gd name="connsiteX6" fmla="*/ 455342 w 455342"/>
              <a:gd name="connsiteY6" fmla="*/ 823827 h 823827"/>
              <a:gd name="connsiteX0" fmla="*/ 0 w 668824"/>
              <a:gd name="connsiteY0" fmla="*/ 0 h 823826"/>
              <a:gd name="connsiteX1" fmla="*/ 5470 w 668824"/>
              <a:gd name="connsiteY1" fmla="*/ 751830 h 823826"/>
              <a:gd name="connsiteX2" fmla="*/ 6933 w 668824"/>
              <a:gd name="connsiteY2" fmla="*/ 766263 h 823826"/>
              <a:gd name="connsiteX3" fmla="*/ 26534 w 668824"/>
              <a:gd name="connsiteY3" fmla="*/ 802594 h 823826"/>
              <a:gd name="connsiteX4" fmla="*/ 62793 w 668824"/>
              <a:gd name="connsiteY4" fmla="*/ 822313 h 823826"/>
              <a:gd name="connsiteX5" fmla="*/ 77211 w 668824"/>
              <a:gd name="connsiteY5" fmla="*/ 823826 h 823826"/>
              <a:gd name="connsiteX6" fmla="*/ 668825 w 668824"/>
              <a:gd name="connsiteY6" fmla="*/ 820538 h 823826"/>
              <a:gd name="connsiteX0" fmla="*/ 0 w 712622"/>
              <a:gd name="connsiteY0" fmla="*/ 0 h 823826"/>
              <a:gd name="connsiteX1" fmla="*/ 5470 w 712622"/>
              <a:gd name="connsiteY1" fmla="*/ 751830 h 823826"/>
              <a:gd name="connsiteX2" fmla="*/ 6933 w 712622"/>
              <a:gd name="connsiteY2" fmla="*/ 766263 h 823826"/>
              <a:gd name="connsiteX3" fmla="*/ 26534 w 712622"/>
              <a:gd name="connsiteY3" fmla="*/ 802594 h 823826"/>
              <a:gd name="connsiteX4" fmla="*/ 62793 w 712622"/>
              <a:gd name="connsiteY4" fmla="*/ 822313 h 823826"/>
              <a:gd name="connsiteX5" fmla="*/ 77211 w 712622"/>
              <a:gd name="connsiteY5" fmla="*/ 823826 h 823826"/>
              <a:gd name="connsiteX6" fmla="*/ 712621 w 712622"/>
              <a:gd name="connsiteY6" fmla="*/ 820538 h 823826"/>
              <a:gd name="connsiteX0" fmla="*/ 0 w 729046"/>
              <a:gd name="connsiteY0" fmla="*/ 0 h 823826"/>
              <a:gd name="connsiteX1" fmla="*/ 5470 w 729046"/>
              <a:gd name="connsiteY1" fmla="*/ 751830 h 823826"/>
              <a:gd name="connsiteX2" fmla="*/ 6933 w 729046"/>
              <a:gd name="connsiteY2" fmla="*/ 766263 h 823826"/>
              <a:gd name="connsiteX3" fmla="*/ 26534 w 729046"/>
              <a:gd name="connsiteY3" fmla="*/ 802594 h 823826"/>
              <a:gd name="connsiteX4" fmla="*/ 62793 w 729046"/>
              <a:gd name="connsiteY4" fmla="*/ 822313 h 823826"/>
              <a:gd name="connsiteX5" fmla="*/ 77211 w 729046"/>
              <a:gd name="connsiteY5" fmla="*/ 823826 h 823826"/>
              <a:gd name="connsiteX6" fmla="*/ 729045 w 729046"/>
              <a:gd name="connsiteY6" fmla="*/ 820538 h 82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9046" h="823826">
                <a:moveTo>
                  <a:pt x="0" y="0"/>
                </a:moveTo>
                <a:cubicBezTo>
                  <a:pt x="-1" y="39004"/>
                  <a:pt x="5471" y="712826"/>
                  <a:pt x="5470" y="751830"/>
                </a:cubicBezTo>
                <a:lnTo>
                  <a:pt x="6933" y="766263"/>
                </a:lnTo>
                <a:lnTo>
                  <a:pt x="26534" y="802594"/>
                </a:lnTo>
                <a:lnTo>
                  <a:pt x="62793" y="822313"/>
                </a:lnTo>
                <a:lnTo>
                  <a:pt x="77211" y="823826"/>
                </a:lnTo>
                <a:lnTo>
                  <a:pt x="729045" y="820538"/>
                </a:lnTo>
              </a:path>
            </a:pathLst>
          </a:custGeom>
          <a:ln w="12700">
            <a:solidFill>
              <a:srgbClr val="8DC53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13"/>
          <p:cNvSpPr/>
          <p:nvPr/>
        </p:nvSpPr>
        <p:spPr>
          <a:xfrm rot="5400000">
            <a:off x="4477477" y="2721783"/>
            <a:ext cx="451161" cy="437429"/>
          </a:xfrm>
          <a:custGeom>
            <a:avLst/>
            <a:gdLst>
              <a:gd name="connsiteX0" fmla="*/ 4 w 449872"/>
              <a:gd name="connsiteY0" fmla="*/ 0 h 189009"/>
              <a:gd name="connsiteX1" fmla="*/ 0 w 449872"/>
              <a:gd name="connsiteY1" fmla="*/ 117012 h 189009"/>
              <a:gd name="connsiteX2" fmla="*/ 1463 w 449872"/>
              <a:gd name="connsiteY2" fmla="*/ 131445 h 189009"/>
              <a:gd name="connsiteX3" fmla="*/ 21064 w 449872"/>
              <a:gd name="connsiteY3" fmla="*/ 167776 h 189009"/>
              <a:gd name="connsiteX4" fmla="*/ 57323 w 449872"/>
              <a:gd name="connsiteY4" fmla="*/ 187495 h 189009"/>
              <a:gd name="connsiteX5" fmla="*/ 71741 w 449872"/>
              <a:gd name="connsiteY5" fmla="*/ 189008 h 189009"/>
              <a:gd name="connsiteX6" fmla="*/ 449872 w 449872"/>
              <a:gd name="connsiteY6" fmla="*/ 189009 h 189009"/>
              <a:gd name="connsiteX0" fmla="*/ 8005 w 449872"/>
              <a:gd name="connsiteY0" fmla="*/ 0 h 437430"/>
              <a:gd name="connsiteX1" fmla="*/ 0 w 449872"/>
              <a:gd name="connsiteY1" fmla="*/ 365433 h 437430"/>
              <a:gd name="connsiteX2" fmla="*/ 1463 w 449872"/>
              <a:gd name="connsiteY2" fmla="*/ 379866 h 437430"/>
              <a:gd name="connsiteX3" fmla="*/ 21064 w 449872"/>
              <a:gd name="connsiteY3" fmla="*/ 416197 h 437430"/>
              <a:gd name="connsiteX4" fmla="*/ 57323 w 449872"/>
              <a:gd name="connsiteY4" fmla="*/ 435916 h 437430"/>
              <a:gd name="connsiteX5" fmla="*/ 71741 w 449872"/>
              <a:gd name="connsiteY5" fmla="*/ 437429 h 437430"/>
              <a:gd name="connsiteX6" fmla="*/ 449872 w 449872"/>
              <a:gd name="connsiteY6" fmla="*/ 437430 h 437430"/>
              <a:gd name="connsiteX0" fmla="*/ 8005 w 697762"/>
              <a:gd name="connsiteY0" fmla="*/ 0 h 442715"/>
              <a:gd name="connsiteX1" fmla="*/ 0 w 697762"/>
              <a:gd name="connsiteY1" fmla="*/ 365433 h 442715"/>
              <a:gd name="connsiteX2" fmla="*/ 1463 w 697762"/>
              <a:gd name="connsiteY2" fmla="*/ 379866 h 442715"/>
              <a:gd name="connsiteX3" fmla="*/ 21064 w 697762"/>
              <a:gd name="connsiteY3" fmla="*/ 416197 h 442715"/>
              <a:gd name="connsiteX4" fmla="*/ 57323 w 697762"/>
              <a:gd name="connsiteY4" fmla="*/ 435916 h 442715"/>
              <a:gd name="connsiteX5" fmla="*/ 71741 w 697762"/>
              <a:gd name="connsiteY5" fmla="*/ 437429 h 442715"/>
              <a:gd name="connsiteX6" fmla="*/ 697762 w 697762"/>
              <a:gd name="connsiteY6" fmla="*/ 442715 h 442715"/>
              <a:gd name="connsiteX0" fmla="*/ 8005 w 697767"/>
              <a:gd name="connsiteY0" fmla="*/ 0 h 437429"/>
              <a:gd name="connsiteX1" fmla="*/ 0 w 697767"/>
              <a:gd name="connsiteY1" fmla="*/ 365433 h 437429"/>
              <a:gd name="connsiteX2" fmla="*/ 1463 w 697767"/>
              <a:gd name="connsiteY2" fmla="*/ 379866 h 437429"/>
              <a:gd name="connsiteX3" fmla="*/ 21064 w 697767"/>
              <a:gd name="connsiteY3" fmla="*/ 416197 h 437429"/>
              <a:gd name="connsiteX4" fmla="*/ 57323 w 697767"/>
              <a:gd name="connsiteY4" fmla="*/ 435916 h 437429"/>
              <a:gd name="connsiteX5" fmla="*/ 71741 w 697767"/>
              <a:gd name="connsiteY5" fmla="*/ 437429 h 437429"/>
              <a:gd name="connsiteX6" fmla="*/ 697766 w 697767"/>
              <a:gd name="connsiteY6" fmla="*/ 432144 h 437429"/>
              <a:gd name="connsiteX0" fmla="*/ 0 w 700569"/>
              <a:gd name="connsiteY0" fmla="*/ 0 h 437429"/>
              <a:gd name="connsiteX1" fmla="*/ 2803 w 700569"/>
              <a:gd name="connsiteY1" fmla="*/ 365433 h 437429"/>
              <a:gd name="connsiteX2" fmla="*/ 4266 w 700569"/>
              <a:gd name="connsiteY2" fmla="*/ 379866 h 437429"/>
              <a:gd name="connsiteX3" fmla="*/ 23867 w 700569"/>
              <a:gd name="connsiteY3" fmla="*/ 416197 h 437429"/>
              <a:gd name="connsiteX4" fmla="*/ 60126 w 700569"/>
              <a:gd name="connsiteY4" fmla="*/ 435916 h 437429"/>
              <a:gd name="connsiteX5" fmla="*/ 74544 w 700569"/>
              <a:gd name="connsiteY5" fmla="*/ 437429 h 437429"/>
              <a:gd name="connsiteX6" fmla="*/ 700569 w 700569"/>
              <a:gd name="connsiteY6" fmla="*/ 432144 h 437429"/>
              <a:gd name="connsiteX0" fmla="*/ 0 w 682557"/>
              <a:gd name="connsiteY0" fmla="*/ 0 h 437429"/>
              <a:gd name="connsiteX1" fmla="*/ 2803 w 682557"/>
              <a:gd name="connsiteY1" fmla="*/ 365433 h 437429"/>
              <a:gd name="connsiteX2" fmla="*/ 4266 w 682557"/>
              <a:gd name="connsiteY2" fmla="*/ 379866 h 437429"/>
              <a:gd name="connsiteX3" fmla="*/ 23867 w 682557"/>
              <a:gd name="connsiteY3" fmla="*/ 416197 h 437429"/>
              <a:gd name="connsiteX4" fmla="*/ 60126 w 682557"/>
              <a:gd name="connsiteY4" fmla="*/ 435916 h 437429"/>
              <a:gd name="connsiteX5" fmla="*/ 74544 w 682557"/>
              <a:gd name="connsiteY5" fmla="*/ 437429 h 437429"/>
              <a:gd name="connsiteX6" fmla="*/ 682557 w 682557"/>
              <a:gd name="connsiteY6" fmla="*/ 434525 h 43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557" h="437429">
                <a:moveTo>
                  <a:pt x="0" y="0"/>
                </a:moveTo>
                <a:cubicBezTo>
                  <a:pt x="-1" y="39004"/>
                  <a:pt x="2804" y="326429"/>
                  <a:pt x="2803" y="365433"/>
                </a:cubicBezTo>
                <a:lnTo>
                  <a:pt x="4266" y="379866"/>
                </a:lnTo>
                <a:lnTo>
                  <a:pt x="23867" y="416197"/>
                </a:lnTo>
                <a:lnTo>
                  <a:pt x="60126" y="435916"/>
                </a:lnTo>
                <a:lnTo>
                  <a:pt x="74544" y="437429"/>
                </a:lnTo>
                <a:lnTo>
                  <a:pt x="682557" y="434525"/>
                </a:lnTo>
              </a:path>
            </a:pathLst>
          </a:custGeom>
          <a:ln w="12700">
            <a:solidFill>
              <a:srgbClr val="8DC53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26"/>
          <p:cNvSpPr txBox="1"/>
          <p:nvPr/>
        </p:nvSpPr>
        <p:spPr>
          <a:xfrm>
            <a:off x="3613915" y="5715000"/>
            <a:ext cx="71310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rgbClr val="8EC73F"/>
                </a:solidFill>
              </a:rPr>
              <a:t>rare</a:t>
            </a:r>
            <a:endParaRPr lang="uk-UA" sz="1000" dirty="0">
              <a:solidFill>
                <a:srgbClr val="8EC73F"/>
              </a:solidFill>
            </a:endParaRPr>
          </a:p>
          <a:p>
            <a:r>
              <a:rPr lang="en-US" sz="1000" dirty="0" smtClean="0">
                <a:solidFill>
                  <a:srgbClr val="8EC73F"/>
                </a:solidFill>
              </a:rPr>
              <a:t>plants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2" name="object 26"/>
          <p:cNvSpPr txBox="1"/>
          <p:nvPr/>
        </p:nvSpPr>
        <p:spPr>
          <a:xfrm>
            <a:off x="5356821" y="5715000"/>
            <a:ext cx="150469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rgbClr val="8EC73F"/>
                </a:solidFill>
                <a:latin typeface="Calibri"/>
                <a:cs typeface="Calibri"/>
              </a:rPr>
              <a:t>scientists from Novosibirsk and Tomsk, </a:t>
            </a:r>
            <a:r>
              <a:rPr lang="en-US" sz="1000" dirty="0" smtClean="0">
                <a:solidFill>
                  <a:srgbClr val="8EC73F"/>
                </a:solidFill>
              </a:rPr>
              <a:t>summer 2013</a:t>
            </a:r>
            <a:endParaRPr lang="en-US" sz="1000" dirty="0">
              <a:solidFill>
                <a:srgbClr val="8EC73F"/>
              </a:solidFill>
            </a:endParaRPr>
          </a:p>
        </p:txBody>
      </p:sp>
      <p:sp>
        <p:nvSpPr>
          <p:cNvPr id="53" name="object 33"/>
          <p:cNvSpPr txBox="1"/>
          <p:nvPr/>
        </p:nvSpPr>
        <p:spPr>
          <a:xfrm>
            <a:off x="259454" y="3475174"/>
            <a:ext cx="85598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rgbClr val="8DC53E"/>
                </a:solidFill>
              </a:rPr>
              <a:t>forest-steppe </a:t>
            </a:r>
            <a:r>
              <a:rPr lang="en-US" sz="1000" dirty="0" smtClean="0">
                <a:solidFill>
                  <a:srgbClr val="8DC53E"/>
                </a:solidFill>
              </a:rPr>
              <a:t>marmots</a:t>
            </a:r>
          </a:p>
          <a:p>
            <a:pPr algn="ctr"/>
            <a:r>
              <a:rPr lang="en-US" sz="1000" dirty="0" smtClean="0">
                <a:solidFill>
                  <a:srgbClr val="8DC53E"/>
                </a:solidFill>
              </a:rPr>
              <a:t>colony</a:t>
            </a:r>
            <a:endParaRPr sz="1000" dirty="0">
              <a:solidFill>
                <a:srgbClr val="8DC53E"/>
              </a:solidFill>
              <a:latin typeface="Calibri"/>
              <a:cs typeface="Calibri"/>
            </a:endParaRPr>
          </a:p>
        </p:txBody>
      </p:sp>
      <p:sp>
        <p:nvSpPr>
          <p:cNvPr id="54" name="object 7"/>
          <p:cNvSpPr txBox="1"/>
          <p:nvPr/>
        </p:nvSpPr>
        <p:spPr>
          <a:xfrm>
            <a:off x="244044" y="6251807"/>
            <a:ext cx="1581150" cy="36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50"/>
              </a:lnSpc>
            </a:pPr>
            <a:r>
              <a:rPr lang="en-US" sz="3050" spc="-20" dirty="0" smtClean="0">
                <a:solidFill>
                  <a:srgbClr val="8DC53E"/>
                </a:solidFill>
                <a:latin typeface="Calibri"/>
                <a:cs typeface="Calibri"/>
              </a:rPr>
              <a:t>ha.</a:t>
            </a:r>
            <a:endParaRPr sz="3050" dirty="0">
              <a:latin typeface="Calibri"/>
              <a:cs typeface="Calibri"/>
            </a:endParaRPr>
          </a:p>
        </p:txBody>
      </p:sp>
      <p:sp>
        <p:nvSpPr>
          <p:cNvPr id="55" name="object 7"/>
          <p:cNvSpPr txBox="1"/>
          <p:nvPr/>
        </p:nvSpPr>
        <p:spPr>
          <a:xfrm>
            <a:off x="2764994" y="6251807"/>
            <a:ext cx="1581150" cy="36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50"/>
              </a:lnSpc>
            </a:pPr>
            <a:r>
              <a:rPr lang="en-US" sz="3050" spc="-20" dirty="0" smtClean="0">
                <a:solidFill>
                  <a:srgbClr val="8DC53E"/>
                </a:solidFill>
                <a:latin typeface="Calibri"/>
                <a:cs typeface="Calibri"/>
              </a:rPr>
              <a:t>species</a:t>
            </a:r>
            <a:endParaRPr sz="3050" dirty="0">
              <a:latin typeface="Calibri"/>
              <a:cs typeface="Calibri"/>
            </a:endParaRPr>
          </a:p>
        </p:txBody>
      </p:sp>
      <p:sp>
        <p:nvSpPr>
          <p:cNvPr id="56" name="object 7"/>
          <p:cNvSpPr txBox="1"/>
          <p:nvPr/>
        </p:nvSpPr>
        <p:spPr>
          <a:xfrm>
            <a:off x="4711164" y="6251807"/>
            <a:ext cx="2069117" cy="36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50"/>
              </a:lnSpc>
            </a:pPr>
            <a:r>
              <a:rPr lang="en-US" sz="3050" spc="-20" dirty="0" smtClean="0">
                <a:solidFill>
                  <a:srgbClr val="8DC53E"/>
                </a:solidFill>
                <a:cs typeface="Calibri"/>
              </a:rPr>
              <a:t>expeditions</a:t>
            </a:r>
            <a:endParaRPr sz="30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29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" y="1276350"/>
            <a:ext cx="914400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9" y="6103951"/>
            <a:ext cx="40909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31"/>
          <p:cNvSpPr/>
          <p:nvPr/>
        </p:nvSpPr>
        <p:spPr>
          <a:xfrm>
            <a:off x="3432143" y="1876419"/>
            <a:ext cx="311403" cy="791083"/>
          </a:xfrm>
          <a:custGeom>
            <a:avLst/>
            <a:gdLst/>
            <a:ahLst/>
            <a:cxnLst/>
            <a:rect l="l" t="t" r="r" b="b"/>
            <a:pathLst>
              <a:path w="311403" h="791083">
                <a:moveTo>
                  <a:pt x="311403" y="718489"/>
                </a:moveTo>
                <a:lnTo>
                  <a:pt x="135153" y="718489"/>
                </a:lnTo>
                <a:lnTo>
                  <a:pt x="143624" y="721741"/>
                </a:lnTo>
                <a:lnTo>
                  <a:pt x="220738" y="791083"/>
                </a:lnTo>
                <a:lnTo>
                  <a:pt x="227939" y="791032"/>
                </a:lnTo>
                <a:lnTo>
                  <a:pt x="302971" y="721791"/>
                </a:lnTo>
                <a:lnTo>
                  <a:pt x="311403" y="718489"/>
                </a:lnTo>
                <a:close/>
              </a:path>
              <a:path w="311403" h="791083">
                <a:moveTo>
                  <a:pt x="1245793" y="0"/>
                </a:moveTo>
                <a:lnTo>
                  <a:pt x="4851" y="0"/>
                </a:lnTo>
                <a:lnTo>
                  <a:pt x="0" y="4864"/>
                </a:lnTo>
                <a:lnTo>
                  <a:pt x="0" y="713625"/>
                </a:lnTo>
                <a:lnTo>
                  <a:pt x="4851" y="718489"/>
                </a:lnTo>
                <a:lnTo>
                  <a:pt x="1248968" y="718489"/>
                </a:lnTo>
                <a:lnTo>
                  <a:pt x="1253807" y="713625"/>
                </a:lnTo>
                <a:lnTo>
                  <a:pt x="1250670" y="4864"/>
                </a:lnTo>
                <a:lnTo>
                  <a:pt x="1245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32"/>
          <p:cNvSpPr/>
          <p:nvPr/>
        </p:nvSpPr>
        <p:spPr>
          <a:xfrm>
            <a:off x="3432143" y="1876419"/>
            <a:ext cx="1253807" cy="791083"/>
          </a:xfrm>
          <a:custGeom>
            <a:avLst/>
            <a:gdLst/>
            <a:ahLst/>
            <a:cxnLst/>
            <a:rect l="l" t="t" r="r" b="b"/>
            <a:pathLst>
              <a:path w="1253807" h="791083">
                <a:moveTo>
                  <a:pt x="1250708" y="10807"/>
                </a:moveTo>
                <a:lnTo>
                  <a:pt x="1250670" y="4864"/>
                </a:lnTo>
                <a:lnTo>
                  <a:pt x="1245793" y="0"/>
                </a:lnTo>
                <a:lnTo>
                  <a:pt x="1239862" y="0"/>
                </a:lnTo>
                <a:lnTo>
                  <a:pt x="10794" y="0"/>
                </a:lnTo>
                <a:lnTo>
                  <a:pt x="4851" y="0"/>
                </a:lnTo>
                <a:lnTo>
                  <a:pt x="0" y="4864"/>
                </a:lnTo>
                <a:lnTo>
                  <a:pt x="0" y="10807"/>
                </a:lnTo>
                <a:lnTo>
                  <a:pt x="0" y="707694"/>
                </a:lnTo>
                <a:lnTo>
                  <a:pt x="0" y="713625"/>
                </a:lnTo>
                <a:lnTo>
                  <a:pt x="4851" y="718489"/>
                </a:lnTo>
                <a:lnTo>
                  <a:pt x="10794" y="718489"/>
                </a:lnTo>
                <a:lnTo>
                  <a:pt x="129209" y="718489"/>
                </a:lnTo>
                <a:lnTo>
                  <a:pt x="135153" y="718489"/>
                </a:lnTo>
                <a:lnTo>
                  <a:pt x="143624" y="721741"/>
                </a:lnTo>
                <a:lnTo>
                  <a:pt x="148043" y="725716"/>
                </a:lnTo>
                <a:lnTo>
                  <a:pt x="216331" y="787107"/>
                </a:lnTo>
                <a:lnTo>
                  <a:pt x="220738" y="791083"/>
                </a:lnTo>
                <a:lnTo>
                  <a:pt x="227939" y="791032"/>
                </a:lnTo>
                <a:lnTo>
                  <a:pt x="232308" y="787006"/>
                </a:lnTo>
                <a:lnTo>
                  <a:pt x="298602" y="725817"/>
                </a:lnTo>
                <a:lnTo>
                  <a:pt x="302971" y="721791"/>
                </a:lnTo>
                <a:lnTo>
                  <a:pt x="311403" y="718489"/>
                </a:lnTo>
                <a:lnTo>
                  <a:pt x="317347" y="718489"/>
                </a:lnTo>
                <a:lnTo>
                  <a:pt x="1243037" y="718489"/>
                </a:lnTo>
                <a:lnTo>
                  <a:pt x="1248968" y="718489"/>
                </a:lnTo>
                <a:lnTo>
                  <a:pt x="1253807" y="713625"/>
                </a:lnTo>
                <a:lnTo>
                  <a:pt x="1253782" y="707694"/>
                </a:lnTo>
                <a:lnTo>
                  <a:pt x="1250708" y="10807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33"/>
          <p:cNvSpPr txBox="1"/>
          <p:nvPr/>
        </p:nvSpPr>
        <p:spPr>
          <a:xfrm>
            <a:off x="3569747" y="1908832"/>
            <a:ext cx="103314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000" dirty="0" smtClean="0">
                <a:solidFill>
                  <a:srgbClr val="8DC53E"/>
                </a:solidFill>
                <a:cs typeface="Calibri"/>
              </a:rPr>
              <a:t>Regular </a:t>
            </a:r>
            <a:r>
              <a:rPr lang="en-US" sz="1000" dirty="0">
                <a:solidFill>
                  <a:srgbClr val="8DC53E"/>
                </a:solidFill>
                <a:cs typeface="Calibri"/>
              </a:rPr>
              <a:t>watering </a:t>
            </a: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of technical roads to reduce coal dust in the atmosphere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4" name="object 34"/>
          <p:cNvSpPr/>
          <p:nvPr/>
        </p:nvSpPr>
        <p:spPr>
          <a:xfrm>
            <a:off x="405041" y="2160588"/>
            <a:ext cx="960461" cy="838581"/>
          </a:xfrm>
          <a:custGeom>
            <a:avLst/>
            <a:gdLst/>
            <a:ahLst/>
            <a:cxnLst/>
            <a:rect l="l" t="t" r="r" b="b"/>
            <a:pathLst>
              <a:path w="960461" h="838581">
                <a:moveTo>
                  <a:pt x="960461" y="766038"/>
                </a:moveTo>
                <a:lnTo>
                  <a:pt x="790613" y="766038"/>
                </a:lnTo>
                <a:lnTo>
                  <a:pt x="798969" y="769404"/>
                </a:lnTo>
                <a:lnTo>
                  <a:pt x="869988" y="838479"/>
                </a:lnTo>
                <a:lnTo>
                  <a:pt x="877036" y="838581"/>
                </a:lnTo>
                <a:lnTo>
                  <a:pt x="952093" y="769315"/>
                </a:lnTo>
                <a:lnTo>
                  <a:pt x="960461" y="766038"/>
                </a:lnTo>
                <a:close/>
              </a:path>
              <a:path w="960461" h="838581">
                <a:moveTo>
                  <a:pt x="2501569" y="0"/>
                </a:moveTo>
                <a:lnTo>
                  <a:pt x="4851" y="2679"/>
                </a:lnTo>
                <a:lnTo>
                  <a:pt x="0" y="7543"/>
                </a:lnTo>
                <a:lnTo>
                  <a:pt x="0" y="763841"/>
                </a:lnTo>
                <a:lnTo>
                  <a:pt x="4851" y="768692"/>
                </a:lnTo>
                <a:lnTo>
                  <a:pt x="960461" y="766038"/>
                </a:lnTo>
                <a:lnTo>
                  <a:pt x="2501569" y="766013"/>
                </a:lnTo>
                <a:lnTo>
                  <a:pt x="2506433" y="761149"/>
                </a:lnTo>
                <a:lnTo>
                  <a:pt x="2506433" y="4851"/>
                </a:lnTo>
                <a:lnTo>
                  <a:pt x="25015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35"/>
          <p:cNvSpPr/>
          <p:nvPr/>
        </p:nvSpPr>
        <p:spPr>
          <a:xfrm>
            <a:off x="405041" y="2160588"/>
            <a:ext cx="2506433" cy="838581"/>
          </a:xfrm>
          <a:custGeom>
            <a:avLst/>
            <a:gdLst/>
            <a:ahLst/>
            <a:cxnLst/>
            <a:rect l="l" t="t" r="r" b="b"/>
            <a:pathLst>
              <a:path w="2506433" h="838581">
                <a:moveTo>
                  <a:pt x="2506433" y="10795"/>
                </a:moveTo>
                <a:lnTo>
                  <a:pt x="2506433" y="4851"/>
                </a:lnTo>
                <a:lnTo>
                  <a:pt x="2501569" y="0"/>
                </a:lnTo>
                <a:lnTo>
                  <a:pt x="2495626" y="0"/>
                </a:lnTo>
                <a:lnTo>
                  <a:pt x="10794" y="2667"/>
                </a:lnTo>
                <a:lnTo>
                  <a:pt x="4851" y="2679"/>
                </a:lnTo>
                <a:lnTo>
                  <a:pt x="0" y="7543"/>
                </a:lnTo>
                <a:lnTo>
                  <a:pt x="0" y="13487"/>
                </a:lnTo>
                <a:lnTo>
                  <a:pt x="0" y="757910"/>
                </a:lnTo>
                <a:lnTo>
                  <a:pt x="0" y="763841"/>
                </a:lnTo>
                <a:lnTo>
                  <a:pt x="4851" y="768692"/>
                </a:lnTo>
                <a:lnTo>
                  <a:pt x="10794" y="768667"/>
                </a:lnTo>
                <a:lnTo>
                  <a:pt x="784682" y="766051"/>
                </a:lnTo>
                <a:lnTo>
                  <a:pt x="790613" y="766038"/>
                </a:lnTo>
                <a:lnTo>
                  <a:pt x="798969" y="769404"/>
                </a:lnTo>
                <a:lnTo>
                  <a:pt x="803224" y="773544"/>
                </a:lnTo>
                <a:lnTo>
                  <a:pt x="865733" y="834339"/>
                </a:lnTo>
                <a:lnTo>
                  <a:pt x="869988" y="838479"/>
                </a:lnTo>
                <a:lnTo>
                  <a:pt x="877036" y="838581"/>
                </a:lnTo>
                <a:lnTo>
                  <a:pt x="881405" y="834542"/>
                </a:lnTo>
                <a:lnTo>
                  <a:pt x="947737" y="773341"/>
                </a:lnTo>
                <a:lnTo>
                  <a:pt x="952093" y="769315"/>
                </a:lnTo>
                <a:lnTo>
                  <a:pt x="960526" y="766013"/>
                </a:lnTo>
                <a:lnTo>
                  <a:pt x="966469" y="766013"/>
                </a:lnTo>
                <a:lnTo>
                  <a:pt x="2495626" y="766013"/>
                </a:lnTo>
                <a:lnTo>
                  <a:pt x="2501569" y="766013"/>
                </a:lnTo>
                <a:lnTo>
                  <a:pt x="2506433" y="761149"/>
                </a:lnTo>
                <a:lnTo>
                  <a:pt x="2506433" y="755218"/>
                </a:lnTo>
                <a:lnTo>
                  <a:pt x="2506433" y="10795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36"/>
          <p:cNvSpPr txBox="1"/>
          <p:nvPr/>
        </p:nvSpPr>
        <p:spPr>
          <a:xfrm>
            <a:off x="526032" y="2187645"/>
            <a:ext cx="2313940" cy="512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98400"/>
              </a:lnSpc>
            </a:pPr>
            <a:r>
              <a:rPr lang="en-US" sz="1400" b="1" dirty="0" smtClean="0">
                <a:solidFill>
                  <a:srgbClr val="8DC53E"/>
                </a:solidFill>
                <a:latin typeface="Calibri"/>
                <a:cs typeface="Calibri"/>
              </a:rPr>
              <a:t>40</a:t>
            </a:r>
            <a:r>
              <a:rPr sz="1400" b="1" smtClean="0">
                <a:solidFill>
                  <a:srgbClr val="8DC53E"/>
                </a:solidFill>
                <a:latin typeface="Calibri"/>
                <a:cs typeface="Calibri"/>
              </a:rPr>
              <a:t> </a:t>
            </a:r>
            <a:r>
              <a:rPr lang="en-US" sz="1400" b="1" dirty="0" smtClean="0">
                <a:solidFill>
                  <a:srgbClr val="8DC53E"/>
                </a:solidFill>
                <a:latin typeface="Calibri"/>
                <a:cs typeface="Calibri"/>
              </a:rPr>
              <a:t>out of</a:t>
            </a:r>
            <a:r>
              <a:rPr sz="1400" b="1" smtClean="0">
                <a:solidFill>
                  <a:srgbClr val="8DC53E"/>
                </a:solidFill>
                <a:latin typeface="Calibri"/>
                <a:cs typeface="Calibri"/>
              </a:rPr>
              <a:t> 2</a:t>
            </a:r>
            <a:r>
              <a:rPr lang="en-US" sz="1400" b="1" dirty="0" smtClean="0">
                <a:solidFill>
                  <a:srgbClr val="8DC53E"/>
                </a:solidFill>
                <a:latin typeface="Calibri"/>
                <a:cs typeface="Calibri"/>
              </a:rPr>
              <a:t>16 units</a:t>
            </a:r>
            <a:r>
              <a:rPr sz="1400" b="1" smtClean="0">
                <a:solidFill>
                  <a:srgbClr val="8DC53E"/>
                </a:solidFill>
                <a:latin typeface="Calibri"/>
                <a:cs typeface="Calibri"/>
              </a:rPr>
              <a:t> </a:t>
            </a:r>
            <a:endParaRPr lang="en-US" sz="1400" b="1" dirty="0" smtClean="0">
              <a:solidFill>
                <a:srgbClr val="8DC53E"/>
              </a:solidFill>
              <a:latin typeface="Calibri"/>
              <a:cs typeface="Calibri"/>
            </a:endParaRPr>
          </a:p>
          <a:p>
            <a:pPr marL="12700" marR="6350">
              <a:lnSpc>
                <a:spcPct val="98400"/>
              </a:lnSpc>
            </a:pP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of KTK’s mining equipment</a:t>
            </a:r>
            <a:r>
              <a:rPr sz="1000" dirty="0" smtClean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lang="en-US" sz="1000" dirty="0" smtClean="0">
                <a:solidFill>
                  <a:srgbClr val="414042"/>
                </a:solidFill>
                <a:cs typeface="Calibri"/>
              </a:rPr>
              <a:t>run </a:t>
            </a:r>
            <a:r>
              <a:rPr lang="en-US" sz="1000" dirty="0">
                <a:solidFill>
                  <a:srgbClr val="414042"/>
                </a:solidFill>
                <a:cs typeface="Calibri"/>
              </a:rPr>
              <a:t>on </a:t>
            </a:r>
            <a:r>
              <a:rPr lang="en-US" sz="1000" dirty="0" smtClean="0">
                <a:solidFill>
                  <a:srgbClr val="414042"/>
                </a:solidFill>
                <a:cs typeface="Calibri"/>
              </a:rPr>
              <a:t>electricity, reducing the volume of used fuel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7" name="object 37"/>
          <p:cNvSpPr/>
          <p:nvPr/>
        </p:nvSpPr>
        <p:spPr>
          <a:xfrm>
            <a:off x="6301109" y="1145711"/>
            <a:ext cx="2273122" cy="605218"/>
          </a:xfrm>
          <a:custGeom>
            <a:avLst/>
            <a:gdLst/>
            <a:ahLst/>
            <a:cxnLst/>
            <a:rect l="l" t="t" r="r" b="b"/>
            <a:pathLst>
              <a:path w="2273122" h="605218">
                <a:moveTo>
                  <a:pt x="0" y="10807"/>
                </a:moveTo>
                <a:lnTo>
                  <a:pt x="0" y="4864"/>
                </a:lnTo>
                <a:lnTo>
                  <a:pt x="4864" y="0"/>
                </a:lnTo>
                <a:lnTo>
                  <a:pt x="10807" y="0"/>
                </a:lnTo>
                <a:lnTo>
                  <a:pt x="2262327" y="0"/>
                </a:lnTo>
                <a:lnTo>
                  <a:pt x="2268270" y="0"/>
                </a:lnTo>
                <a:lnTo>
                  <a:pt x="2273122" y="4864"/>
                </a:lnTo>
                <a:lnTo>
                  <a:pt x="2273122" y="10807"/>
                </a:lnTo>
                <a:lnTo>
                  <a:pt x="2273122" y="521868"/>
                </a:lnTo>
                <a:lnTo>
                  <a:pt x="2273122" y="527799"/>
                </a:lnTo>
                <a:lnTo>
                  <a:pt x="2268270" y="532663"/>
                </a:lnTo>
                <a:lnTo>
                  <a:pt x="2262327" y="532663"/>
                </a:lnTo>
                <a:lnTo>
                  <a:pt x="324091" y="532663"/>
                </a:lnTo>
                <a:lnTo>
                  <a:pt x="318147" y="532663"/>
                </a:lnTo>
                <a:lnTo>
                  <a:pt x="309803" y="536054"/>
                </a:lnTo>
                <a:lnTo>
                  <a:pt x="305549" y="540194"/>
                </a:lnTo>
                <a:lnTo>
                  <a:pt x="243027" y="600989"/>
                </a:lnTo>
                <a:lnTo>
                  <a:pt x="238772" y="605129"/>
                </a:lnTo>
                <a:lnTo>
                  <a:pt x="231711" y="605218"/>
                </a:lnTo>
                <a:lnTo>
                  <a:pt x="227342" y="601192"/>
                </a:lnTo>
                <a:lnTo>
                  <a:pt x="161036" y="539991"/>
                </a:lnTo>
                <a:lnTo>
                  <a:pt x="156667" y="535965"/>
                </a:lnTo>
                <a:lnTo>
                  <a:pt x="148234" y="532663"/>
                </a:lnTo>
                <a:lnTo>
                  <a:pt x="142290" y="532663"/>
                </a:lnTo>
                <a:lnTo>
                  <a:pt x="10807" y="532663"/>
                </a:lnTo>
                <a:lnTo>
                  <a:pt x="4864" y="532663"/>
                </a:lnTo>
                <a:lnTo>
                  <a:pt x="0" y="527799"/>
                </a:lnTo>
                <a:lnTo>
                  <a:pt x="0" y="521868"/>
                </a:lnTo>
                <a:lnTo>
                  <a:pt x="0" y="10807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38"/>
          <p:cNvSpPr txBox="1"/>
          <p:nvPr/>
        </p:nvSpPr>
        <p:spPr>
          <a:xfrm>
            <a:off x="6417276" y="1171512"/>
            <a:ext cx="208026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Dedusting systems at Kaskad 1 and Kaskad 2 washing plants do not allow any emissions of coal dust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9" name="object 39"/>
          <p:cNvSpPr/>
          <p:nvPr/>
        </p:nvSpPr>
        <p:spPr>
          <a:xfrm>
            <a:off x="6212034" y="5118115"/>
            <a:ext cx="2348217" cy="727989"/>
          </a:xfrm>
          <a:custGeom>
            <a:avLst/>
            <a:gdLst/>
            <a:ahLst/>
            <a:cxnLst/>
            <a:rect l="l" t="t" r="r" b="b"/>
            <a:pathLst>
              <a:path w="2348217" h="727989">
                <a:moveTo>
                  <a:pt x="2343353" y="0"/>
                </a:moveTo>
                <a:lnTo>
                  <a:pt x="77406" y="0"/>
                </a:lnTo>
                <a:lnTo>
                  <a:pt x="72542" y="4864"/>
                </a:lnTo>
                <a:lnTo>
                  <a:pt x="72542" y="337578"/>
                </a:lnTo>
                <a:lnTo>
                  <a:pt x="69151" y="345922"/>
                </a:lnTo>
                <a:lnTo>
                  <a:pt x="88" y="416941"/>
                </a:lnTo>
                <a:lnTo>
                  <a:pt x="0" y="423989"/>
                </a:lnTo>
                <a:lnTo>
                  <a:pt x="69240" y="499059"/>
                </a:lnTo>
                <a:lnTo>
                  <a:pt x="72542" y="507492"/>
                </a:lnTo>
                <a:lnTo>
                  <a:pt x="72542" y="723125"/>
                </a:lnTo>
                <a:lnTo>
                  <a:pt x="77406" y="727989"/>
                </a:lnTo>
                <a:lnTo>
                  <a:pt x="2343353" y="727989"/>
                </a:lnTo>
                <a:lnTo>
                  <a:pt x="2348217" y="723125"/>
                </a:lnTo>
                <a:lnTo>
                  <a:pt x="2348217" y="4864"/>
                </a:lnTo>
                <a:lnTo>
                  <a:pt x="23433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40"/>
          <p:cNvSpPr/>
          <p:nvPr/>
        </p:nvSpPr>
        <p:spPr>
          <a:xfrm>
            <a:off x="6212034" y="5118115"/>
            <a:ext cx="2348217" cy="727989"/>
          </a:xfrm>
          <a:custGeom>
            <a:avLst/>
            <a:gdLst/>
            <a:ahLst/>
            <a:cxnLst/>
            <a:rect l="l" t="t" r="r" b="b"/>
            <a:pathLst>
              <a:path w="2348217" h="727989">
                <a:moveTo>
                  <a:pt x="2337409" y="727989"/>
                </a:moveTo>
                <a:lnTo>
                  <a:pt x="2343353" y="727989"/>
                </a:lnTo>
                <a:lnTo>
                  <a:pt x="2348217" y="723125"/>
                </a:lnTo>
                <a:lnTo>
                  <a:pt x="2348217" y="717181"/>
                </a:lnTo>
                <a:lnTo>
                  <a:pt x="2348217" y="10795"/>
                </a:lnTo>
                <a:lnTo>
                  <a:pt x="2348217" y="4864"/>
                </a:lnTo>
                <a:lnTo>
                  <a:pt x="2343353" y="0"/>
                </a:lnTo>
                <a:lnTo>
                  <a:pt x="2337409" y="0"/>
                </a:lnTo>
                <a:lnTo>
                  <a:pt x="83350" y="0"/>
                </a:lnTo>
                <a:lnTo>
                  <a:pt x="77406" y="0"/>
                </a:lnTo>
                <a:lnTo>
                  <a:pt x="72542" y="4864"/>
                </a:lnTo>
                <a:lnTo>
                  <a:pt x="72542" y="10795"/>
                </a:lnTo>
                <a:lnTo>
                  <a:pt x="72542" y="331635"/>
                </a:lnTo>
                <a:lnTo>
                  <a:pt x="72542" y="337578"/>
                </a:lnTo>
                <a:lnTo>
                  <a:pt x="69151" y="345922"/>
                </a:lnTo>
                <a:lnTo>
                  <a:pt x="65011" y="350177"/>
                </a:lnTo>
                <a:lnTo>
                  <a:pt x="4229" y="412686"/>
                </a:lnTo>
                <a:lnTo>
                  <a:pt x="88" y="416941"/>
                </a:lnTo>
                <a:lnTo>
                  <a:pt x="0" y="423989"/>
                </a:lnTo>
                <a:lnTo>
                  <a:pt x="4025" y="428358"/>
                </a:lnTo>
                <a:lnTo>
                  <a:pt x="65214" y="494690"/>
                </a:lnTo>
                <a:lnTo>
                  <a:pt x="69240" y="499059"/>
                </a:lnTo>
                <a:lnTo>
                  <a:pt x="72542" y="507492"/>
                </a:lnTo>
                <a:lnTo>
                  <a:pt x="72542" y="513422"/>
                </a:lnTo>
                <a:lnTo>
                  <a:pt x="72542" y="717181"/>
                </a:lnTo>
                <a:lnTo>
                  <a:pt x="72542" y="723125"/>
                </a:lnTo>
                <a:lnTo>
                  <a:pt x="77406" y="727989"/>
                </a:lnTo>
                <a:lnTo>
                  <a:pt x="83350" y="727989"/>
                </a:lnTo>
                <a:lnTo>
                  <a:pt x="2337409" y="727989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41"/>
          <p:cNvSpPr/>
          <p:nvPr/>
        </p:nvSpPr>
        <p:spPr>
          <a:xfrm>
            <a:off x="3447012" y="1152377"/>
            <a:ext cx="2106383" cy="686244"/>
          </a:xfrm>
          <a:custGeom>
            <a:avLst/>
            <a:gdLst/>
            <a:ahLst/>
            <a:cxnLst/>
            <a:rect l="l" t="t" r="r" b="b"/>
            <a:pathLst>
              <a:path w="2106383" h="686244">
                <a:moveTo>
                  <a:pt x="2106383" y="613702"/>
                </a:moveTo>
                <a:lnTo>
                  <a:pt x="1936483" y="613702"/>
                </a:lnTo>
                <a:lnTo>
                  <a:pt x="1944827" y="617080"/>
                </a:lnTo>
                <a:lnTo>
                  <a:pt x="2015845" y="686155"/>
                </a:lnTo>
                <a:lnTo>
                  <a:pt x="2022906" y="686244"/>
                </a:lnTo>
                <a:lnTo>
                  <a:pt x="2097951" y="616991"/>
                </a:lnTo>
                <a:lnTo>
                  <a:pt x="2106383" y="613702"/>
                </a:lnTo>
                <a:close/>
              </a:path>
              <a:path w="2106383" h="686244">
                <a:moveTo>
                  <a:pt x="2313254" y="0"/>
                </a:moveTo>
                <a:lnTo>
                  <a:pt x="4851" y="0"/>
                </a:lnTo>
                <a:lnTo>
                  <a:pt x="0" y="4864"/>
                </a:lnTo>
                <a:lnTo>
                  <a:pt x="0" y="608838"/>
                </a:lnTo>
                <a:lnTo>
                  <a:pt x="4851" y="613702"/>
                </a:lnTo>
                <a:lnTo>
                  <a:pt x="2313254" y="613702"/>
                </a:lnTo>
                <a:lnTo>
                  <a:pt x="2318118" y="608838"/>
                </a:lnTo>
                <a:lnTo>
                  <a:pt x="2318118" y="4864"/>
                </a:lnTo>
                <a:lnTo>
                  <a:pt x="2313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42"/>
          <p:cNvSpPr/>
          <p:nvPr/>
        </p:nvSpPr>
        <p:spPr>
          <a:xfrm>
            <a:off x="3447012" y="1152377"/>
            <a:ext cx="2318118" cy="686244"/>
          </a:xfrm>
          <a:custGeom>
            <a:avLst/>
            <a:gdLst/>
            <a:ahLst/>
            <a:cxnLst/>
            <a:rect l="l" t="t" r="r" b="b"/>
            <a:pathLst>
              <a:path w="2318118" h="686244">
                <a:moveTo>
                  <a:pt x="2318118" y="10807"/>
                </a:moveTo>
                <a:lnTo>
                  <a:pt x="2318118" y="4864"/>
                </a:lnTo>
                <a:lnTo>
                  <a:pt x="2313254" y="0"/>
                </a:lnTo>
                <a:lnTo>
                  <a:pt x="2307310" y="0"/>
                </a:lnTo>
                <a:lnTo>
                  <a:pt x="10782" y="0"/>
                </a:lnTo>
                <a:lnTo>
                  <a:pt x="4851" y="0"/>
                </a:lnTo>
                <a:lnTo>
                  <a:pt x="0" y="4864"/>
                </a:lnTo>
                <a:lnTo>
                  <a:pt x="0" y="10807"/>
                </a:lnTo>
                <a:lnTo>
                  <a:pt x="0" y="602894"/>
                </a:lnTo>
                <a:lnTo>
                  <a:pt x="0" y="608838"/>
                </a:lnTo>
                <a:lnTo>
                  <a:pt x="4851" y="613702"/>
                </a:lnTo>
                <a:lnTo>
                  <a:pt x="10782" y="613702"/>
                </a:lnTo>
                <a:lnTo>
                  <a:pt x="1930539" y="613702"/>
                </a:lnTo>
                <a:lnTo>
                  <a:pt x="1936483" y="613702"/>
                </a:lnTo>
                <a:lnTo>
                  <a:pt x="1944827" y="617080"/>
                </a:lnTo>
                <a:lnTo>
                  <a:pt x="1949081" y="621220"/>
                </a:lnTo>
                <a:lnTo>
                  <a:pt x="2011591" y="682015"/>
                </a:lnTo>
                <a:lnTo>
                  <a:pt x="2015845" y="686155"/>
                </a:lnTo>
                <a:lnTo>
                  <a:pt x="2022906" y="686244"/>
                </a:lnTo>
                <a:lnTo>
                  <a:pt x="2027275" y="682218"/>
                </a:lnTo>
                <a:lnTo>
                  <a:pt x="2093582" y="621017"/>
                </a:lnTo>
                <a:lnTo>
                  <a:pt x="2097951" y="616991"/>
                </a:lnTo>
                <a:lnTo>
                  <a:pt x="2106383" y="613702"/>
                </a:lnTo>
                <a:lnTo>
                  <a:pt x="2112327" y="613702"/>
                </a:lnTo>
                <a:lnTo>
                  <a:pt x="2307310" y="613702"/>
                </a:lnTo>
                <a:lnTo>
                  <a:pt x="2313254" y="613702"/>
                </a:lnTo>
                <a:lnTo>
                  <a:pt x="2318118" y="608838"/>
                </a:lnTo>
                <a:lnTo>
                  <a:pt x="2318118" y="602894"/>
                </a:lnTo>
                <a:lnTo>
                  <a:pt x="2318118" y="10807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43"/>
          <p:cNvSpPr/>
          <p:nvPr/>
        </p:nvSpPr>
        <p:spPr>
          <a:xfrm>
            <a:off x="412648" y="1152569"/>
            <a:ext cx="2497239" cy="817740"/>
          </a:xfrm>
          <a:custGeom>
            <a:avLst/>
            <a:gdLst/>
            <a:ahLst/>
            <a:cxnLst/>
            <a:rect l="l" t="t" r="r" b="b"/>
            <a:pathLst>
              <a:path w="2497239" h="817740">
                <a:moveTo>
                  <a:pt x="2497239" y="10807"/>
                </a:moveTo>
                <a:lnTo>
                  <a:pt x="2497239" y="4864"/>
                </a:lnTo>
                <a:lnTo>
                  <a:pt x="2492375" y="0"/>
                </a:lnTo>
                <a:lnTo>
                  <a:pt x="2486431" y="0"/>
                </a:lnTo>
                <a:lnTo>
                  <a:pt x="10807" y="0"/>
                </a:lnTo>
                <a:lnTo>
                  <a:pt x="4864" y="0"/>
                </a:lnTo>
                <a:lnTo>
                  <a:pt x="0" y="4864"/>
                </a:lnTo>
                <a:lnTo>
                  <a:pt x="0" y="10807"/>
                </a:lnTo>
                <a:lnTo>
                  <a:pt x="0" y="734339"/>
                </a:lnTo>
                <a:lnTo>
                  <a:pt x="0" y="740283"/>
                </a:lnTo>
                <a:lnTo>
                  <a:pt x="4864" y="745147"/>
                </a:lnTo>
                <a:lnTo>
                  <a:pt x="10807" y="745147"/>
                </a:lnTo>
                <a:lnTo>
                  <a:pt x="135572" y="745147"/>
                </a:lnTo>
                <a:lnTo>
                  <a:pt x="141516" y="745147"/>
                </a:lnTo>
                <a:lnTo>
                  <a:pt x="149987" y="748398"/>
                </a:lnTo>
                <a:lnTo>
                  <a:pt x="154406" y="752373"/>
                </a:lnTo>
                <a:lnTo>
                  <a:pt x="222669" y="813765"/>
                </a:lnTo>
                <a:lnTo>
                  <a:pt x="227101" y="817740"/>
                </a:lnTo>
                <a:lnTo>
                  <a:pt x="234276" y="817689"/>
                </a:lnTo>
                <a:lnTo>
                  <a:pt x="238645" y="813663"/>
                </a:lnTo>
                <a:lnTo>
                  <a:pt x="304965" y="752462"/>
                </a:lnTo>
                <a:lnTo>
                  <a:pt x="309333" y="748436"/>
                </a:lnTo>
                <a:lnTo>
                  <a:pt x="317766" y="745147"/>
                </a:lnTo>
                <a:lnTo>
                  <a:pt x="323697" y="745147"/>
                </a:lnTo>
                <a:lnTo>
                  <a:pt x="2486431" y="745147"/>
                </a:lnTo>
                <a:lnTo>
                  <a:pt x="2492375" y="745147"/>
                </a:lnTo>
                <a:lnTo>
                  <a:pt x="2497239" y="740283"/>
                </a:lnTo>
                <a:lnTo>
                  <a:pt x="2497239" y="734339"/>
                </a:lnTo>
                <a:lnTo>
                  <a:pt x="2497239" y="10807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44"/>
          <p:cNvSpPr txBox="1"/>
          <p:nvPr/>
        </p:nvSpPr>
        <p:spPr>
          <a:xfrm>
            <a:off x="6416117" y="5130868"/>
            <a:ext cx="1838325" cy="497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 smtClean="0">
                <a:solidFill>
                  <a:srgbClr val="8DC53E"/>
                </a:solidFill>
                <a:latin typeface="Calibri"/>
                <a:cs typeface="Calibri"/>
              </a:rPr>
              <a:t>↓ </a:t>
            </a:r>
            <a:r>
              <a:rPr sz="1400" b="1" dirty="0" smtClean="0">
                <a:solidFill>
                  <a:srgbClr val="8DC53E"/>
                </a:solidFill>
                <a:latin typeface="Calibri"/>
                <a:cs typeface="Calibri"/>
              </a:rPr>
              <a:t>12%</a:t>
            </a:r>
            <a:r>
              <a:rPr lang="en-US" sz="1400" b="1" dirty="0" smtClean="0">
                <a:solidFill>
                  <a:srgbClr val="8DC53E"/>
                </a:solidFill>
                <a:latin typeface="Calibri"/>
                <a:cs typeface="Calibri"/>
              </a:rPr>
              <a:t> less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120"/>
              </a:lnSpc>
            </a:pP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emissions to the atmosphere by burning washed coa</a:t>
            </a:r>
            <a:r>
              <a:rPr lang="en-US" sz="1000" dirty="0">
                <a:solidFill>
                  <a:srgbClr val="414042"/>
                </a:solidFill>
                <a:latin typeface="Calibri"/>
                <a:cs typeface="Calibri"/>
              </a:rPr>
              <a:t>l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5" name="object 45"/>
          <p:cNvSpPr txBox="1"/>
          <p:nvPr/>
        </p:nvSpPr>
        <p:spPr>
          <a:xfrm>
            <a:off x="546304" y="1197805"/>
            <a:ext cx="205930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/>
            <a:r>
              <a:rPr lang="en-US" sz="1000" dirty="0" smtClean="0">
                <a:solidFill>
                  <a:srgbClr val="414042"/>
                </a:solidFill>
                <a:cs typeface="Calibri"/>
              </a:rPr>
              <a:t>In 2015 to produce </a:t>
            </a:r>
            <a:r>
              <a:rPr lang="en-US" sz="1000" dirty="0" err="1" smtClean="0">
                <a:solidFill>
                  <a:srgbClr val="414042"/>
                </a:solidFill>
                <a:cs typeface="Calibri"/>
              </a:rPr>
              <a:t>breakstone</a:t>
            </a:r>
            <a:r>
              <a:rPr lang="en-US" sz="1000" dirty="0" smtClean="0">
                <a:solidFill>
                  <a:srgbClr val="414042"/>
                </a:solidFill>
                <a:cs typeface="Calibri"/>
              </a:rPr>
              <a:t> the </a:t>
            </a: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Company launched a crushing and screening complex </a:t>
            </a:r>
            <a:r>
              <a:rPr lang="en-US" sz="1000" dirty="0" smtClean="0">
                <a:solidFill>
                  <a:srgbClr val="8DC53E"/>
                </a:solidFill>
                <a:latin typeface="Calibri"/>
                <a:cs typeface="Calibri"/>
              </a:rPr>
              <a:t>with dedusting syste</a:t>
            </a:r>
            <a:r>
              <a:rPr lang="en-US" sz="1000" dirty="0">
                <a:solidFill>
                  <a:srgbClr val="8DC53E"/>
                </a:solidFill>
                <a:latin typeface="Calibri"/>
                <a:cs typeface="Calibri"/>
              </a:rPr>
              <a:t>m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6" name="object 46"/>
          <p:cNvSpPr txBox="1"/>
          <p:nvPr/>
        </p:nvSpPr>
        <p:spPr>
          <a:xfrm>
            <a:off x="3587192" y="1214823"/>
            <a:ext cx="2166396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New energy transition </a:t>
            </a:r>
            <a:r>
              <a:rPr lang="en-US" sz="1000" dirty="0">
                <a:solidFill>
                  <a:srgbClr val="414042"/>
                </a:solidFill>
                <a:cs typeface="Calibri"/>
              </a:rPr>
              <a:t>line </a:t>
            </a:r>
            <a:r>
              <a:rPr lang="en-US" sz="1000" dirty="0" smtClean="0">
                <a:solidFill>
                  <a:srgbClr val="414042"/>
                </a:solidFill>
                <a:cs typeface="Calibri"/>
              </a:rPr>
              <a:t>with increased </a:t>
            </a:r>
            <a:r>
              <a:rPr lang="en-US" sz="1000" dirty="0">
                <a:solidFill>
                  <a:srgbClr val="414042"/>
                </a:solidFill>
                <a:cs typeface="Calibri"/>
              </a:rPr>
              <a:t>thickness of the cable </a:t>
            </a: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was built in 2013 t</a:t>
            </a:r>
            <a:r>
              <a:rPr lang="en-US" sz="1000" dirty="0" smtClean="0">
                <a:solidFill>
                  <a:srgbClr val="414042"/>
                </a:solidFill>
                <a:cs typeface="Calibri"/>
              </a:rPr>
              <a:t>o </a:t>
            </a:r>
            <a:r>
              <a:rPr lang="en-US" sz="1000" dirty="0">
                <a:solidFill>
                  <a:srgbClr val="414042"/>
                </a:solidFill>
                <a:cs typeface="Calibri"/>
              </a:rPr>
              <a:t>reduce electricity </a:t>
            </a:r>
            <a:r>
              <a:rPr lang="en-US" sz="1000" dirty="0" smtClean="0">
                <a:solidFill>
                  <a:srgbClr val="414042"/>
                </a:solidFill>
                <a:cs typeface="Calibri"/>
              </a:rPr>
              <a:t>losses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7" name="object 59"/>
          <p:cNvSpPr/>
          <p:nvPr/>
        </p:nvSpPr>
        <p:spPr>
          <a:xfrm>
            <a:off x="6269639" y="5226418"/>
            <a:ext cx="21437" cy="21437"/>
          </a:xfrm>
          <a:custGeom>
            <a:avLst/>
            <a:gdLst/>
            <a:ahLst/>
            <a:cxnLst/>
            <a:rect l="l" t="t" r="r" b="b"/>
            <a:pathLst>
              <a:path w="21437" h="21437">
                <a:moveTo>
                  <a:pt x="16636" y="0"/>
                </a:moveTo>
                <a:lnTo>
                  <a:pt x="4800" y="0"/>
                </a:lnTo>
                <a:lnTo>
                  <a:pt x="0" y="4787"/>
                </a:lnTo>
                <a:lnTo>
                  <a:pt x="0" y="16624"/>
                </a:lnTo>
                <a:lnTo>
                  <a:pt x="4800" y="21437"/>
                </a:lnTo>
                <a:lnTo>
                  <a:pt x="16636" y="21437"/>
                </a:lnTo>
                <a:lnTo>
                  <a:pt x="21437" y="16624"/>
                </a:lnTo>
                <a:lnTo>
                  <a:pt x="21437" y="4787"/>
                </a:lnTo>
                <a:lnTo>
                  <a:pt x="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60"/>
          <p:cNvSpPr/>
          <p:nvPr/>
        </p:nvSpPr>
        <p:spPr>
          <a:xfrm>
            <a:off x="6294913" y="5254274"/>
            <a:ext cx="11849" cy="16624"/>
          </a:xfrm>
          <a:custGeom>
            <a:avLst/>
            <a:gdLst/>
            <a:ahLst/>
            <a:cxnLst/>
            <a:rect l="l" t="t" r="r" b="b"/>
            <a:pathLst>
              <a:path w="11849" h="16624">
                <a:moveTo>
                  <a:pt x="914" y="15722"/>
                </a:moveTo>
                <a:lnTo>
                  <a:pt x="0" y="15722"/>
                </a:lnTo>
                <a:lnTo>
                  <a:pt x="914" y="16624"/>
                </a:lnTo>
                <a:lnTo>
                  <a:pt x="914" y="15722"/>
                </a:lnTo>
                <a:close/>
              </a:path>
              <a:path w="11849" h="16624">
                <a:moveTo>
                  <a:pt x="11849" y="15722"/>
                </a:moveTo>
                <a:lnTo>
                  <a:pt x="10922" y="15722"/>
                </a:lnTo>
                <a:lnTo>
                  <a:pt x="10922" y="16624"/>
                </a:lnTo>
                <a:lnTo>
                  <a:pt x="11849" y="15722"/>
                </a:lnTo>
                <a:close/>
              </a:path>
              <a:path w="11849" h="16624">
                <a:moveTo>
                  <a:pt x="6642" y="0"/>
                </a:moveTo>
                <a:lnTo>
                  <a:pt x="5207" y="0"/>
                </a:lnTo>
                <a:lnTo>
                  <a:pt x="914" y="4800"/>
                </a:lnTo>
                <a:lnTo>
                  <a:pt x="914" y="15722"/>
                </a:lnTo>
                <a:lnTo>
                  <a:pt x="10922" y="15722"/>
                </a:lnTo>
                <a:lnTo>
                  <a:pt x="10922" y="4800"/>
                </a:lnTo>
                <a:lnTo>
                  <a:pt x="6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61"/>
          <p:cNvSpPr/>
          <p:nvPr/>
        </p:nvSpPr>
        <p:spPr>
          <a:xfrm>
            <a:off x="6311074" y="5226418"/>
            <a:ext cx="21437" cy="21437"/>
          </a:xfrm>
          <a:custGeom>
            <a:avLst/>
            <a:gdLst/>
            <a:ahLst/>
            <a:cxnLst/>
            <a:rect l="l" t="t" r="r" b="b"/>
            <a:pathLst>
              <a:path w="21437" h="21437">
                <a:moveTo>
                  <a:pt x="16624" y="0"/>
                </a:moveTo>
                <a:lnTo>
                  <a:pt x="4787" y="0"/>
                </a:lnTo>
                <a:lnTo>
                  <a:pt x="0" y="4787"/>
                </a:lnTo>
                <a:lnTo>
                  <a:pt x="0" y="16624"/>
                </a:lnTo>
                <a:lnTo>
                  <a:pt x="4787" y="21437"/>
                </a:lnTo>
                <a:lnTo>
                  <a:pt x="16624" y="21437"/>
                </a:lnTo>
                <a:lnTo>
                  <a:pt x="21437" y="16624"/>
                </a:lnTo>
                <a:lnTo>
                  <a:pt x="21437" y="4787"/>
                </a:lnTo>
                <a:lnTo>
                  <a:pt x="16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62"/>
          <p:cNvSpPr txBox="1"/>
          <p:nvPr/>
        </p:nvSpPr>
        <p:spPr>
          <a:xfrm>
            <a:off x="4470530" y="6498680"/>
            <a:ext cx="34925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800" dirty="0" smtClean="0">
                <a:latin typeface="Calibri"/>
                <a:cs typeface="Calibri"/>
              </a:rPr>
              <a:t>Dumps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1" name="object 63"/>
          <p:cNvSpPr txBox="1"/>
          <p:nvPr/>
        </p:nvSpPr>
        <p:spPr>
          <a:xfrm>
            <a:off x="675872" y="6498680"/>
            <a:ext cx="220853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64235" algn="l"/>
              </a:tabLst>
            </a:pPr>
            <a:r>
              <a:rPr lang="en-US" sz="800" dirty="0" smtClean="0">
                <a:solidFill>
                  <a:srgbClr val="414042"/>
                </a:solidFill>
                <a:latin typeface="Calibri"/>
                <a:cs typeface="Calibri"/>
              </a:rPr>
              <a:t>Water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	</a:t>
            </a:r>
            <a:r>
              <a:rPr sz="800" u="heavy" spc="204" dirty="0">
                <a:solidFill>
                  <a:srgbClr val="414042"/>
                </a:solidFill>
                <a:latin typeface="Calibri"/>
                <a:cs typeface="Calibri"/>
              </a:rPr>
              <a:t>  </a:t>
            </a:r>
            <a:r>
              <a:rPr sz="800" u="heavy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    </a:t>
            </a:r>
            <a:r>
              <a:rPr sz="800" spc="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lang="en-US" sz="800" dirty="0" smtClean="0">
                <a:solidFill>
                  <a:srgbClr val="414042"/>
                </a:solidFill>
                <a:latin typeface="Calibri"/>
                <a:cs typeface="Calibri"/>
              </a:rPr>
              <a:t>Transportation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2" name="object 64"/>
          <p:cNvSpPr txBox="1"/>
          <p:nvPr/>
        </p:nvSpPr>
        <p:spPr>
          <a:xfrm>
            <a:off x="672824" y="6237312"/>
            <a:ext cx="433122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4895" algn="l"/>
                <a:tab pos="2083435" algn="l"/>
              </a:tabLst>
            </a:pPr>
            <a:r>
              <a:rPr lang="en-US" sz="800" dirty="0" smtClean="0">
                <a:solidFill>
                  <a:srgbClr val="414042"/>
                </a:solidFill>
                <a:latin typeface="Calibri"/>
                <a:cs typeface="Calibri"/>
              </a:rPr>
              <a:t>Energy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	</a:t>
            </a:r>
            <a:r>
              <a:rPr lang="en-US" sz="800" dirty="0" smtClean="0">
                <a:solidFill>
                  <a:srgbClr val="414042"/>
                </a:solidFill>
                <a:latin typeface="Calibri"/>
                <a:cs typeface="Calibri"/>
              </a:rPr>
              <a:t>Coal dust</a:t>
            </a:r>
            <a:r>
              <a:rPr lang="en-US" sz="8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lang="en-US" sz="800" dirty="0" smtClean="0">
                <a:solidFill>
                  <a:srgbClr val="414042"/>
                </a:solidFill>
                <a:latin typeface="Calibri"/>
                <a:cs typeface="Calibri"/>
              </a:rPr>
              <a:t>                           Emissions to atmosphere             Fuel saving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3" name="object 65"/>
          <p:cNvSpPr txBox="1"/>
          <p:nvPr/>
        </p:nvSpPr>
        <p:spPr>
          <a:xfrm>
            <a:off x="3261185" y="6498680"/>
            <a:ext cx="90233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800" dirty="0" smtClean="0">
                <a:solidFill>
                  <a:srgbClr val="414042"/>
                </a:solidFill>
                <a:cs typeface="Calibri"/>
              </a:rPr>
              <a:t>Recycling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5" name="object 67"/>
          <p:cNvSpPr/>
          <p:nvPr/>
        </p:nvSpPr>
        <p:spPr>
          <a:xfrm>
            <a:off x="1483741" y="4510911"/>
            <a:ext cx="428856" cy="24154"/>
          </a:xfrm>
          <a:custGeom>
            <a:avLst/>
            <a:gdLst/>
            <a:ahLst/>
            <a:cxnLst/>
            <a:rect l="l" t="t" r="r" b="b"/>
            <a:pathLst>
              <a:path w="428856" h="24154">
                <a:moveTo>
                  <a:pt x="421763" y="0"/>
                </a:moveTo>
                <a:lnTo>
                  <a:pt x="401207" y="1131"/>
                </a:lnTo>
                <a:lnTo>
                  <a:pt x="319349" y="4649"/>
                </a:lnTo>
                <a:lnTo>
                  <a:pt x="217695" y="7164"/>
                </a:lnTo>
                <a:lnTo>
                  <a:pt x="15629" y="8406"/>
                </a:lnTo>
                <a:lnTo>
                  <a:pt x="6488" y="11464"/>
                </a:lnTo>
                <a:lnTo>
                  <a:pt x="0" y="17811"/>
                </a:lnTo>
                <a:lnTo>
                  <a:pt x="1084" y="23163"/>
                </a:lnTo>
                <a:lnTo>
                  <a:pt x="6574" y="24154"/>
                </a:lnTo>
                <a:lnTo>
                  <a:pt x="211407" y="22892"/>
                </a:lnTo>
                <a:lnTo>
                  <a:pt x="313775" y="20341"/>
                </a:lnTo>
                <a:lnTo>
                  <a:pt x="395637" y="16769"/>
                </a:lnTo>
                <a:lnTo>
                  <a:pt x="428856" y="4292"/>
                </a:lnTo>
                <a:lnTo>
                  <a:pt x="421763" y="0"/>
                </a:lnTo>
                <a:close/>
              </a:path>
            </a:pathLst>
          </a:custGeom>
          <a:solidFill>
            <a:srgbClr val="92949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68"/>
          <p:cNvSpPr/>
          <p:nvPr/>
        </p:nvSpPr>
        <p:spPr>
          <a:xfrm>
            <a:off x="1441123" y="4354305"/>
            <a:ext cx="471410" cy="38257"/>
          </a:xfrm>
          <a:custGeom>
            <a:avLst/>
            <a:gdLst/>
            <a:ahLst/>
            <a:cxnLst/>
            <a:rect l="l" t="t" r="r" b="b"/>
            <a:pathLst>
              <a:path w="471410" h="38257">
                <a:moveTo>
                  <a:pt x="331185" y="0"/>
                </a:moveTo>
                <a:lnTo>
                  <a:pt x="285214" y="791"/>
                </a:lnTo>
                <a:lnTo>
                  <a:pt x="239450" y="3329"/>
                </a:lnTo>
                <a:lnTo>
                  <a:pt x="125690" y="13080"/>
                </a:lnTo>
                <a:lnTo>
                  <a:pt x="80346" y="16648"/>
                </a:lnTo>
                <a:lnTo>
                  <a:pt x="57688" y="18038"/>
                </a:lnTo>
                <a:lnTo>
                  <a:pt x="35034" y="19057"/>
                </a:lnTo>
                <a:lnTo>
                  <a:pt x="12378" y="19626"/>
                </a:lnTo>
                <a:lnTo>
                  <a:pt x="2178" y="24177"/>
                </a:lnTo>
                <a:lnTo>
                  <a:pt x="0" y="32716"/>
                </a:lnTo>
                <a:lnTo>
                  <a:pt x="7986" y="38150"/>
                </a:lnTo>
                <a:lnTo>
                  <a:pt x="10384" y="38257"/>
                </a:lnTo>
                <a:lnTo>
                  <a:pt x="32714" y="37695"/>
                </a:lnTo>
                <a:lnTo>
                  <a:pt x="55041" y="36681"/>
                </a:lnTo>
                <a:lnTo>
                  <a:pt x="77363" y="35294"/>
                </a:lnTo>
                <a:lnTo>
                  <a:pt x="121993" y="31708"/>
                </a:lnTo>
                <a:lnTo>
                  <a:pt x="211192" y="23464"/>
                </a:lnTo>
                <a:lnTo>
                  <a:pt x="233477" y="21633"/>
                </a:lnTo>
                <a:lnTo>
                  <a:pt x="255756" y="20048"/>
                </a:lnTo>
                <a:lnTo>
                  <a:pt x="278029" y="18788"/>
                </a:lnTo>
                <a:lnTo>
                  <a:pt x="300295" y="17929"/>
                </a:lnTo>
                <a:lnTo>
                  <a:pt x="322554" y="17551"/>
                </a:lnTo>
                <a:lnTo>
                  <a:pt x="471013" y="17551"/>
                </a:lnTo>
                <a:lnTo>
                  <a:pt x="470726" y="14562"/>
                </a:lnTo>
                <a:lnTo>
                  <a:pt x="423903" y="6239"/>
                </a:lnTo>
                <a:lnTo>
                  <a:pt x="377402" y="1600"/>
                </a:lnTo>
                <a:lnTo>
                  <a:pt x="354260" y="461"/>
                </a:lnTo>
                <a:lnTo>
                  <a:pt x="331185" y="0"/>
                </a:lnTo>
                <a:close/>
              </a:path>
              <a:path w="471410" h="38257">
                <a:moveTo>
                  <a:pt x="471013" y="17551"/>
                </a:moveTo>
                <a:lnTo>
                  <a:pt x="322554" y="17551"/>
                </a:lnTo>
                <a:lnTo>
                  <a:pt x="344806" y="17729"/>
                </a:lnTo>
                <a:lnTo>
                  <a:pt x="367051" y="18543"/>
                </a:lnTo>
                <a:lnTo>
                  <a:pt x="389288" y="20069"/>
                </a:lnTo>
                <a:lnTo>
                  <a:pt x="411517" y="22385"/>
                </a:lnTo>
                <a:lnTo>
                  <a:pt x="433738" y="25568"/>
                </a:lnTo>
                <a:lnTo>
                  <a:pt x="455951" y="29697"/>
                </a:lnTo>
                <a:lnTo>
                  <a:pt x="465391" y="28067"/>
                </a:lnTo>
                <a:lnTo>
                  <a:pt x="471410" y="21678"/>
                </a:lnTo>
                <a:lnTo>
                  <a:pt x="471013" y="17551"/>
                </a:lnTo>
                <a:close/>
              </a:path>
            </a:pathLst>
          </a:custGeom>
          <a:solidFill>
            <a:srgbClr val="92949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70"/>
          <p:cNvSpPr/>
          <p:nvPr/>
        </p:nvSpPr>
        <p:spPr>
          <a:xfrm>
            <a:off x="408979" y="3952603"/>
            <a:ext cx="2502496" cy="714044"/>
          </a:xfrm>
          <a:custGeom>
            <a:avLst/>
            <a:gdLst/>
            <a:ahLst/>
            <a:cxnLst/>
            <a:rect l="l" t="t" r="r" b="b"/>
            <a:pathLst>
              <a:path w="2502496" h="714044">
                <a:moveTo>
                  <a:pt x="231711" y="0"/>
                </a:moveTo>
                <a:lnTo>
                  <a:pt x="156667" y="69240"/>
                </a:lnTo>
                <a:lnTo>
                  <a:pt x="148234" y="72542"/>
                </a:lnTo>
                <a:lnTo>
                  <a:pt x="4851" y="72555"/>
                </a:lnTo>
                <a:lnTo>
                  <a:pt x="0" y="77406"/>
                </a:lnTo>
                <a:lnTo>
                  <a:pt x="0" y="709180"/>
                </a:lnTo>
                <a:lnTo>
                  <a:pt x="4864" y="714044"/>
                </a:lnTo>
                <a:lnTo>
                  <a:pt x="2497632" y="711352"/>
                </a:lnTo>
                <a:lnTo>
                  <a:pt x="2502496" y="706488"/>
                </a:lnTo>
                <a:lnTo>
                  <a:pt x="2502496" y="81064"/>
                </a:lnTo>
                <a:lnTo>
                  <a:pt x="2497632" y="76187"/>
                </a:lnTo>
                <a:lnTo>
                  <a:pt x="318116" y="72542"/>
                </a:lnTo>
                <a:lnTo>
                  <a:pt x="309803" y="69151"/>
                </a:lnTo>
                <a:lnTo>
                  <a:pt x="238772" y="88"/>
                </a:lnTo>
                <a:lnTo>
                  <a:pt x="231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71"/>
          <p:cNvSpPr/>
          <p:nvPr/>
        </p:nvSpPr>
        <p:spPr>
          <a:xfrm>
            <a:off x="408979" y="3952603"/>
            <a:ext cx="2502496" cy="714044"/>
          </a:xfrm>
          <a:custGeom>
            <a:avLst/>
            <a:gdLst/>
            <a:ahLst/>
            <a:cxnLst/>
            <a:rect l="l" t="t" r="r" b="b"/>
            <a:pathLst>
              <a:path w="2502496" h="714044">
                <a:moveTo>
                  <a:pt x="0" y="703237"/>
                </a:moveTo>
                <a:lnTo>
                  <a:pt x="0" y="709180"/>
                </a:lnTo>
                <a:lnTo>
                  <a:pt x="4864" y="714044"/>
                </a:lnTo>
                <a:lnTo>
                  <a:pt x="10807" y="714032"/>
                </a:lnTo>
                <a:lnTo>
                  <a:pt x="2491689" y="711365"/>
                </a:lnTo>
                <a:lnTo>
                  <a:pt x="2497632" y="711352"/>
                </a:lnTo>
                <a:lnTo>
                  <a:pt x="2502496" y="706488"/>
                </a:lnTo>
                <a:lnTo>
                  <a:pt x="2502496" y="700544"/>
                </a:lnTo>
                <a:lnTo>
                  <a:pt x="2502496" y="87007"/>
                </a:lnTo>
                <a:lnTo>
                  <a:pt x="2502496" y="81064"/>
                </a:lnTo>
                <a:lnTo>
                  <a:pt x="2497632" y="76187"/>
                </a:lnTo>
                <a:lnTo>
                  <a:pt x="2491689" y="76187"/>
                </a:lnTo>
                <a:lnTo>
                  <a:pt x="324091" y="72555"/>
                </a:lnTo>
                <a:lnTo>
                  <a:pt x="318147" y="72555"/>
                </a:lnTo>
                <a:lnTo>
                  <a:pt x="309803" y="69151"/>
                </a:lnTo>
                <a:lnTo>
                  <a:pt x="305549" y="65011"/>
                </a:lnTo>
                <a:lnTo>
                  <a:pt x="243027" y="4229"/>
                </a:lnTo>
                <a:lnTo>
                  <a:pt x="238772" y="88"/>
                </a:lnTo>
                <a:lnTo>
                  <a:pt x="231711" y="0"/>
                </a:lnTo>
                <a:lnTo>
                  <a:pt x="227342" y="4025"/>
                </a:lnTo>
                <a:lnTo>
                  <a:pt x="161036" y="65214"/>
                </a:lnTo>
                <a:lnTo>
                  <a:pt x="156667" y="69240"/>
                </a:lnTo>
                <a:lnTo>
                  <a:pt x="148234" y="72542"/>
                </a:lnTo>
                <a:lnTo>
                  <a:pt x="142290" y="72542"/>
                </a:lnTo>
                <a:lnTo>
                  <a:pt x="10807" y="72542"/>
                </a:lnTo>
                <a:lnTo>
                  <a:pt x="4864" y="72542"/>
                </a:lnTo>
                <a:lnTo>
                  <a:pt x="0" y="77406"/>
                </a:lnTo>
                <a:lnTo>
                  <a:pt x="0" y="83337"/>
                </a:lnTo>
                <a:lnTo>
                  <a:pt x="0" y="703237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73"/>
          <p:cNvSpPr txBox="1"/>
          <p:nvPr/>
        </p:nvSpPr>
        <p:spPr>
          <a:xfrm>
            <a:off x="533896" y="4119463"/>
            <a:ext cx="188404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000" dirty="0" smtClean="0">
                <a:solidFill>
                  <a:srgbClr val="8DC53E"/>
                </a:solidFill>
                <a:latin typeface="Calibri"/>
                <a:cs typeface="Calibri"/>
              </a:rPr>
              <a:t>Internal dumps</a:t>
            </a:r>
            <a:r>
              <a:rPr lang="en-US" sz="1000" spc="-5" dirty="0">
                <a:solidFill>
                  <a:srgbClr val="8DC53E"/>
                </a:solidFill>
                <a:latin typeface="Calibri"/>
                <a:cs typeface="Calibri"/>
              </a:rPr>
              <a:t> </a:t>
            </a: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are formed on the open-pit mines to </a:t>
            </a:r>
            <a:r>
              <a:rPr lang="en-US" sz="1000" dirty="0">
                <a:solidFill>
                  <a:srgbClr val="414042"/>
                </a:solidFill>
                <a:cs typeface="Calibri"/>
              </a:rPr>
              <a:t>reduce land disturbance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1" name="object 74"/>
          <p:cNvSpPr/>
          <p:nvPr/>
        </p:nvSpPr>
        <p:spPr>
          <a:xfrm>
            <a:off x="292132" y="4108436"/>
            <a:ext cx="196221" cy="195473"/>
          </a:xfrm>
          <a:custGeom>
            <a:avLst/>
            <a:gdLst/>
            <a:ahLst/>
            <a:cxnLst/>
            <a:rect l="l" t="t" r="r" b="b"/>
            <a:pathLst>
              <a:path w="196221" h="195473">
                <a:moveTo>
                  <a:pt x="89063" y="0"/>
                </a:moveTo>
                <a:lnTo>
                  <a:pt x="50959" y="11803"/>
                </a:lnTo>
                <a:lnTo>
                  <a:pt x="21244" y="38379"/>
                </a:lnTo>
                <a:lnTo>
                  <a:pt x="3467" y="77399"/>
                </a:lnTo>
                <a:lnTo>
                  <a:pt x="0" y="109176"/>
                </a:lnTo>
                <a:lnTo>
                  <a:pt x="2431" y="122273"/>
                </a:lnTo>
                <a:lnTo>
                  <a:pt x="20014" y="157034"/>
                </a:lnTo>
                <a:lnTo>
                  <a:pt x="51519" y="182341"/>
                </a:lnTo>
                <a:lnTo>
                  <a:pt x="95004" y="194778"/>
                </a:lnTo>
                <a:lnTo>
                  <a:pt x="111825" y="195473"/>
                </a:lnTo>
                <a:lnTo>
                  <a:pt x="125784" y="192429"/>
                </a:lnTo>
                <a:lnTo>
                  <a:pt x="162148" y="172515"/>
                </a:lnTo>
                <a:lnTo>
                  <a:pt x="187011" y="139665"/>
                </a:lnTo>
                <a:lnTo>
                  <a:pt x="196221" y="98040"/>
                </a:lnTo>
                <a:lnTo>
                  <a:pt x="195995" y="91315"/>
                </a:lnTo>
                <a:lnTo>
                  <a:pt x="184785" y="52414"/>
                </a:lnTo>
                <a:lnTo>
                  <a:pt x="158622" y="21979"/>
                </a:lnTo>
                <a:lnTo>
                  <a:pt x="120184" y="3667"/>
                </a:lnTo>
                <a:lnTo>
                  <a:pt x="89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75"/>
          <p:cNvSpPr/>
          <p:nvPr/>
        </p:nvSpPr>
        <p:spPr>
          <a:xfrm>
            <a:off x="292132" y="4108436"/>
            <a:ext cx="196221" cy="195473"/>
          </a:xfrm>
          <a:custGeom>
            <a:avLst/>
            <a:gdLst/>
            <a:ahLst/>
            <a:cxnLst/>
            <a:rect l="l" t="t" r="r" b="b"/>
            <a:pathLst>
              <a:path w="196221" h="195473">
                <a:moveTo>
                  <a:pt x="196221" y="98040"/>
                </a:moveTo>
                <a:lnTo>
                  <a:pt x="187011" y="139665"/>
                </a:lnTo>
                <a:lnTo>
                  <a:pt x="162148" y="172515"/>
                </a:lnTo>
                <a:lnTo>
                  <a:pt x="125784" y="192429"/>
                </a:lnTo>
                <a:lnTo>
                  <a:pt x="111825" y="195473"/>
                </a:lnTo>
                <a:lnTo>
                  <a:pt x="95004" y="194778"/>
                </a:lnTo>
                <a:lnTo>
                  <a:pt x="51519" y="182341"/>
                </a:lnTo>
                <a:lnTo>
                  <a:pt x="20014" y="157034"/>
                </a:lnTo>
                <a:lnTo>
                  <a:pt x="2431" y="122273"/>
                </a:lnTo>
                <a:lnTo>
                  <a:pt x="0" y="109176"/>
                </a:lnTo>
                <a:lnTo>
                  <a:pt x="807" y="92769"/>
                </a:lnTo>
                <a:lnTo>
                  <a:pt x="13817" y="50118"/>
                </a:lnTo>
                <a:lnTo>
                  <a:pt x="39947" y="19136"/>
                </a:lnTo>
                <a:lnTo>
                  <a:pt x="75648" y="2149"/>
                </a:lnTo>
                <a:lnTo>
                  <a:pt x="89063" y="0"/>
                </a:lnTo>
                <a:lnTo>
                  <a:pt x="105107" y="889"/>
                </a:lnTo>
                <a:lnTo>
                  <a:pt x="147041" y="14347"/>
                </a:lnTo>
                <a:lnTo>
                  <a:pt x="177593" y="41147"/>
                </a:lnTo>
                <a:lnTo>
                  <a:pt x="194085" y="77633"/>
                </a:lnTo>
                <a:lnTo>
                  <a:pt x="196221" y="98040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76"/>
          <p:cNvSpPr/>
          <p:nvPr/>
        </p:nvSpPr>
        <p:spPr>
          <a:xfrm>
            <a:off x="297091" y="4153038"/>
            <a:ext cx="166983" cy="146279"/>
          </a:xfrm>
          <a:custGeom>
            <a:avLst/>
            <a:gdLst/>
            <a:ahLst/>
            <a:cxnLst/>
            <a:rect l="l" t="t" r="r" b="b"/>
            <a:pathLst>
              <a:path w="166983" h="146279">
                <a:moveTo>
                  <a:pt x="17181" y="0"/>
                </a:moveTo>
                <a:lnTo>
                  <a:pt x="132" y="48423"/>
                </a:lnTo>
                <a:lnTo>
                  <a:pt x="0" y="53429"/>
                </a:lnTo>
                <a:lnTo>
                  <a:pt x="1138" y="68005"/>
                </a:lnTo>
                <a:lnTo>
                  <a:pt x="16823" y="106736"/>
                </a:lnTo>
                <a:lnTo>
                  <a:pt x="47280" y="134342"/>
                </a:lnTo>
                <a:lnTo>
                  <a:pt x="87834" y="146146"/>
                </a:lnTo>
                <a:lnTo>
                  <a:pt x="92849" y="146279"/>
                </a:lnTo>
                <a:lnTo>
                  <a:pt x="107430" y="145140"/>
                </a:lnTo>
                <a:lnTo>
                  <a:pt x="146159" y="129449"/>
                </a:lnTo>
                <a:lnTo>
                  <a:pt x="166983" y="109129"/>
                </a:lnTo>
                <a:lnTo>
                  <a:pt x="148995" y="82003"/>
                </a:lnTo>
                <a:lnTo>
                  <a:pt x="116800" y="80479"/>
                </a:lnTo>
                <a:lnTo>
                  <a:pt x="99579" y="36499"/>
                </a:lnTo>
                <a:lnTo>
                  <a:pt x="17181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79"/>
          <p:cNvSpPr/>
          <p:nvPr/>
        </p:nvSpPr>
        <p:spPr>
          <a:xfrm>
            <a:off x="448729" y="4226073"/>
            <a:ext cx="11645" cy="11645"/>
          </a:xfrm>
          <a:custGeom>
            <a:avLst/>
            <a:gdLst/>
            <a:ahLst/>
            <a:cxnLst/>
            <a:rect l="l" t="t" r="r" b="b"/>
            <a:pathLst>
              <a:path w="11645" h="11645">
                <a:moveTo>
                  <a:pt x="9042" y="0"/>
                </a:moveTo>
                <a:lnTo>
                  <a:pt x="2603" y="0"/>
                </a:lnTo>
                <a:lnTo>
                  <a:pt x="0" y="2603"/>
                </a:lnTo>
                <a:lnTo>
                  <a:pt x="0" y="9042"/>
                </a:lnTo>
                <a:lnTo>
                  <a:pt x="2603" y="11645"/>
                </a:lnTo>
                <a:lnTo>
                  <a:pt x="9042" y="11645"/>
                </a:lnTo>
                <a:lnTo>
                  <a:pt x="11645" y="9042"/>
                </a:lnTo>
                <a:lnTo>
                  <a:pt x="11645" y="2603"/>
                </a:lnTo>
                <a:lnTo>
                  <a:pt x="9042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95"/>
          <p:cNvSpPr/>
          <p:nvPr/>
        </p:nvSpPr>
        <p:spPr>
          <a:xfrm>
            <a:off x="3434010" y="2875423"/>
            <a:ext cx="2319578" cy="512102"/>
          </a:xfrm>
          <a:custGeom>
            <a:avLst/>
            <a:gdLst/>
            <a:ahLst/>
            <a:cxnLst/>
            <a:rect l="l" t="t" r="r" b="b"/>
            <a:pathLst>
              <a:path w="2319578" h="512102">
                <a:moveTo>
                  <a:pt x="2314714" y="72555"/>
                </a:moveTo>
                <a:lnTo>
                  <a:pt x="4864" y="72555"/>
                </a:lnTo>
                <a:lnTo>
                  <a:pt x="0" y="77419"/>
                </a:lnTo>
                <a:lnTo>
                  <a:pt x="0" y="507237"/>
                </a:lnTo>
                <a:lnTo>
                  <a:pt x="4864" y="512102"/>
                </a:lnTo>
                <a:lnTo>
                  <a:pt x="2314714" y="512102"/>
                </a:lnTo>
                <a:lnTo>
                  <a:pt x="2319578" y="507237"/>
                </a:lnTo>
                <a:lnTo>
                  <a:pt x="2319578" y="77419"/>
                </a:lnTo>
                <a:lnTo>
                  <a:pt x="2314714" y="72555"/>
                </a:lnTo>
                <a:close/>
              </a:path>
              <a:path w="2319578" h="512102">
                <a:moveTo>
                  <a:pt x="1678584" y="0"/>
                </a:moveTo>
                <a:lnTo>
                  <a:pt x="1603527" y="69253"/>
                </a:lnTo>
                <a:lnTo>
                  <a:pt x="1595094" y="72555"/>
                </a:lnTo>
                <a:lnTo>
                  <a:pt x="1765007" y="72555"/>
                </a:lnTo>
                <a:lnTo>
                  <a:pt x="1756651" y="69164"/>
                </a:lnTo>
                <a:lnTo>
                  <a:pt x="1685645" y="88"/>
                </a:lnTo>
                <a:lnTo>
                  <a:pt x="16785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96"/>
          <p:cNvSpPr/>
          <p:nvPr/>
        </p:nvSpPr>
        <p:spPr>
          <a:xfrm>
            <a:off x="3434010" y="2875423"/>
            <a:ext cx="2319578" cy="512102"/>
          </a:xfrm>
          <a:custGeom>
            <a:avLst/>
            <a:gdLst/>
            <a:ahLst/>
            <a:cxnLst/>
            <a:rect l="l" t="t" r="r" b="b"/>
            <a:pathLst>
              <a:path w="2319578" h="512102">
                <a:moveTo>
                  <a:pt x="0" y="501294"/>
                </a:moveTo>
                <a:lnTo>
                  <a:pt x="0" y="507237"/>
                </a:lnTo>
                <a:lnTo>
                  <a:pt x="4864" y="512102"/>
                </a:lnTo>
                <a:lnTo>
                  <a:pt x="10807" y="512102"/>
                </a:lnTo>
                <a:lnTo>
                  <a:pt x="2308771" y="512102"/>
                </a:lnTo>
                <a:lnTo>
                  <a:pt x="2314714" y="512102"/>
                </a:lnTo>
                <a:lnTo>
                  <a:pt x="2319578" y="507237"/>
                </a:lnTo>
                <a:lnTo>
                  <a:pt x="2319578" y="501294"/>
                </a:lnTo>
                <a:lnTo>
                  <a:pt x="2319578" y="83350"/>
                </a:lnTo>
                <a:lnTo>
                  <a:pt x="2319578" y="77419"/>
                </a:lnTo>
                <a:lnTo>
                  <a:pt x="2314714" y="72555"/>
                </a:lnTo>
                <a:lnTo>
                  <a:pt x="2308771" y="72555"/>
                </a:lnTo>
                <a:lnTo>
                  <a:pt x="1770938" y="72555"/>
                </a:lnTo>
                <a:lnTo>
                  <a:pt x="1765007" y="72555"/>
                </a:lnTo>
                <a:lnTo>
                  <a:pt x="1756651" y="69164"/>
                </a:lnTo>
                <a:lnTo>
                  <a:pt x="1752396" y="65023"/>
                </a:lnTo>
                <a:lnTo>
                  <a:pt x="1689900" y="4229"/>
                </a:lnTo>
                <a:lnTo>
                  <a:pt x="1685645" y="88"/>
                </a:lnTo>
                <a:lnTo>
                  <a:pt x="1678584" y="0"/>
                </a:lnTo>
                <a:lnTo>
                  <a:pt x="1674215" y="4025"/>
                </a:lnTo>
                <a:lnTo>
                  <a:pt x="1607883" y="65227"/>
                </a:lnTo>
                <a:lnTo>
                  <a:pt x="1603527" y="69253"/>
                </a:lnTo>
                <a:lnTo>
                  <a:pt x="1595094" y="72555"/>
                </a:lnTo>
                <a:lnTo>
                  <a:pt x="1589151" y="72555"/>
                </a:lnTo>
                <a:lnTo>
                  <a:pt x="10807" y="72555"/>
                </a:lnTo>
                <a:lnTo>
                  <a:pt x="4864" y="72555"/>
                </a:lnTo>
                <a:lnTo>
                  <a:pt x="0" y="77419"/>
                </a:lnTo>
                <a:lnTo>
                  <a:pt x="0" y="83350"/>
                </a:lnTo>
                <a:lnTo>
                  <a:pt x="0" y="501294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97"/>
          <p:cNvSpPr txBox="1"/>
          <p:nvPr/>
        </p:nvSpPr>
        <p:spPr>
          <a:xfrm>
            <a:off x="3545805" y="2991618"/>
            <a:ext cx="20421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000" dirty="0" smtClean="0">
                <a:solidFill>
                  <a:srgbClr val="414042"/>
                </a:solidFill>
                <a:cs typeface="Calibri"/>
              </a:rPr>
              <a:t>Tires</a:t>
            </a:r>
            <a:r>
              <a:rPr sz="1000" dirty="0" smtClean="0">
                <a:solidFill>
                  <a:srgbClr val="414042"/>
                </a:solidFill>
                <a:latin typeface="Calibri"/>
                <a:cs typeface="Calibri"/>
              </a:rPr>
              <a:t>, </a:t>
            </a:r>
            <a:r>
              <a:rPr lang="en-US" sz="1000" dirty="0">
                <a:solidFill>
                  <a:srgbClr val="414042"/>
                </a:solidFill>
                <a:cs typeface="Calibri"/>
              </a:rPr>
              <a:t>scrap-metal</a:t>
            </a:r>
            <a:r>
              <a:rPr sz="1000" dirty="0" smtClean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lang="en-US" sz="1000" dirty="0">
                <a:solidFill>
                  <a:srgbClr val="414042"/>
                </a:solidFill>
                <a:cs typeface="Calibri"/>
              </a:rPr>
              <a:t>and waste engine oil </a:t>
            </a: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are used for recycling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8" name="object 111"/>
          <p:cNvSpPr/>
          <p:nvPr/>
        </p:nvSpPr>
        <p:spPr>
          <a:xfrm>
            <a:off x="413336" y="2389305"/>
            <a:ext cx="16776" cy="18872"/>
          </a:xfrm>
          <a:custGeom>
            <a:avLst/>
            <a:gdLst/>
            <a:ahLst/>
            <a:cxnLst/>
            <a:rect l="l" t="t" r="r" b="b"/>
            <a:pathLst>
              <a:path w="16776" h="18872">
                <a:moveTo>
                  <a:pt x="16776" y="0"/>
                </a:moveTo>
                <a:lnTo>
                  <a:pt x="14135" y="8432"/>
                </a:lnTo>
                <a:lnTo>
                  <a:pt x="7962" y="15290"/>
                </a:lnTo>
                <a:lnTo>
                  <a:pt x="0" y="1887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228"/>
          <p:cNvSpPr/>
          <p:nvPr/>
        </p:nvSpPr>
        <p:spPr>
          <a:xfrm>
            <a:off x="3425190" y="4152811"/>
            <a:ext cx="2442210" cy="993038"/>
          </a:xfrm>
          <a:custGeom>
            <a:avLst/>
            <a:gdLst/>
            <a:ahLst/>
            <a:cxnLst/>
            <a:rect l="l" t="t" r="r" b="b"/>
            <a:pathLst>
              <a:path w="2340076" h="993038">
                <a:moveTo>
                  <a:pt x="2335212" y="72542"/>
                </a:moveTo>
                <a:lnTo>
                  <a:pt x="4864" y="72542"/>
                </a:lnTo>
                <a:lnTo>
                  <a:pt x="0" y="77406"/>
                </a:lnTo>
                <a:lnTo>
                  <a:pt x="0" y="988174"/>
                </a:lnTo>
                <a:lnTo>
                  <a:pt x="4864" y="993038"/>
                </a:lnTo>
                <a:lnTo>
                  <a:pt x="2335212" y="993038"/>
                </a:lnTo>
                <a:lnTo>
                  <a:pt x="2340076" y="988174"/>
                </a:lnTo>
                <a:lnTo>
                  <a:pt x="2340076" y="77406"/>
                </a:lnTo>
                <a:lnTo>
                  <a:pt x="2335212" y="72542"/>
                </a:lnTo>
                <a:close/>
              </a:path>
              <a:path w="2340076" h="993038">
                <a:moveTo>
                  <a:pt x="1740115" y="0"/>
                </a:moveTo>
                <a:lnTo>
                  <a:pt x="1733054" y="88"/>
                </a:lnTo>
                <a:lnTo>
                  <a:pt x="1662036" y="69151"/>
                </a:lnTo>
                <a:lnTo>
                  <a:pt x="1653692" y="72542"/>
                </a:lnTo>
                <a:lnTo>
                  <a:pt x="1823605" y="72542"/>
                </a:lnTo>
                <a:lnTo>
                  <a:pt x="1815172" y="69240"/>
                </a:lnTo>
                <a:lnTo>
                  <a:pt x="17401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229"/>
          <p:cNvSpPr/>
          <p:nvPr/>
        </p:nvSpPr>
        <p:spPr>
          <a:xfrm>
            <a:off x="3425190" y="4152811"/>
            <a:ext cx="2442210" cy="993038"/>
          </a:xfrm>
          <a:custGeom>
            <a:avLst/>
            <a:gdLst/>
            <a:ahLst/>
            <a:cxnLst/>
            <a:rect l="l" t="t" r="r" b="b"/>
            <a:pathLst>
              <a:path w="2340076" h="993038">
                <a:moveTo>
                  <a:pt x="2340076" y="982230"/>
                </a:moveTo>
                <a:lnTo>
                  <a:pt x="2340076" y="988174"/>
                </a:lnTo>
                <a:lnTo>
                  <a:pt x="2335212" y="993038"/>
                </a:lnTo>
                <a:lnTo>
                  <a:pt x="2329268" y="993038"/>
                </a:lnTo>
                <a:lnTo>
                  <a:pt x="10807" y="993038"/>
                </a:lnTo>
                <a:lnTo>
                  <a:pt x="4864" y="993038"/>
                </a:lnTo>
                <a:lnTo>
                  <a:pt x="0" y="988174"/>
                </a:lnTo>
                <a:lnTo>
                  <a:pt x="0" y="982230"/>
                </a:lnTo>
                <a:lnTo>
                  <a:pt x="0" y="83350"/>
                </a:lnTo>
                <a:lnTo>
                  <a:pt x="0" y="77406"/>
                </a:lnTo>
                <a:lnTo>
                  <a:pt x="4864" y="72542"/>
                </a:lnTo>
                <a:lnTo>
                  <a:pt x="10807" y="72542"/>
                </a:lnTo>
                <a:lnTo>
                  <a:pt x="1647748" y="72542"/>
                </a:lnTo>
                <a:lnTo>
                  <a:pt x="1653692" y="72542"/>
                </a:lnTo>
                <a:lnTo>
                  <a:pt x="1662036" y="69151"/>
                </a:lnTo>
                <a:lnTo>
                  <a:pt x="1666290" y="65011"/>
                </a:lnTo>
                <a:lnTo>
                  <a:pt x="1728800" y="4229"/>
                </a:lnTo>
                <a:lnTo>
                  <a:pt x="1733054" y="88"/>
                </a:lnTo>
                <a:lnTo>
                  <a:pt x="1740115" y="0"/>
                </a:lnTo>
                <a:lnTo>
                  <a:pt x="1744484" y="4038"/>
                </a:lnTo>
                <a:lnTo>
                  <a:pt x="1810804" y="65227"/>
                </a:lnTo>
                <a:lnTo>
                  <a:pt x="1815172" y="69240"/>
                </a:lnTo>
                <a:lnTo>
                  <a:pt x="1823605" y="72542"/>
                </a:lnTo>
                <a:lnTo>
                  <a:pt x="1829549" y="72542"/>
                </a:lnTo>
                <a:lnTo>
                  <a:pt x="2329268" y="72542"/>
                </a:lnTo>
                <a:lnTo>
                  <a:pt x="2335212" y="72542"/>
                </a:lnTo>
                <a:lnTo>
                  <a:pt x="2340076" y="77406"/>
                </a:lnTo>
                <a:lnTo>
                  <a:pt x="2340076" y="83350"/>
                </a:lnTo>
                <a:lnTo>
                  <a:pt x="2340076" y="982230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1" name="object 234"/>
          <p:cNvSpPr/>
          <p:nvPr/>
        </p:nvSpPr>
        <p:spPr>
          <a:xfrm>
            <a:off x="406866" y="4777729"/>
            <a:ext cx="2583675" cy="1253413"/>
          </a:xfrm>
          <a:custGeom>
            <a:avLst/>
            <a:gdLst/>
            <a:ahLst/>
            <a:cxnLst/>
            <a:rect l="l" t="t" r="r" b="b"/>
            <a:pathLst>
              <a:path w="2583675" h="1253413">
                <a:moveTo>
                  <a:pt x="2506268" y="0"/>
                </a:moveTo>
                <a:lnTo>
                  <a:pt x="4864" y="0"/>
                </a:lnTo>
                <a:lnTo>
                  <a:pt x="0" y="4864"/>
                </a:lnTo>
                <a:lnTo>
                  <a:pt x="0" y="1248562"/>
                </a:lnTo>
                <a:lnTo>
                  <a:pt x="4864" y="1253413"/>
                </a:lnTo>
                <a:lnTo>
                  <a:pt x="2506268" y="1253413"/>
                </a:lnTo>
                <a:lnTo>
                  <a:pt x="2511132" y="1248562"/>
                </a:lnTo>
                <a:lnTo>
                  <a:pt x="2511132" y="841451"/>
                </a:lnTo>
                <a:lnTo>
                  <a:pt x="2514523" y="833107"/>
                </a:lnTo>
                <a:lnTo>
                  <a:pt x="2583586" y="762088"/>
                </a:lnTo>
                <a:lnTo>
                  <a:pt x="2583675" y="755027"/>
                </a:lnTo>
                <a:lnTo>
                  <a:pt x="2514434" y="679970"/>
                </a:lnTo>
                <a:lnTo>
                  <a:pt x="2511132" y="671537"/>
                </a:lnTo>
                <a:lnTo>
                  <a:pt x="2511132" y="4864"/>
                </a:lnTo>
                <a:lnTo>
                  <a:pt x="25062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235"/>
          <p:cNvSpPr/>
          <p:nvPr/>
        </p:nvSpPr>
        <p:spPr>
          <a:xfrm>
            <a:off x="406866" y="4777729"/>
            <a:ext cx="2583675" cy="1253413"/>
          </a:xfrm>
          <a:custGeom>
            <a:avLst/>
            <a:gdLst/>
            <a:ahLst/>
            <a:cxnLst/>
            <a:rect l="l" t="t" r="r" b="b"/>
            <a:pathLst>
              <a:path w="2583675" h="1253413">
                <a:moveTo>
                  <a:pt x="10807" y="0"/>
                </a:moveTo>
                <a:lnTo>
                  <a:pt x="4864" y="0"/>
                </a:lnTo>
                <a:lnTo>
                  <a:pt x="0" y="4864"/>
                </a:lnTo>
                <a:lnTo>
                  <a:pt x="0" y="10807"/>
                </a:lnTo>
                <a:lnTo>
                  <a:pt x="0" y="1242618"/>
                </a:lnTo>
                <a:lnTo>
                  <a:pt x="0" y="1248562"/>
                </a:lnTo>
                <a:lnTo>
                  <a:pt x="4864" y="1253413"/>
                </a:lnTo>
                <a:lnTo>
                  <a:pt x="10807" y="1253413"/>
                </a:lnTo>
                <a:lnTo>
                  <a:pt x="2500325" y="1253413"/>
                </a:lnTo>
                <a:lnTo>
                  <a:pt x="2506268" y="1253413"/>
                </a:lnTo>
                <a:lnTo>
                  <a:pt x="2511132" y="1248562"/>
                </a:lnTo>
                <a:lnTo>
                  <a:pt x="2511132" y="1242618"/>
                </a:lnTo>
                <a:lnTo>
                  <a:pt x="2511132" y="847394"/>
                </a:lnTo>
                <a:lnTo>
                  <a:pt x="2511132" y="841451"/>
                </a:lnTo>
                <a:lnTo>
                  <a:pt x="2514523" y="833107"/>
                </a:lnTo>
                <a:lnTo>
                  <a:pt x="2518664" y="828852"/>
                </a:lnTo>
                <a:lnTo>
                  <a:pt x="2579446" y="766343"/>
                </a:lnTo>
                <a:lnTo>
                  <a:pt x="2583586" y="762088"/>
                </a:lnTo>
                <a:lnTo>
                  <a:pt x="2583675" y="755027"/>
                </a:lnTo>
                <a:lnTo>
                  <a:pt x="2579649" y="750658"/>
                </a:lnTo>
                <a:lnTo>
                  <a:pt x="2518448" y="684339"/>
                </a:lnTo>
                <a:lnTo>
                  <a:pt x="2514434" y="679970"/>
                </a:lnTo>
                <a:lnTo>
                  <a:pt x="2511132" y="671537"/>
                </a:lnTo>
                <a:lnTo>
                  <a:pt x="2511132" y="665594"/>
                </a:lnTo>
                <a:lnTo>
                  <a:pt x="2511132" y="10807"/>
                </a:lnTo>
                <a:lnTo>
                  <a:pt x="2511132" y="4864"/>
                </a:lnTo>
                <a:lnTo>
                  <a:pt x="2506268" y="0"/>
                </a:lnTo>
                <a:lnTo>
                  <a:pt x="2500325" y="0"/>
                </a:lnTo>
                <a:lnTo>
                  <a:pt x="10807" y="0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236"/>
          <p:cNvSpPr txBox="1"/>
          <p:nvPr/>
        </p:nvSpPr>
        <p:spPr>
          <a:xfrm>
            <a:off x="540221" y="4815675"/>
            <a:ext cx="2072639" cy="935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8DC53E"/>
                </a:solidFill>
                <a:latin typeface="Calibri"/>
                <a:cs typeface="Calibri"/>
              </a:rPr>
              <a:t>↓ </a:t>
            </a:r>
            <a:r>
              <a:rPr sz="1400" b="1" dirty="0" smtClean="0">
                <a:solidFill>
                  <a:srgbClr val="8DC53E"/>
                </a:solidFill>
                <a:latin typeface="Calibri"/>
                <a:cs typeface="Calibri"/>
              </a:rPr>
              <a:t>40 </a:t>
            </a:r>
            <a:r>
              <a:rPr lang="en-US" sz="1400" b="1" dirty="0" smtClean="0">
                <a:solidFill>
                  <a:srgbClr val="8DC53E"/>
                </a:solidFill>
                <a:latin typeface="Calibri"/>
                <a:cs typeface="Calibri"/>
              </a:rPr>
              <a:t>km less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120"/>
              </a:lnSpc>
            </a:pP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distance of auto-transportation client due to the </a:t>
            </a:r>
            <a:r>
              <a:rPr lang="en-US" sz="1000" dirty="0" smtClean="0">
                <a:solidFill>
                  <a:srgbClr val="8DC53E"/>
                </a:solidFill>
                <a:latin typeface="Calibri"/>
                <a:cs typeface="Calibri"/>
              </a:rPr>
              <a:t>new warehouse terminal </a:t>
            </a: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at</a:t>
            </a:r>
            <a:r>
              <a:rPr lang="en-US" sz="10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coal-collecting station with </a:t>
            </a:r>
            <a:r>
              <a:rPr sz="1000" dirty="0" smtClean="0">
                <a:solidFill>
                  <a:srgbClr val="8DC53E"/>
                </a:solidFill>
                <a:latin typeface="Calibri"/>
                <a:cs typeface="Calibri"/>
              </a:rPr>
              <a:t>1</a:t>
            </a:r>
            <a:r>
              <a:rPr lang="en-US" sz="1000" dirty="0">
                <a:solidFill>
                  <a:srgbClr val="8DC53E"/>
                </a:solidFill>
                <a:latin typeface="Calibri"/>
                <a:cs typeface="Calibri"/>
              </a:rPr>
              <a:t>.</a:t>
            </a:r>
            <a:r>
              <a:rPr sz="1000" dirty="0" smtClean="0">
                <a:solidFill>
                  <a:srgbClr val="8DC53E"/>
                </a:solidFill>
                <a:latin typeface="Calibri"/>
                <a:cs typeface="Calibri"/>
              </a:rPr>
              <a:t>5 </a:t>
            </a:r>
            <a:r>
              <a:rPr lang="en-US" sz="1000" dirty="0" smtClean="0">
                <a:solidFill>
                  <a:srgbClr val="8DC53E"/>
                </a:solidFill>
                <a:latin typeface="Calibri"/>
                <a:cs typeface="Calibri"/>
              </a:rPr>
              <a:t>million tonnes</a:t>
            </a: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 of storage capacity saves </a:t>
            </a:r>
            <a:r>
              <a:rPr lang="en-US" sz="1000" dirty="0" smtClean="0">
                <a:solidFill>
                  <a:srgbClr val="8DC53E"/>
                </a:solidFill>
                <a:latin typeface="Calibri"/>
                <a:cs typeface="Calibri"/>
              </a:rPr>
              <a:t>5,000 </a:t>
            </a:r>
            <a:r>
              <a:rPr lang="en-US" sz="1000" dirty="0">
                <a:solidFill>
                  <a:srgbClr val="8DC53E"/>
                </a:solidFill>
                <a:latin typeface="Calibri"/>
                <a:cs typeface="Calibri"/>
              </a:rPr>
              <a:t>liters of fuel every year</a:t>
            </a:r>
            <a:endParaRPr sz="1000" dirty="0">
              <a:solidFill>
                <a:srgbClr val="8DC53E"/>
              </a:solidFill>
              <a:latin typeface="Calibri"/>
              <a:cs typeface="Calibri"/>
            </a:endParaRPr>
          </a:p>
        </p:txBody>
      </p:sp>
      <p:sp>
        <p:nvSpPr>
          <p:cNvPr id="55" name="object 245"/>
          <p:cNvSpPr/>
          <p:nvPr/>
        </p:nvSpPr>
        <p:spPr>
          <a:xfrm>
            <a:off x="6286344" y="4235358"/>
            <a:ext cx="2279357" cy="806881"/>
          </a:xfrm>
          <a:custGeom>
            <a:avLst/>
            <a:gdLst/>
            <a:ahLst/>
            <a:cxnLst/>
            <a:rect l="l" t="t" r="r" b="b"/>
            <a:pathLst>
              <a:path w="2279357" h="806881">
                <a:moveTo>
                  <a:pt x="2279357" y="796074"/>
                </a:moveTo>
                <a:lnTo>
                  <a:pt x="2279357" y="802017"/>
                </a:lnTo>
                <a:lnTo>
                  <a:pt x="2274493" y="806881"/>
                </a:lnTo>
                <a:lnTo>
                  <a:pt x="2268550" y="806881"/>
                </a:lnTo>
                <a:lnTo>
                  <a:pt x="10807" y="806881"/>
                </a:lnTo>
                <a:lnTo>
                  <a:pt x="4864" y="806881"/>
                </a:lnTo>
                <a:lnTo>
                  <a:pt x="0" y="802017"/>
                </a:lnTo>
                <a:lnTo>
                  <a:pt x="0" y="796074"/>
                </a:lnTo>
                <a:lnTo>
                  <a:pt x="0" y="83362"/>
                </a:lnTo>
                <a:lnTo>
                  <a:pt x="0" y="77419"/>
                </a:lnTo>
                <a:lnTo>
                  <a:pt x="4864" y="72555"/>
                </a:lnTo>
                <a:lnTo>
                  <a:pt x="10807" y="72555"/>
                </a:lnTo>
                <a:lnTo>
                  <a:pt x="1777136" y="72555"/>
                </a:lnTo>
                <a:lnTo>
                  <a:pt x="1783079" y="72555"/>
                </a:lnTo>
                <a:lnTo>
                  <a:pt x="1791423" y="69176"/>
                </a:lnTo>
                <a:lnTo>
                  <a:pt x="1795678" y="65024"/>
                </a:lnTo>
                <a:lnTo>
                  <a:pt x="1858200" y="4229"/>
                </a:lnTo>
                <a:lnTo>
                  <a:pt x="1862454" y="88"/>
                </a:lnTo>
                <a:lnTo>
                  <a:pt x="1869516" y="0"/>
                </a:lnTo>
                <a:lnTo>
                  <a:pt x="1873872" y="4038"/>
                </a:lnTo>
                <a:lnTo>
                  <a:pt x="1940191" y="65227"/>
                </a:lnTo>
                <a:lnTo>
                  <a:pt x="1944560" y="69265"/>
                </a:lnTo>
                <a:lnTo>
                  <a:pt x="1952993" y="72555"/>
                </a:lnTo>
                <a:lnTo>
                  <a:pt x="1958936" y="72555"/>
                </a:lnTo>
                <a:lnTo>
                  <a:pt x="2268550" y="72555"/>
                </a:lnTo>
                <a:lnTo>
                  <a:pt x="2274493" y="72555"/>
                </a:lnTo>
                <a:lnTo>
                  <a:pt x="2279357" y="77419"/>
                </a:lnTo>
                <a:lnTo>
                  <a:pt x="2279357" y="83362"/>
                </a:lnTo>
                <a:lnTo>
                  <a:pt x="2279357" y="796074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246"/>
          <p:cNvSpPr txBox="1"/>
          <p:nvPr/>
        </p:nvSpPr>
        <p:spPr>
          <a:xfrm>
            <a:off x="6415472" y="4430772"/>
            <a:ext cx="2082064" cy="510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8DC53E"/>
                </a:solidFill>
                <a:latin typeface="Calibri"/>
                <a:cs typeface="Calibri"/>
              </a:rPr>
              <a:t>↓ </a:t>
            </a:r>
            <a:r>
              <a:rPr sz="1400" b="1" dirty="0" smtClean="0">
                <a:solidFill>
                  <a:srgbClr val="8DC53E"/>
                </a:solidFill>
                <a:latin typeface="Calibri"/>
                <a:cs typeface="Calibri"/>
              </a:rPr>
              <a:t>10-12%</a:t>
            </a:r>
            <a:r>
              <a:rPr lang="en-US" sz="1400" b="1" dirty="0" smtClean="0">
                <a:solidFill>
                  <a:srgbClr val="8DC53E"/>
                </a:solidFill>
                <a:latin typeface="Calibri"/>
                <a:cs typeface="Calibri"/>
              </a:rPr>
              <a:t> less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120"/>
              </a:lnSpc>
            </a:pPr>
            <a:r>
              <a:rPr sz="1000" b="1" dirty="0">
                <a:solidFill>
                  <a:srgbClr val="8DC53E"/>
                </a:solidFill>
                <a:latin typeface="Calibri"/>
                <a:cs typeface="Calibri"/>
              </a:rPr>
              <a:t>(</a:t>
            </a:r>
            <a:r>
              <a:rPr sz="1000" b="1" dirty="0" smtClean="0">
                <a:solidFill>
                  <a:srgbClr val="8DC53E"/>
                </a:solidFill>
                <a:latin typeface="Calibri"/>
                <a:cs typeface="Calibri"/>
              </a:rPr>
              <a:t>250</a:t>
            </a:r>
            <a:r>
              <a:rPr lang="en-US" sz="1000" b="1" dirty="0" smtClean="0">
                <a:solidFill>
                  <a:srgbClr val="8DC53E"/>
                </a:solidFill>
                <a:latin typeface="Calibri"/>
                <a:cs typeface="Calibri"/>
              </a:rPr>
              <a:t>,000</a:t>
            </a:r>
            <a:r>
              <a:rPr sz="1000" b="1" dirty="0" smtClean="0">
                <a:solidFill>
                  <a:srgbClr val="8DC53E"/>
                </a:solidFill>
                <a:latin typeface="Calibri"/>
                <a:cs typeface="Calibri"/>
              </a:rPr>
              <a:t>-300</a:t>
            </a:r>
            <a:r>
              <a:rPr lang="en-US" sz="1000" b="1" dirty="0" smtClean="0">
                <a:solidFill>
                  <a:srgbClr val="8DC53E"/>
                </a:solidFill>
                <a:latin typeface="Calibri"/>
                <a:cs typeface="Calibri"/>
              </a:rPr>
              <a:t>,000 tonnes per year</a:t>
            </a:r>
            <a:r>
              <a:rPr sz="1000" b="1" dirty="0" smtClean="0">
                <a:solidFill>
                  <a:srgbClr val="8DC53E"/>
                </a:solidFill>
                <a:latin typeface="Calibri"/>
                <a:cs typeface="Calibri"/>
              </a:rPr>
              <a:t>)</a:t>
            </a:r>
            <a:endParaRPr sz="1000" dirty="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</a:pP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transportation volumes by coal washing  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7" name="object 255"/>
          <p:cNvSpPr/>
          <p:nvPr/>
        </p:nvSpPr>
        <p:spPr>
          <a:xfrm>
            <a:off x="6270252" y="2722314"/>
            <a:ext cx="2303983" cy="978636"/>
          </a:xfrm>
          <a:custGeom>
            <a:avLst/>
            <a:gdLst/>
            <a:ahLst/>
            <a:cxnLst/>
            <a:rect l="l" t="t" r="r" b="b"/>
            <a:pathLst>
              <a:path w="2303983" h="978636">
                <a:moveTo>
                  <a:pt x="2299119" y="72555"/>
                </a:moveTo>
                <a:lnTo>
                  <a:pt x="4864" y="72555"/>
                </a:lnTo>
                <a:lnTo>
                  <a:pt x="0" y="77419"/>
                </a:lnTo>
                <a:lnTo>
                  <a:pt x="0" y="973772"/>
                </a:lnTo>
                <a:lnTo>
                  <a:pt x="4864" y="978636"/>
                </a:lnTo>
                <a:lnTo>
                  <a:pt x="2299119" y="978636"/>
                </a:lnTo>
                <a:lnTo>
                  <a:pt x="2303983" y="973772"/>
                </a:lnTo>
                <a:lnTo>
                  <a:pt x="2303983" y="77419"/>
                </a:lnTo>
                <a:lnTo>
                  <a:pt x="2299119" y="72555"/>
                </a:lnTo>
                <a:close/>
              </a:path>
              <a:path w="2303983" h="978636">
                <a:moveTo>
                  <a:pt x="1854542" y="0"/>
                </a:moveTo>
                <a:lnTo>
                  <a:pt x="1779485" y="69265"/>
                </a:lnTo>
                <a:lnTo>
                  <a:pt x="1771053" y="72555"/>
                </a:lnTo>
                <a:lnTo>
                  <a:pt x="1940966" y="72555"/>
                </a:lnTo>
                <a:lnTo>
                  <a:pt x="1932622" y="69164"/>
                </a:lnTo>
                <a:lnTo>
                  <a:pt x="1861604" y="88"/>
                </a:lnTo>
                <a:lnTo>
                  <a:pt x="1854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256"/>
          <p:cNvSpPr/>
          <p:nvPr/>
        </p:nvSpPr>
        <p:spPr>
          <a:xfrm>
            <a:off x="6270252" y="2722314"/>
            <a:ext cx="2303983" cy="978636"/>
          </a:xfrm>
          <a:custGeom>
            <a:avLst/>
            <a:gdLst/>
            <a:ahLst/>
            <a:cxnLst/>
            <a:rect l="l" t="t" r="r" b="b"/>
            <a:pathLst>
              <a:path w="2303983" h="978636">
                <a:moveTo>
                  <a:pt x="0" y="967828"/>
                </a:moveTo>
                <a:lnTo>
                  <a:pt x="0" y="973772"/>
                </a:lnTo>
                <a:lnTo>
                  <a:pt x="4864" y="978636"/>
                </a:lnTo>
                <a:lnTo>
                  <a:pt x="10807" y="978636"/>
                </a:lnTo>
                <a:lnTo>
                  <a:pt x="2293175" y="978636"/>
                </a:lnTo>
                <a:lnTo>
                  <a:pt x="2299119" y="978636"/>
                </a:lnTo>
                <a:lnTo>
                  <a:pt x="2303983" y="973772"/>
                </a:lnTo>
                <a:lnTo>
                  <a:pt x="2303983" y="967828"/>
                </a:lnTo>
                <a:lnTo>
                  <a:pt x="2303983" y="83350"/>
                </a:lnTo>
                <a:lnTo>
                  <a:pt x="2303983" y="77419"/>
                </a:lnTo>
                <a:lnTo>
                  <a:pt x="2299119" y="72555"/>
                </a:lnTo>
                <a:lnTo>
                  <a:pt x="2293175" y="72555"/>
                </a:lnTo>
                <a:lnTo>
                  <a:pt x="1946910" y="72555"/>
                </a:lnTo>
                <a:lnTo>
                  <a:pt x="1940966" y="72555"/>
                </a:lnTo>
                <a:lnTo>
                  <a:pt x="1932622" y="69164"/>
                </a:lnTo>
                <a:lnTo>
                  <a:pt x="1928368" y="65023"/>
                </a:lnTo>
                <a:lnTo>
                  <a:pt x="1865858" y="4229"/>
                </a:lnTo>
                <a:lnTo>
                  <a:pt x="1861604" y="88"/>
                </a:lnTo>
                <a:lnTo>
                  <a:pt x="1854542" y="0"/>
                </a:lnTo>
                <a:lnTo>
                  <a:pt x="1850186" y="4025"/>
                </a:lnTo>
                <a:lnTo>
                  <a:pt x="1783854" y="65227"/>
                </a:lnTo>
                <a:lnTo>
                  <a:pt x="1779485" y="69265"/>
                </a:lnTo>
                <a:lnTo>
                  <a:pt x="1771053" y="72555"/>
                </a:lnTo>
                <a:lnTo>
                  <a:pt x="1765109" y="72555"/>
                </a:lnTo>
                <a:lnTo>
                  <a:pt x="10807" y="72555"/>
                </a:lnTo>
                <a:lnTo>
                  <a:pt x="4864" y="72555"/>
                </a:lnTo>
                <a:lnTo>
                  <a:pt x="0" y="77419"/>
                </a:lnTo>
                <a:lnTo>
                  <a:pt x="0" y="83350"/>
                </a:lnTo>
                <a:lnTo>
                  <a:pt x="0" y="967828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261"/>
          <p:cNvSpPr txBox="1"/>
          <p:nvPr/>
        </p:nvSpPr>
        <p:spPr>
          <a:xfrm>
            <a:off x="6422632" y="2996952"/>
            <a:ext cx="207490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Closed cycle of water used at Kaskad 2 washing plant</a:t>
            </a:r>
            <a:r>
              <a:rPr lang="en-US" sz="10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lang="en-US" sz="1000" dirty="0">
                <a:solidFill>
                  <a:srgbClr val="414042"/>
                </a:solidFill>
                <a:cs typeface="Calibri"/>
              </a:rPr>
              <a:t>is supplied</a:t>
            </a:r>
            <a:r>
              <a:rPr sz="1000" dirty="0" smtClean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with technical water by </a:t>
            </a:r>
            <a:r>
              <a:rPr lang="en-US" sz="1000" dirty="0">
                <a:solidFill>
                  <a:srgbClr val="414042"/>
                </a:solidFill>
                <a:cs typeface="Calibri"/>
              </a:rPr>
              <a:t>Vinogradovsky</a:t>
            </a:r>
            <a:r>
              <a:rPr lang="en-US" sz="1000" dirty="0">
                <a:cs typeface="Calibri"/>
              </a:rPr>
              <a:t> open-pit </a:t>
            </a:r>
            <a:r>
              <a:rPr lang="en-US" sz="1000" dirty="0" smtClean="0">
                <a:cs typeface="Calibri"/>
              </a:rPr>
              <a:t>mine</a:t>
            </a:r>
            <a:endParaRPr lang="en-US" sz="1000" dirty="0">
              <a:solidFill>
                <a:srgbClr val="414042"/>
              </a:solidFill>
              <a:cs typeface="Calibri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3337022" y="3013124"/>
            <a:ext cx="197726" cy="197726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C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379166" y="3057312"/>
            <a:ext cx="109970" cy="114549"/>
            <a:chOff x="3379166" y="3057312"/>
            <a:chExt cx="109970" cy="114549"/>
          </a:xfrm>
        </p:grpSpPr>
        <p:sp>
          <p:nvSpPr>
            <p:cNvPr id="62" name="object 100"/>
            <p:cNvSpPr/>
            <p:nvPr/>
          </p:nvSpPr>
          <p:spPr>
            <a:xfrm>
              <a:off x="3434860" y="3101618"/>
              <a:ext cx="54276" cy="70243"/>
            </a:xfrm>
            <a:custGeom>
              <a:avLst/>
              <a:gdLst/>
              <a:ahLst/>
              <a:cxnLst/>
              <a:rect l="l" t="t" r="r" b="b"/>
              <a:pathLst>
                <a:path w="54276" h="70243">
                  <a:moveTo>
                    <a:pt x="15163" y="27876"/>
                  </a:moveTo>
                  <a:lnTo>
                    <a:pt x="0" y="48285"/>
                  </a:lnTo>
                  <a:lnTo>
                    <a:pt x="165" y="50253"/>
                  </a:lnTo>
                  <a:lnTo>
                    <a:pt x="342" y="50800"/>
                  </a:lnTo>
                  <a:lnTo>
                    <a:pt x="673" y="51600"/>
                  </a:lnTo>
                  <a:lnTo>
                    <a:pt x="9220" y="66382"/>
                  </a:lnTo>
                  <a:lnTo>
                    <a:pt x="10858" y="69253"/>
                  </a:lnTo>
                  <a:lnTo>
                    <a:pt x="14554" y="70243"/>
                  </a:lnTo>
                  <a:lnTo>
                    <a:pt x="20345" y="66916"/>
                  </a:lnTo>
                  <a:lnTo>
                    <a:pt x="21323" y="63233"/>
                  </a:lnTo>
                  <a:lnTo>
                    <a:pt x="16509" y="54902"/>
                  </a:lnTo>
                  <a:lnTo>
                    <a:pt x="38036" y="54902"/>
                  </a:lnTo>
                  <a:lnTo>
                    <a:pt x="49210" y="50629"/>
                  </a:lnTo>
                  <a:lnTo>
                    <a:pt x="53119" y="42849"/>
                  </a:lnTo>
                  <a:lnTo>
                    <a:pt x="16865" y="42849"/>
                  </a:lnTo>
                  <a:lnTo>
                    <a:pt x="21132" y="35991"/>
                  </a:lnTo>
                  <a:lnTo>
                    <a:pt x="21094" y="33604"/>
                  </a:lnTo>
                  <a:lnTo>
                    <a:pt x="19545" y="30899"/>
                  </a:lnTo>
                  <a:lnTo>
                    <a:pt x="18846" y="30175"/>
                  </a:lnTo>
                  <a:lnTo>
                    <a:pt x="15163" y="27876"/>
                  </a:lnTo>
                  <a:close/>
                </a:path>
                <a:path w="54276" h="70243">
                  <a:moveTo>
                    <a:pt x="32956" y="0"/>
                  </a:moveTo>
                  <a:lnTo>
                    <a:pt x="29857" y="114"/>
                  </a:lnTo>
                  <a:lnTo>
                    <a:pt x="28892" y="381"/>
                  </a:lnTo>
                  <a:lnTo>
                    <a:pt x="25120" y="2565"/>
                  </a:lnTo>
                  <a:lnTo>
                    <a:pt x="24142" y="6261"/>
                  </a:lnTo>
                  <a:lnTo>
                    <a:pt x="41500" y="36204"/>
                  </a:lnTo>
                  <a:lnTo>
                    <a:pt x="43319" y="39433"/>
                  </a:lnTo>
                  <a:lnTo>
                    <a:pt x="41160" y="42824"/>
                  </a:lnTo>
                  <a:lnTo>
                    <a:pt x="16865" y="42849"/>
                  </a:lnTo>
                  <a:lnTo>
                    <a:pt x="53119" y="42849"/>
                  </a:lnTo>
                  <a:lnTo>
                    <a:pt x="54276" y="40546"/>
                  </a:lnTo>
                  <a:lnTo>
                    <a:pt x="36220" y="3048"/>
                  </a:lnTo>
                  <a:lnTo>
                    <a:pt x="35064" y="1066"/>
                  </a:lnTo>
                  <a:lnTo>
                    <a:pt x="32956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3" name="object 101"/>
            <p:cNvSpPr/>
            <p:nvPr/>
          </p:nvSpPr>
          <p:spPr>
            <a:xfrm>
              <a:off x="3379166" y="3101689"/>
              <a:ext cx="53706" cy="55067"/>
            </a:xfrm>
            <a:custGeom>
              <a:avLst/>
              <a:gdLst/>
              <a:ahLst/>
              <a:cxnLst/>
              <a:rect l="l" t="t" r="r" b="b"/>
              <a:pathLst>
                <a:path w="53706" h="55067">
                  <a:moveTo>
                    <a:pt x="23455" y="0"/>
                  </a:moveTo>
                  <a:lnTo>
                    <a:pt x="3046" y="0"/>
                  </a:lnTo>
                  <a:lnTo>
                    <a:pt x="430" y="2628"/>
                  </a:lnTo>
                  <a:lnTo>
                    <a:pt x="354" y="9372"/>
                  </a:lnTo>
                  <a:lnTo>
                    <a:pt x="3046" y="12090"/>
                  </a:lnTo>
                  <a:lnTo>
                    <a:pt x="12647" y="12090"/>
                  </a:lnTo>
                  <a:lnTo>
                    <a:pt x="1903" y="30695"/>
                  </a:lnTo>
                  <a:lnTo>
                    <a:pt x="0" y="42467"/>
                  </a:lnTo>
                  <a:lnTo>
                    <a:pt x="6125" y="51880"/>
                  </a:lnTo>
                  <a:lnTo>
                    <a:pt x="47725" y="55067"/>
                  </a:lnTo>
                  <a:lnTo>
                    <a:pt x="50011" y="55054"/>
                  </a:lnTo>
                  <a:lnTo>
                    <a:pt x="51992" y="53746"/>
                  </a:lnTo>
                  <a:lnTo>
                    <a:pt x="53452" y="51015"/>
                  </a:lnTo>
                  <a:lnTo>
                    <a:pt x="53706" y="50050"/>
                  </a:lnTo>
                  <a:lnTo>
                    <a:pt x="53694" y="45694"/>
                  </a:lnTo>
                  <a:lnTo>
                    <a:pt x="51002" y="43027"/>
                  </a:lnTo>
                  <a:lnTo>
                    <a:pt x="12660" y="43027"/>
                  </a:lnTo>
                  <a:lnTo>
                    <a:pt x="10793" y="39458"/>
                  </a:lnTo>
                  <a:lnTo>
                    <a:pt x="17638" y="27546"/>
                  </a:lnTo>
                  <a:lnTo>
                    <a:pt x="22947" y="18402"/>
                  </a:lnTo>
                  <a:lnTo>
                    <a:pt x="36623" y="18402"/>
                  </a:lnTo>
                  <a:lnTo>
                    <a:pt x="28522" y="3200"/>
                  </a:lnTo>
                  <a:lnTo>
                    <a:pt x="28179" y="2628"/>
                  </a:lnTo>
                  <a:lnTo>
                    <a:pt x="27659" y="1943"/>
                  </a:lnTo>
                  <a:lnTo>
                    <a:pt x="27468" y="1790"/>
                  </a:lnTo>
                  <a:lnTo>
                    <a:pt x="27303" y="1612"/>
                  </a:lnTo>
                  <a:lnTo>
                    <a:pt x="24484" y="139"/>
                  </a:lnTo>
                  <a:lnTo>
                    <a:pt x="23455" y="0"/>
                  </a:lnTo>
                  <a:close/>
                </a:path>
                <a:path w="53706" h="55067">
                  <a:moveTo>
                    <a:pt x="50976" y="43002"/>
                  </a:moveTo>
                  <a:lnTo>
                    <a:pt x="12660" y="43027"/>
                  </a:lnTo>
                  <a:lnTo>
                    <a:pt x="51002" y="43027"/>
                  </a:lnTo>
                  <a:close/>
                </a:path>
                <a:path w="53706" h="55067">
                  <a:moveTo>
                    <a:pt x="36623" y="18402"/>
                  </a:moveTo>
                  <a:lnTo>
                    <a:pt x="22947" y="18402"/>
                  </a:lnTo>
                  <a:lnTo>
                    <a:pt x="26744" y="25527"/>
                  </a:lnTo>
                  <a:lnTo>
                    <a:pt x="28827" y="26695"/>
                  </a:lnTo>
                  <a:lnTo>
                    <a:pt x="31951" y="26695"/>
                  </a:lnTo>
                  <a:lnTo>
                    <a:pt x="32917" y="26466"/>
                  </a:lnTo>
                  <a:lnTo>
                    <a:pt x="36765" y="24396"/>
                  </a:lnTo>
                  <a:lnTo>
                    <a:pt x="37882" y="20764"/>
                  </a:lnTo>
                  <a:lnTo>
                    <a:pt x="36623" y="18402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4" name="object 102"/>
            <p:cNvSpPr/>
            <p:nvPr/>
          </p:nvSpPr>
          <p:spPr>
            <a:xfrm>
              <a:off x="3403052" y="3057312"/>
              <a:ext cx="71158" cy="44930"/>
            </a:xfrm>
            <a:custGeom>
              <a:avLst/>
              <a:gdLst/>
              <a:ahLst/>
              <a:cxnLst/>
              <a:rect l="l" t="t" r="r" b="b"/>
              <a:pathLst>
                <a:path w="71158" h="44930">
                  <a:moveTo>
                    <a:pt x="35779" y="0"/>
                  </a:moveTo>
                  <a:lnTo>
                    <a:pt x="24446" y="745"/>
                  </a:lnTo>
                  <a:lnTo>
                    <a:pt x="1130" y="35062"/>
                  </a:lnTo>
                  <a:lnTo>
                    <a:pt x="0" y="37056"/>
                  </a:lnTo>
                  <a:lnTo>
                    <a:pt x="126" y="39431"/>
                  </a:lnTo>
                  <a:lnTo>
                    <a:pt x="1777" y="42035"/>
                  </a:lnTo>
                  <a:lnTo>
                    <a:pt x="2476" y="42759"/>
                  </a:lnTo>
                  <a:lnTo>
                    <a:pt x="6261" y="44930"/>
                  </a:lnTo>
                  <a:lnTo>
                    <a:pt x="9944" y="43927"/>
                  </a:lnTo>
                  <a:lnTo>
                    <a:pt x="27209" y="13918"/>
                  </a:lnTo>
                  <a:lnTo>
                    <a:pt x="29082" y="10729"/>
                  </a:lnTo>
                  <a:lnTo>
                    <a:pt x="46973" y="10729"/>
                  </a:lnTo>
                  <a:lnTo>
                    <a:pt x="45135" y="7580"/>
                  </a:lnTo>
                  <a:lnTo>
                    <a:pt x="35779" y="0"/>
                  </a:lnTo>
                  <a:close/>
                </a:path>
                <a:path w="71158" h="44930">
                  <a:moveTo>
                    <a:pt x="37198" y="31659"/>
                  </a:moveTo>
                  <a:lnTo>
                    <a:pt x="33146" y="40892"/>
                  </a:lnTo>
                  <a:lnTo>
                    <a:pt x="35775" y="43698"/>
                  </a:lnTo>
                  <a:lnTo>
                    <a:pt x="55638" y="44371"/>
                  </a:lnTo>
                  <a:lnTo>
                    <a:pt x="57391" y="44181"/>
                  </a:lnTo>
                  <a:lnTo>
                    <a:pt x="60794" y="41781"/>
                  </a:lnTo>
                  <a:lnTo>
                    <a:pt x="60947" y="41590"/>
                  </a:lnTo>
                  <a:lnTo>
                    <a:pt x="66522" y="31938"/>
                  </a:lnTo>
                  <a:lnTo>
                    <a:pt x="45288" y="31938"/>
                  </a:lnTo>
                  <a:lnTo>
                    <a:pt x="37198" y="31659"/>
                  </a:lnTo>
                  <a:close/>
                </a:path>
                <a:path w="71158" h="44930">
                  <a:moveTo>
                    <a:pt x="46973" y="10729"/>
                  </a:moveTo>
                  <a:lnTo>
                    <a:pt x="29082" y="10729"/>
                  </a:lnTo>
                  <a:lnTo>
                    <a:pt x="33121" y="10882"/>
                  </a:lnTo>
                  <a:lnTo>
                    <a:pt x="40004" y="22781"/>
                  </a:lnTo>
                  <a:lnTo>
                    <a:pt x="41084" y="24686"/>
                  </a:lnTo>
                  <a:lnTo>
                    <a:pt x="45288" y="31938"/>
                  </a:lnTo>
                  <a:lnTo>
                    <a:pt x="66522" y="31938"/>
                  </a:lnTo>
                  <a:lnTo>
                    <a:pt x="69830" y="26210"/>
                  </a:lnTo>
                  <a:lnTo>
                    <a:pt x="55905" y="26210"/>
                  </a:lnTo>
                  <a:lnTo>
                    <a:pt x="46973" y="10729"/>
                  </a:lnTo>
                  <a:close/>
                </a:path>
                <a:path w="71158" h="44930">
                  <a:moveTo>
                    <a:pt x="64376" y="16889"/>
                  </a:moveTo>
                  <a:lnTo>
                    <a:pt x="60693" y="17892"/>
                  </a:lnTo>
                  <a:lnTo>
                    <a:pt x="55905" y="26210"/>
                  </a:lnTo>
                  <a:lnTo>
                    <a:pt x="69830" y="26210"/>
                  </a:lnTo>
                  <a:lnTo>
                    <a:pt x="71158" y="23912"/>
                  </a:lnTo>
                  <a:lnTo>
                    <a:pt x="70154" y="20229"/>
                  </a:lnTo>
                  <a:lnTo>
                    <a:pt x="64376" y="16889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7" y="4903230"/>
            <a:ext cx="2317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02" y="4285254"/>
            <a:ext cx="225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object 298"/>
          <p:cNvSpPr txBox="1"/>
          <p:nvPr/>
        </p:nvSpPr>
        <p:spPr>
          <a:xfrm>
            <a:off x="3560857" y="4305504"/>
            <a:ext cx="224091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dirty="0" smtClean="0">
                <a:solidFill>
                  <a:srgbClr val="8DC53E"/>
                </a:solidFill>
                <a:cs typeface="Calibri"/>
              </a:rPr>
              <a:t>Waste </a:t>
            </a:r>
            <a:r>
              <a:rPr lang="en-US" sz="1000" dirty="0">
                <a:solidFill>
                  <a:srgbClr val="8DC53E"/>
                </a:solidFill>
                <a:cs typeface="Calibri"/>
              </a:rPr>
              <a:t>water </a:t>
            </a:r>
            <a:r>
              <a:rPr lang="en-US" sz="1000" dirty="0" smtClean="0">
                <a:solidFill>
                  <a:srgbClr val="8DC53E"/>
                </a:solidFill>
                <a:cs typeface="Calibri"/>
              </a:rPr>
              <a:t>treatment plant</a:t>
            </a:r>
            <a:r>
              <a:rPr sz="1000" spc="-5" dirty="0" smtClean="0">
                <a:solidFill>
                  <a:srgbClr val="8DC53E"/>
                </a:solidFill>
                <a:latin typeface="Calibri"/>
                <a:cs typeface="Calibri"/>
              </a:rPr>
              <a:t> </a:t>
            </a: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at industrial cluster produce water </a:t>
            </a:r>
            <a:r>
              <a:rPr lang="en-US" sz="1000" dirty="0">
                <a:solidFill>
                  <a:srgbClr val="414042"/>
                </a:solidFill>
                <a:cs typeface="Calibri"/>
              </a:rPr>
              <a:t>suitable for drinking.</a:t>
            </a:r>
            <a:endParaRPr lang="en-US" sz="1000" dirty="0" smtClean="0">
              <a:solidFill>
                <a:srgbClr val="414042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000" dirty="0">
                <a:solidFill>
                  <a:srgbClr val="414042"/>
                </a:solidFill>
                <a:cs typeface="Calibri"/>
              </a:rPr>
              <a:t>New waste water treatment plan is </a:t>
            </a:r>
            <a:r>
              <a:rPr lang="en-US" sz="1000" dirty="0" smtClean="0">
                <a:solidFill>
                  <a:srgbClr val="414042"/>
                </a:solidFill>
                <a:cs typeface="Calibri"/>
              </a:rPr>
              <a:t>planned </a:t>
            </a:r>
            <a:r>
              <a:rPr lang="en-US" sz="1000" dirty="0">
                <a:solidFill>
                  <a:srgbClr val="414042"/>
                </a:solidFill>
                <a:cs typeface="Calibri"/>
              </a:rPr>
              <a:t>at </a:t>
            </a:r>
            <a:r>
              <a:rPr lang="en-US" sz="1000" dirty="0" smtClean="0">
                <a:solidFill>
                  <a:srgbClr val="414042"/>
                </a:solidFill>
                <a:cs typeface="Calibri"/>
              </a:rPr>
              <a:t>Vinogradovsky</a:t>
            </a:r>
            <a:r>
              <a:rPr lang="en-US" sz="1000" dirty="0">
                <a:latin typeface="Calibri"/>
                <a:cs typeface="Calibri"/>
              </a:rPr>
              <a:t> </a:t>
            </a:r>
            <a:r>
              <a:rPr lang="en-US" sz="1000" dirty="0" smtClean="0">
                <a:latin typeface="Calibri"/>
                <a:cs typeface="Calibri"/>
              </a:rPr>
              <a:t>open-pit mine</a:t>
            </a:r>
            <a:endParaRPr lang="en-US" sz="1000" dirty="0">
              <a:solidFill>
                <a:srgbClr val="414042"/>
              </a:solidFill>
              <a:cs typeface="Calibri"/>
            </a:endParaRPr>
          </a:p>
        </p:txBody>
      </p:sp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486" y="4398456"/>
            <a:ext cx="212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486" y="5165742"/>
            <a:ext cx="212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184" y="2875423"/>
            <a:ext cx="225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61" y="2273242"/>
            <a:ext cx="2095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2" y="1219200"/>
            <a:ext cx="212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23" y="1932792"/>
            <a:ext cx="212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57" y="1219200"/>
            <a:ext cx="212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42" y="1229772"/>
            <a:ext cx="2222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одзаголовок 6"/>
          <p:cNvSpPr txBox="1">
            <a:spLocks/>
          </p:cNvSpPr>
          <p:nvPr/>
        </p:nvSpPr>
        <p:spPr>
          <a:xfrm>
            <a:off x="638175" y="404813"/>
            <a:ext cx="7534275" cy="35083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400" b="1" spc="-40" dirty="0" smtClean="0">
                <a:solidFill>
                  <a:schemeClr val="bg1"/>
                </a:solidFill>
              </a:rPr>
              <a:t>ENVIRONMENTALLY RESPONSIBLE PRODUCTION</a:t>
            </a:r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7740650" y="6283325"/>
            <a:ext cx="1154113" cy="3492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2400" b="1" spc="-40" dirty="0" smtClean="0">
                <a:solidFill>
                  <a:srgbClr val="0096DC"/>
                </a:solidFill>
              </a:rPr>
              <a:t>2</a:t>
            </a:r>
            <a:r>
              <a:rPr lang="ru-RU" sz="2400" b="1" spc="-40" dirty="0" smtClean="0">
                <a:solidFill>
                  <a:srgbClr val="0096DC"/>
                </a:solidFill>
              </a:rPr>
              <a:t>5</a:t>
            </a:r>
            <a:r>
              <a:rPr lang="en-US" sz="2400" b="1" spc="-40" dirty="0" smtClean="0">
                <a:solidFill>
                  <a:srgbClr val="0096DC"/>
                </a:solidFill>
              </a:rPr>
              <a:t> </a:t>
            </a:r>
            <a:r>
              <a:rPr lang="en-US" sz="2000" b="1" spc="-40" dirty="0" smtClean="0">
                <a:solidFill>
                  <a:schemeClr val="bg1">
                    <a:lumMod val="65000"/>
                  </a:schemeClr>
                </a:solidFill>
              </a:rPr>
              <a:t>/ 2</a:t>
            </a:r>
            <a:r>
              <a:rPr lang="ru-RU" sz="2000" b="1" spc="-4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2000" b="1" spc="-4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1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6"/>
          <p:cNvSpPr txBox="1">
            <a:spLocks/>
          </p:cNvSpPr>
          <p:nvPr/>
        </p:nvSpPr>
        <p:spPr>
          <a:xfrm>
            <a:off x="7740353" y="6282555"/>
            <a:ext cx="1154508" cy="35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spc="-40" dirty="0" smtClean="0">
                <a:solidFill>
                  <a:srgbClr val="0096DC"/>
                </a:solidFill>
              </a:rPr>
              <a:t>2</a:t>
            </a:r>
            <a:r>
              <a:rPr lang="ru-RU" sz="2400" b="1" spc="-40" dirty="0" smtClean="0">
                <a:solidFill>
                  <a:srgbClr val="0096DC"/>
                </a:solidFill>
              </a:rPr>
              <a:t>6</a:t>
            </a:r>
            <a:r>
              <a:rPr lang="ru-RU" sz="2400" b="1" spc="-40" dirty="0" smtClean="0">
                <a:solidFill>
                  <a:srgbClr val="06A1D8"/>
                </a:solidFill>
              </a:rPr>
              <a:t> </a:t>
            </a:r>
            <a:r>
              <a:rPr lang="en-US" sz="2000" b="1" spc="-40" dirty="0" smtClean="0">
                <a:solidFill>
                  <a:schemeClr val="bg1">
                    <a:lumMod val="65000"/>
                  </a:schemeClr>
                </a:solidFill>
              </a:rPr>
              <a:t>/ 2</a:t>
            </a:r>
            <a:r>
              <a:rPr lang="ru-RU" sz="2000" b="1" spc="-4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2000" b="1" spc="-4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Подзаголовок 6"/>
          <p:cNvSpPr txBox="1">
            <a:spLocks/>
          </p:cNvSpPr>
          <p:nvPr/>
        </p:nvSpPr>
        <p:spPr>
          <a:xfrm>
            <a:off x="637754" y="404664"/>
            <a:ext cx="7534646" cy="3505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spc="-40" dirty="0" smtClean="0">
                <a:solidFill>
                  <a:schemeClr val="bg1"/>
                </a:solidFill>
              </a:rPr>
              <a:t>CONTACTS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759125" y="1258888"/>
            <a:ext cx="0" cy="42583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59124" y="1186880"/>
            <a:ext cx="352243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95DA"/>
                </a:solidFill>
                <a:latin typeface="Calibri" pitchFamily="34" charset="0"/>
                <a:cs typeface="Calibri" pitchFamily="34" charset="0"/>
              </a:rPr>
              <a:t>Kuzbasskaya Toplivnaya Company PJSC (KTK)</a:t>
            </a:r>
          </a:p>
          <a:p>
            <a:r>
              <a:rPr lang="en-US" sz="1400" b="1" dirty="0" smtClean="0">
                <a:solidFill>
                  <a:srgbClr val="0095DA"/>
                </a:solidFill>
                <a:latin typeface="Calibri" pitchFamily="34" charset="0"/>
                <a:cs typeface="Calibri" pitchFamily="34" charset="0"/>
              </a:rPr>
              <a:t>MICEX: KBTK</a:t>
            </a:r>
          </a:p>
          <a:p>
            <a:r>
              <a:rPr lang="en-US" sz="1000" dirty="0" smtClean="0">
                <a:solidFill>
                  <a:srgbClr val="0095DA"/>
                </a:solidFill>
                <a:latin typeface="Calibri" pitchFamily="34" charset="0"/>
                <a:cs typeface="Calibri" pitchFamily="34" charset="0"/>
              </a:rPr>
              <a:t>www.oaoktk.ru/en</a:t>
            </a:r>
          </a:p>
          <a:p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000" dirty="0" smtClean="0">
                <a:latin typeface="Calibri" pitchFamily="34" charset="0"/>
                <a:cs typeface="Calibri" pitchFamily="34" charset="0"/>
              </a:rPr>
              <a:t>Head office in Kemerovo</a:t>
            </a:r>
            <a:r>
              <a:rPr lang="ru-RU" sz="10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US" sz="1000" b="0" dirty="0" smtClean="0">
                <a:latin typeface="Calibri" pitchFamily="34" charset="0"/>
                <a:cs typeface="Calibri" pitchFamily="34" charset="0"/>
              </a:rPr>
              <a:t>4, 50 let Oktyabrya street, Kemerovo, 650991, Russia</a:t>
            </a:r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000" dirty="0" smtClean="0">
                <a:latin typeface="Calibri" pitchFamily="34" charset="0"/>
                <a:cs typeface="Calibri" pitchFamily="34" charset="0"/>
              </a:rPr>
              <a:t>Representative office in Moscow:</a:t>
            </a:r>
            <a:br>
              <a:rPr lang="en-US" sz="1000" dirty="0" smtClean="0">
                <a:latin typeface="Calibri" pitchFamily="34" charset="0"/>
                <a:cs typeface="Calibri" pitchFamily="34" charset="0"/>
              </a:rPr>
            </a:br>
            <a:r>
              <a:rPr lang="en-US" sz="1000" b="0" dirty="0" smtClean="0">
                <a:latin typeface="Calibri" pitchFamily="34" charset="0"/>
                <a:cs typeface="Calibri" pitchFamily="34" charset="0"/>
              </a:rPr>
              <a:t>29, Serebryanicheskaya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naberezhnaya</a:t>
            </a:r>
            <a:r>
              <a:rPr lang="en-US" sz="1000" b="0" dirty="0" smtClean="0">
                <a:latin typeface="Calibri" pitchFamily="34" charset="0"/>
                <a:cs typeface="Calibri" pitchFamily="34" charset="0"/>
              </a:rPr>
              <a:t>, Moscow, 109028, Russia</a:t>
            </a:r>
          </a:p>
          <a:p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1000" dirty="0" smtClean="0">
                <a:ea typeface="Calibri" pitchFamily="34" charset="0"/>
                <a:cs typeface="Calibri" pitchFamily="34" charset="0"/>
              </a:rPr>
              <a:t>Investor calendar: </a:t>
            </a:r>
            <a:r>
              <a:rPr lang="en-US" sz="1000" u="sng" dirty="0" smtClean="0">
                <a:solidFill>
                  <a:srgbClr val="0096DC"/>
                </a:solidFill>
                <a:ea typeface="Calibri" pitchFamily="34" charset="0"/>
                <a:cs typeface="Calibri" pitchFamily="34" charset="0"/>
              </a:rPr>
              <a:t>www.oaoktk.ru/en/investors</a:t>
            </a:r>
          </a:p>
          <a:p>
            <a:pPr lvl="0"/>
            <a:r>
              <a:rPr lang="en-US" sz="1000" dirty="0" smtClean="0">
                <a:ea typeface="Calibri" pitchFamily="34" charset="0"/>
                <a:cs typeface="Calibri" pitchFamily="34" charset="0"/>
              </a:rPr>
              <a:t>To subscribe for news please request: es@</a:t>
            </a:r>
            <a:r>
              <a:rPr lang="en-US" sz="1000" dirty="0" smtClean="0">
                <a:solidFill>
                  <a:srgbClr val="0096DC"/>
                </a:solidFill>
                <a:ea typeface="Calibri" pitchFamily="34" charset="0"/>
                <a:cs typeface="Calibri" pitchFamily="34" charset="0"/>
              </a:rPr>
              <a:t>oaoktk.ru</a:t>
            </a:r>
          </a:p>
        </p:txBody>
      </p:sp>
      <p:pic>
        <p:nvPicPr>
          <p:cNvPr id="4106" name="Рисунок 4" descr="F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1049" y="1758881"/>
            <a:ext cx="257175" cy="257175"/>
          </a:xfrm>
          <a:prstGeom prst="rect">
            <a:avLst/>
          </a:prstGeom>
          <a:noFill/>
        </p:spPr>
      </p:pic>
      <p:pic>
        <p:nvPicPr>
          <p:cNvPr id="4105" name="Рисунок 2" descr="S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1049" y="2232080"/>
            <a:ext cx="257175" cy="257175"/>
          </a:xfrm>
          <a:prstGeom prst="rect">
            <a:avLst/>
          </a:prstGeom>
          <a:noFill/>
        </p:spPr>
      </p:pic>
      <p:pic>
        <p:nvPicPr>
          <p:cNvPr id="4104" name="Рисунок 3" descr="Y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1049" y="2664128"/>
            <a:ext cx="257175" cy="257175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6646225" y="1690936"/>
            <a:ext cx="23182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ea typeface="Calibri" pitchFamily="34" charset="0"/>
                <a:cs typeface="Calibri" pitchFamily="34" charset="0"/>
              </a:rPr>
              <a:t>News and announcements (Russian only)</a:t>
            </a:r>
            <a:endParaRPr lang="ru-RU" sz="10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u="sng" dirty="0" err="1" smtClean="0">
                <a:solidFill>
                  <a:srgbClr val="0096DC"/>
                </a:solidFill>
                <a:ea typeface="Calibri" pitchFamily="34" charset="0"/>
                <a:cs typeface="Calibri" pitchFamily="34" charset="0"/>
              </a:rPr>
              <a:t>www.facebook.com</a:t>
            </a:r>
            <a:r>
              <a:rPr lang="ru-RU" sz="1000" u="sng" dirty="0" smtClean="0">
                <a:solidFill>
                  <a:srgbClr val="0096DC"/>
                </a:solidFill>
                <a:ea typeface="Calibri" pitchFamily="34" charset="0"/>
                <a:cs typeface="Calibri" pitchFamily="34" charset="0"/>
              </a:rPr>
              <a:t>/</a:t>
            </a:r>
            <a:r>
              <a:rPr lang="ru-RU" sz="1000" u="sng" dirty="0" err="1" smtClean="0">
                <a:solidFill>
                  <a:srgbClr val="0096DC"/>
                </a:solidFill>
                <a:ea typeface="Calibri" pitchFamily="34" charset="0"/>
                <a:cs typeface="Calibri" pitchFamily="34" charset="0"/>
              </a:rPr>
              <a:t>oaoktk</a:t>
            </a:r>
            <a:endParaRPr lang="en-US" sz="1000" u="sng" dirty="0" smtClean="0">
              <a:solidFill>
                <a:srgbClr val="0096DC"/>
              </a:solidFill>
              <a:ea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u="sng" dirty="0" smtClean="0">
              <a:solidFill>
                <a:srgbClr val="0096DC"/>
              </a:solidFill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ea typeface="Calibri" pitchFamily="34" charset="0"/>
                <a:cs typeface="Calibri" pitchFamily="34" charset="0"/>
              </a:rPr>
              <a:t>Presentations</a:t>
            </a:r>
            <a:endParaRPr lang="ru-RU" sz="10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u="sng" dirty="0" err="1" smtClean="0">
                <a:solidFill>
                  <a:srgbClr val="0096DC"/>
                </a:solidFill>
                <a:ea typeface="Calibri" pitchFamily="34" charset="0"/>
                <a:cs typeface="Calibri" pitchFamily="34" charset="0"/>
              </a:rPr>
              <a:t>www.slideshare.net</a:t>
            </a:r>
            <a:r>
              <a:rPr lang="ru-RU" sz="1000" u="sng" dirty="0" smtClean="0">
                <a:solidFill>
                  <a:srgbClr val="0096DC"/>
                </a:solidFill>
                <a:ea typeface="Calibri" pitchFamily="34" charset="0"/>
                <a:cs typeface="Calibri" pitchFamily="34" charset="0"/>
              </a:rPr>
              <a:t>/</a:t>
            </a:r>
            <a:r>
              <a:rPr lang="ru-RU" sz="1000" u="sng" dirty="0" err="1" smtClean="0">
                <a:solidFill>
                  <a:srgbClr val="0096DC"/>
                </a:solidFill>
                <a:ea typeface="Calibri" pitchFamily="34" charset="0"/>
                <a:cs typeface="Calibri" pitchFamily="34" charset="0"/>
              </a:rPr>
              <a:t>oaoktk</a:t>
            </a:r>
            <a:endParaRPr lang="ru-RU" sz="10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ea typeface="Calibri" pitchFamily="34" charset="0"/>
                <a:cs typeface="Calibri" pitchFamily="34" charset="0"/>
              </a:rPr>
              <a:t>Video</a:t>
            </a:r>
            <a:endParaRPr lang="ru-RU" sz="10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u="sng" dirty="0" smtClean="0">
                <a:solidFill>
                  <a:srgbClr val="0096DC"/>
                </a:solidFill>
                <a:ea typeface="Calibri" pitchFamily="34" charset="0"/>
                <a:cs typeface="Calibri" pitchFamily="34" charset="0"/>
              </a:rPr>
              <a:t>www.youtube.com/oaoktkru</a:t>
            </a:r>
            <a:endParaRPr lang="en-US" sz="1000" dirty="0" smtClean="0"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755576" y="3275112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178" y="3419128"/>
            <a:ext cx="15494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60032" y="4789788"/>
            <a:ext cx="16056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Visit our website</a:t>
            </a:r>
            <a:r>
              <a:rPr lang="ru-RU" sz="1200" dirty="0" smtClean="0"/>
              <a:t>:</a:t>
            </a:r>
          </a:p>
          <a:p>
            <a:pPr algn="ctr"/>
            <a:r>
              <a:rPr lang="en-US" sz="1400" b="1" dirty="0" smtClean="0">
                <a:solidFill>
                  <a:srgbClr val="0095DA"/>
                </a:solidFill>
                <a:latin typeface="Calibri" pitchFamily="34" charset="0"/>
                <a:cs typeface="Calibri" pitchFamily="34" charset="0"/>
              </a:rPr>
              <a:t>www.oaoktk.ru/en</a:t>
            </a:r>
            <a:endParaRPr lang="ru-RU" sz="1400" b="1" dirty="0">
              <a:solidFill>
                <a:srgbClr val="0095D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71874" y="3383124"/>
            <a:ext cx="2457724" cy="19466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lvl="0" indent="-269875" algn="just">
              <a:lnSpc>
                <a:spcPct val="150000"/>
              </a:lnSpc>
              <a:spcAft>
                <a:spcPts val="300"/>
              </a:spcAft>
              <a:buClr>
                <a:srgbClr val="0095DA"/>
              </a:buClr>
              <a:buSzPct val="120000"/>
              <a:buBlip>
                <a:blip r:embed="rId6"/>
              </a:buBlip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Information about the </a:t>
            </a:r>
            <a:r>
              <a:rPr lang="en-US" sz="12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12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ompany</a:t>
            </a:r>
            <a:endParaRPr lang="ru-RU" sz="1200" kern="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69875" lvl="0" indent="-269875" algn="just">
              <a:lnSpc>
                <a:spcPct val="150000"/>
              </a:lnSpc>
              <a:spcAft>
                <a:spcPts val="300"/>
              </a:spcAft>
              <a:buClr>
                <a:srgbClr val="0095DA"/>
              </a:buClr>
              <a:buSzPct val="120000"/>
              <a:buBlip>
                <a:blip r:embed="rId6"/>
              </a:buBlip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Press releases</a:t>
            </a:r>
            <a:endParaRPr lang="ru-RU" sz="1200" kern="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69875" lvl="0" indent="-269875" algn="just">
              <a:lnSpc>
                <a:spcPct val="150000"/>
              </a:lnSpc>
              <a:spcAft>
                <a:spcPts val="300"/>
              </a:spcAft>
              <a:buClr>
                <a:srgbClr val="0095DA"/>
              </a:buClr>
              <a:buSzPct val="120000"/>
              <a:buBlip>
                <a:blip r:embed="rId6"/>
              </a:buBlip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Stock quotes</a:t>
            </a:r>
            <a:endParaRPr lang="ru-RU" sz="1200" kern="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69875" lvl="0" indent="-269875" algn="just">
              <a:lnSpc>
                <a:spcPct val="150000"/>
              </a:lnSpc>
              <a:spcAft>
                <a:spcPts val="300"/>
              </a:spcAft>
              <a:buClr>
                <a:srgbClr val="0095DA"/>
              </a:buClr>
              <a:buSzPct val="120000"/>
              <a:buBlip>
                <a:blip r:embed="rId6"/>
              </a:buBlip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Presentations</a:t>
            </a:r>
            <a:endParaRPr lang="ru-RU" sz="1200" kern="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69875" lvl="0" indent="-269875" algn="just">
              <a:lnSpc>
                <a:spcPct val="150000"/>
              </a:lnSpc>
              <a:spcAft>
                <a:spcPts val="300"/>
              </a:spcAft>
              <a:buClr>
                <a:srgbClr val="0095DA"/>
              </a:buClr>
              <a:buSzPct val="120000"/>
              <a:buBlip>
                <a:blip r:embed="rId6"/>
              </a:buBlip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Financial reports under IFRS</a:t>
            </a:r>
            <a:endParaRPr lang="ru-RU" sz="1200" kern="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69875" lvl="0" indent="-269875" algn="just">
              <a:lnSpc>
                <a:spcPct val="150000"/>
              </a:lnSpc>
              <a:spcAft>
                <a:spcPts val="300"/>
              </a:spcAft>
              <a:buClr>
                <a:srgbClr val="0095DA"/>
              </a:buClr>
              <a:buSzPct val="120000"/>
              <a:buBlip>
                <a:blip r:embed="rId6"/>
              </a:buBlip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Investor calendar</a:t>
            </a:r>
            <a:endParaRPr lang="ru-RU" sz="1200" kern="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 bwMode="auto">
          <a:xfrm>
            <a:off x="4644008" y="3275112"/>
            <a:ext cx="0" cy="358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Прямоугольник 14"/>
          <p:cNvSpPr/>
          <p:nvPr/>
        </p:nvSpPr>
        <p:spPr>
          <a:xfrm>
            <a:off x="857224" y="3357563"/>
            <a:ext cx="328614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US" sz="1000" dirty="0" smtClean="0"/>
              <a:t>Elena Sarycheva</a:t>
            </a:r>
          </a:p>
          <a:p>
            <a:r>
              <a:rPr lang="en-US" sz="1000" dirty="0" smtClean="0"/>
              <a:t>Head of public affairs department</a:t>
            </a:r>
          </a:p>
          <a:p>
            <a:r>
              <a:rPr lang="de-DE" sz="1000" dirty="0" smtClean="0"/>
              <a:t>+7 (3842) 36-47-62</a:t>
            </a:r>
            <a:endParaRPr lang="ru-RU" sz="1000" dirty="0" smtClean="0"/>
          </a:p>
          <a:p>
            <a:r>
              <a:rPr lang="de-DE" sz="1000" dirty="0" smtClean="0">
                <a:solidFill>
                  <a:srgbClr val="00B0F0"/>
                </a:solidFill>
                <a:ea typeface="Calibri" pitchFamily="34" charset="0"/>
                <a:cs typeface="Calibri" pitchFamily="34" charset="0"/>
                <a:hlinkClick r:id="rId7"/>
              </a:rPr>
              <a:t>es@</a:t>
            </a:r>
            <a:r>
              <a:rPr lang="en-GB" sz="1000" dirty="0" smtClean="0">
                <a:solidFill>
                  <a:srgbClr val="00B0F0"/>
                </a:solidFill>
                <a:ea typeface="Calibri" pitchFamily="34" charset="0"/>
                <a:cs typeface="Calibri" pitchFamily="34" charset="0"/>
                <a:hlinkClick r:id="rId7"/>
              </a:rPr>
              <a:t>oaoktk.ru</a:t>
            </a:r>
            <a:r>
              <a:rPr lang="ru-RU" sz="1000" dirty="0" smtClean="0">
                <a:solidFill>
                  <a:srgbClr val="00B0F0"/>
                </a:solidFill>
                <a:ea typeface="Calibri" pitchFamily="34" charset="0"/>
                <a:cs typeface="Calibri" pitchFamily="34" charset="0"/>
              </a:rPr>
              <a:t> </a:t>
            </a:r>
            <a:endParaRPr lang="en-US" sz="1000" dirty="0" smtClean="0">
              <a:solidFill>
                <a:srgbClr val="00B0F0"/>
              </a:solidFill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94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6"/>
          <p:cNvSpPr txBox="1">
            <a:spLocks/>
          </p:cNvSpPr>
          <p:nvPr/>
        </p:nvSpPr>
        <p:spPr>
          <a:xfrm>
            <a:off x="7812360" y="6282555"/>
            <a:ext cx="1082501" cy="35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spc="-40" dirty="0" smtClean="0">
                <a:solidFill>
                  <a:schemeClr val="bg1"/>
                </a:solidFill>
              </a:rPr>
              <a:t>2</a:t>
            </a:r>
            <a:r>
              <a:rPr lang="ru-RU" sz="2400" b="1" spc="-40" dirty="0" smtClean="0">
                <a:solidFill>
                  <a:schemeClr val="bg1"/>
                </a:solidFill>
              </a:rPr>
              <a:t>7 </a:t>
            </a:r>
            <a:r>
              <a:rPr lang="en-US" sz="2000" b="1" spc="-40" dirty="0" smtClean="0">
                <a:solidFill>
                  <a:schemeClr val="bg1"/>
                </a:solidFill>
              </a:rPr>
              <a:t>/ 2</a:t>
            </a:r>
            <a:r>
              <a:rPr lang="ru-RU" sz="2000" b="1" spc="-40" dirty="0" smtClean="0">
                <a:solidFill>
                  <a:schemeClr val="bg1"/>
                </a:solidFill>
              </a:rPr>
              <a:t>9</a:t>
            </a:r>
            <a:endParaRPr lang="en-US" sz="2000" b="1" spc="-40" dirty="0" smtClean="0">
              <a:solidFill>
                <a:schemeClr val="bg1"/>
              </a:solidFill>
            </a:endParaRPr>
          </a:p>
        </p:txBody>
      </p:sp>
      <p:sp>
        <p:nvSpPr>
          <p:cNvPr id="11" name="Подзаголовок 6"/>
          <p:cNvSpPr txBox="1">
            <a:spLocks/>
          </p:cNvSpPr>
          <p:nvPr/>
        </p:nvSpPr>
        <p:spPr>
          <a:xfrm>
            <a:off x="603548" y="6318845"/>
            <a:ext cx="3129012" cy="35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u="sng" spc="-40" dirty="0" smtClean="0">
                <a:solidFill>
                  <a:schemeClr val="bg1"/>
                </a:solidFill>
              </a:rPr>
              <a:t>www.oaoktk.ru/en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3548" y="4090219"/>
            <a:ext cx="5408612" cy="799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5600" dirty="0" smtClean="0">
                <a:solidFill>
                  <a:schemeClr val="bg1"/>
                </a:solidFill>
              </a:rPr>
              <a:t>APPENDICES</a:t>
            </a:r>
          </a:p>
        </p:txBody>
      </p:sp>
    </p:spTree>
    <p:extLst>
      <p:ext uri="{BB962C8B-B14F-4D97-AF65-F5344CB8AC3E}">
        <p14:creationId xmlns="" xmlns:p14="http://schemas.microsoft.com/office/powerpoint/2010/main" val="20623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 txBox="1">
            <a:spLocks/>
          </p:cNvSpPr>
          <p:nvPr/>
        </p:nvSpPr>
        <p:spPr>
          <a:xfrm>
            <a:off x="7740650" y="6283325"/>
            <a:ext cx="1154113" cy="3492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2400" b="1" spc="-40" dirty="0" smtClean="0">
                <a:solidFill>
                  <a:srgbClr val="0096DC"/>
                </a:solidFill>
              </a:rPr>
              <a:t>2</a:t>
            </a:r>
            <a:r>
              <a:rPr lang="ru-RU" sz="2400" b="1" spc="-40" dirty="0" smtClean="0">
                <a:solidFill>
                  <a:srgbClr val="0096DC"/>
                </a:solidFill>
              </a:rPr>
              <a:t>8</a:t>
            </a:r>
            <a:r>
              <a:rPr lang="ru-RU" sz="2400" b="1" spc="-40" dirty="0" smtClean="0">
                <a:solidFill>
                  <a:srgbClr val="06A1D8"/>
                </a:solidFill>
              </a:rPr>
              <a:t> </a:t>
            </a:r>
            <a:r>
              <a:rPr lang="en-US" sz="2000" b="1" spc="-40" dirty="0" smtClean="0">
                <a:solidFill>
                  <a:schemeClr val="bg1">
                    <a:lumMod val="65000"/>
                  </a:schemeClr>
                </a:solidFill>
              </a:rPr>
              <a:t>/ 2</a:t>
            </a:r>
            <a:r>
              <a:rPr lang="ru-RU" sz="2000" b="1" spc="-4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2000" b="1" spc="-4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638175" y="404813"/>
            <a:ext cx="7534275" cy="35083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400" b="1" spc="-40" dirty="0" smtClean="0">
                <a:solidFill>
                  <a:schemeClr val="bg1"/>
                </a:solidFill>
              </a:rPr>
              <a:t>CORPORATE STRUCTURE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55" y="3178455"/>
            <a:ext cx="274638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03" y="2937219"/>
            <a:ext cx="238125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26"/>
          <p:cNvSpPr/>
          <p:nvPr/>
        </p:nvSpPr>
        <p:spPr>
          <a:xfrm>
            <a:off x="2921072" y="2206214"/>
            <a:ext cx="228407" cy="3117969"/>
          </a:xfrm>
          <a:custGeom>
            <a:avLst/>
            <a:gdLst>
              <a:gd name="connsiteX0" fmla="*/ 0 w 233553"/>
              <a:gd name="connsiteY0" fmla="*/ 0 h 1503854"/>
              <a:gd name="connsiteX1" fmla="*/ 0 w 233553"/>
              <a:gd name="connsiteY1" fmla="*/ 1466313 h 1503854"/>
              <a:gd name="connsiteX2" fmla="*/ 2809 w 233553"/>
              <a:gd name="connsiteY2" fmla="*/ 1480245 h 1503854"/>
              <a:gd name="connsiteX3" fmla="*/ 10464 w 233553"/>
              <a:gd name="connsiteY3" fmla="*/ 1491709 h 1503854"/>
              <a:gd name="connsiteX4" fmla="*/ 21803 w 233553"/>
              <a:gd name="connsiteY4" fmla="*/ 1499535 h 1503854"/>
              <a:gd name="connsiteX5" fmla="*/ 35666 w 233553"/>
              <a:gd name="connsiteY5" fmla="*/ 1502555 h 1503854"/>
              <a:gd name="connsiteX6" fmla="*/ 233553 w 233553"/>
              <a:gd name="connsiteY6" fmla="*/ 1503854 h 1503854"/>
              <a:gd name="connsiteX0" fmla="*/ 0 w 233553"/>
              <a:gd name="connsiteY0" fmla="*/ 0 h 1599270"/>
              <a:gd name="connsiteX1" fmla="*/ 0 w 233553"/>
              <a:gd name="connsiteY1" fmla="*/ 1561729 h 1599270"/>
              <a:gd name="connsiteX2" fmla="*/ 2809 w 233553"/>
              <a:gd name="connsiteY2" fmla="*/ 1575661 h 1599270"/>
              <a:gd name="connsiteX3" fmla="*/ 10464 w 233553"/>
              <a:gd name="connsiteY3" fmla="*/ 1587125 h 1599270"/>
              <a:gd name="connsiteX4" fmla="*/ 21803 w 233553"/>
              <a:gd name="connsiteY4" fmla="*/ 1594951 h 1599270"/>
              <a:gd name="connsiteX5" fmla="*/ 35666 w 233553"/>
              <a:gd name="connsiteY5" fmla="*/ 1597971 h 1599270"/>
              <a:gd name="connsiteX6" fmla="*/ 233553 w 233553"/>
              <a:gd name="connsiteY6" fmla="*/ 1599270 h 1599270"/>
              <a:gd name="connsiteX0" fmla="*/ 0 w 146089"/>
              <a:gd name="connsiteY0" fmla="*/ 0 h 1599270"/>
              <a:gd name="connsiteX1" fmla="*/ 0 w 146089"/>
              <a:gd name="connsiteY1" fmla="*/ 1561729 h 1599270"/>
              <a:gd name="connsiteX2" fmla="*/ 2809 w 146089"/>
              <a:gd name="connsiteY2" fmla="*/ 1575661 h 1599270"/>
              <a:gd name="connsiteX3" fmla="*/ 10464 w 146089"/>
              <a:gd name="connsiteY3" fmla="*/ 1587125 h 1599270"/>
              <a:gd name="connsiteX4" fmla="*/ 21803 w 146089"/>
              <a:gd name="connsiteY4" fmla="*/ 1594951 h 1599270"/>
              <a:gd name="connsiteX5" fmla="*/ 35666 w 146089"/>
              <a:gd name="connsiteY5" fmla="*/ 1597971 h 1599270"/>
              <a:gd name="connsiteX6" fmla="*/ 146089 w 146089"/>
              <a:gd name="connsiteY6" fmla="*/ 1599270 h 1599270"/>
              <a:gd name="connsiteX0" fmla="*/ 0 w 154041"/>
              <a:gd name="connsiteY0" fmla="*/ 0 h 3698414"/>
              <a:gd name="connsiteX1" fmla="*/ 7952 w 154041"/>
              <a:gd name="connsiteY1" fmla="*/ 3660873 h 3698414"/>
              <a:gd name="connsiteX2" fmla="*/ 10761 w 154041"/>
              <a:gd name="connsiteY2" fmla="*/ 3674805 h 3698414"/>
              <a:gd name="connsiteX3" fmla="*/ 18416 w 154041"/>
              <a:gd name="connsiteY3" fmla="*/ 3686269 h 3698414"/>
              <a:gd name="connsiteX4" fmla="*/ 29755 w 154041"/>
              <a:gd name="connsiteY4" fmla="*/ 3694095 h 3698414"/>
              <a:gd name="connsiteX5" fmla="*/ 43618 w 154041"/>
              <a:gd name="connsiteY5" fmla="*/ 3697115 h 3698414"/>
              <a:gd name="connsiteX6" fmla="*/ 154041 w 154041"/>
              <a:gd name="connsiteY6" fmla="*/ 3698414 h 3698414"/>
              <a:gd name="connsiteX0" fmla="*/ 0 w 154041"/>
              <a:gd name="connsiteY0" fmla="*/ 0 h 3117969"/>
              <a:gd name="connsiteX1" fmla="*/ 7952 w 154041"/>
              <a:gd name="connsiteY1" fmla="*/ 3080428 h 3117969"/>
              <a:gd name="connsiteX2" fmla="*/ 10761 w 154041"/>
              <a:gd name="connsiteY2" fmla="*/ 3094360 h 3117969"/>
              <a:gd name="connsiteX3" fmla="*/ 18416 w 154041"/>
              <a:gd name="connsiteY3" fmla="*/ 3105824 h 3117969"/>
              <a:gd name="connsiteX4" fmla="*/ 29755 w 154041"/>
              <a:gd name="connsiteY4" fmla="*/ 3113650 h 3117969"/>
              <a:gd name="connsiteX5" fmla="*/ 43618 w 154041"/>
              <a:gd name="connsiteY5" fmla="*/ 3116670 h 3117969"/>
              <a:gd name="connsiteX6" fmla="*/ 154041 w 154041"/>
              <a:gd name="connsiteY6" fmla="*/ 3117969 h 3117969"/>
              <a:gd name="connsiteX0" fmla="*/ 0 w 281262"/>
              <a:gd name="connsiteY0" fmla="*/ 0 h 3117969"/>
              <a:gd name="connsiteX1" fmla="*/ 7952 w 281262"/>
              <a:gd name="connsiteY1" fmla="*/ 3080428 h 3117969"/>
              <a:gd name="connsiteX2" fmla="*/ 10761 w 281262"/>
              <a:gd name="connsiteY2" fmla="*/ 3094360 h 3117969"/>
              <a:gd name="connsiteX3" fmla="*/ 18416 w 281262"/>
              <a:gd name="connsiteY3" fmla="*/ 3105824 h 3117969"/>
              <a:gd name="connsiteX4" fmla="*/ 29755 w 281262"/>
              <a:gd name="connsiteY4" fmla="*/ 3113650 h 3117969"/>
              <a:gd name="connsiteX5" fmla="*/ 43618 w 281262"/>
              <a:gd name="connsiteY5" fmla="*/ 3116670 h 3117969"/>
              <a:gd name="connsiteX6" fmla="*/ 281262 w 281262"/>
              <a:gd name="connsiteY6" fmla="*/ 3117969 h 3117969"/>
              <a:gd name="connsiteX0" fmla="*/ 0 w 228407"/>
              <a:gd name="connsiteY0" fmla="*/ 0 h 3117969"/>
              <a:gd name="connsiteX1" fmla="*/ 7952 w 228407"/>
              <a:gd name="connsiteY1" fmla="*/ 3080428 h 3117969"/>
              <a:gd name="connsiteX2" fmla="*/ 10761 w 228407"/>
              <a:gd name="connsiteY2" fmla="*/ 3094360 h 3117969"/>
              <a:gd name="connsiteX3" fmla="*/ 18416 w 228407"/>
              <a:gd name="connsiteY3" fmla="*/ 3105824 h 3117969"/>
              <a:gd name="connsiteX4" fmla="*/ 29755 w 228407"/>
              <a:gd name="connsiteY4" fmla="*/ 3113650 h 3117969"/>
              <a:gd name="connsiteX5" fmla="*/ 43618 w 228407"/>
              <a:gd name="connsiteY5" fmla="*/ 3116670 h 3117969"/>
              <a:gd name="connsiteX6" fmla="*/ 228407 w 228407"/>
              <a:gd name="connsiteY6" fmla="*/ 3117969 h 311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407" h="3117969">
                <a:moveTo>
                  <a:pt x="0" y="0"/>
                </a:moveTo>
                <a:cubicBezTo>
                  <a:pt x="2651" y="1220291"/>
                  <a:pt x="5301" y="1860137"/>
                  <a:pt x="7952" y="3080428"/>
                </a:cubicBezTo>
                <a:lnTo>
                  <a:pt x="10761" y="3094360"/>
                </a:lnTo>
                <a:lnTo>
                  <a:pt x="18416" y="3105824"/>
                </a:lnTo>
                <a:lnTo>
                  <a:pt x="29755" y="3113650"/>
                </a:lnTo>
                <a:lnTo>
                  <a:pt x="43618" y="3116670"/>
                </a:lnTo>
                <a:lnTo>
                  <a:pt x="228407" y="3117969"/>
                </a:lnTo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65"/>
          <p:cNvSpPr txBox="1"/>
          <p:nvPr/>
        </p:nvSpPr>
        <p:spPr>
          <a:xfrm>
            <a:off x="5173892" y="3994924"/>
            <a:ext cx="1657350" cy="802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165">
              <a:lnSpc>
                <a:spcPct val="100000"/>
              </a:lnSpc>
            </a:pPr>
            <a:r>
              <a:rPr sz="1200" dirty="0">
                <a:solidFill>
                  <a:srgbClr val="0095D5"/>
                </a:solidFill>
                <a:latin typeface="Calibri"/>
                <a:cs typeface="Calibri"/>
              </a:rPr>
              <a:t>51%</a:t>
            </a:r>
            <a:endParaRPr sz="1200" dirty="0">
              <a:latin typeface="Calibri"/>
              <a:cs typeface="Calibri"/>
            </a:endParaRPr>
          </a:p>
          <a:p>
            <a:pPr marL="12700" marR="6350">
              <a:spcBef>
                <a:spcPts val="480"/>
              </a:spcBef>
            </a:pPr>
            <a:r>
              <a:rPr lang="en-US" sz="1200" dirty="0" smtClean="0">
                <a:solidFill>
                  <a:srgbClr val="808285"/>
                </a:solidFill>
                <a:cs typeface="Calibri"/>
              </a:rPr>
              <a:t>Novosibirsk Region </a:t>
            </a:r>
            <a:r>
              <a:rPr lang="en-US" sz="1200" b="1" dirty="0" smtClean="0">
                <a:solidFill>
                  <a:srgbClr val="0095D5"/>
                </a:solidFill>
                <a:cs typeface="Calibri"/>
              </a:rPr>
              <a:t>Novosibirsk Fuel Corporation LLC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object 64"/>
          <p:cNvSpPr txBox="1"/>
          <p:nvPr/>
        </p:nvSpPr>
        <p:spPr>
          <a:xfrm>
            <a:off x="5173892" y="4994436"/>
            <a:ext cx="1847850" cy="605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165">
              <a:lnSpc>
                <a:spcPct val="100000"/>
              </a:lnSpc>
            </a:pPr>
            <a:r>
              <a:rPr sz="1200" dirty="0">
                <a:solidFill>
                  <a:srgbClr val="0095D5"/>
                </a:solidFill>
                <a:latin typeface="Calibri"/>
                <a:cs typeface="Calibri"/>
              </a:rPr>
              <a:t>51%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en-US" sz="1200" dirty="0" smtClean="0">
                <a:solidFill>
                  <a:srgbClr val="808285"/>
                </a:solidFill>
                <a:latin typeface="Calibri"/>
                <a:cs typeface="Calibri"/>
              </a:rPr>
              <a:t>Altay region</a:t>
            </a:r>
            <a:endParaRPr sz="1200" dirty="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</a:pPr>
            <a:r>
              <a:rPr lang="en-US" sz="1200" b="1" spc="-40" dirty="0" smtClean="0">
                <a:solidFill>
                  <a:srgbClr val="0095D5"/>
                </a:solidFill>
                <a:cs typeface="Calibri"/>
              </a:rPr>
              <a:t>Altay Fuel Company PJSC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772634" y="1882428"/>
            <a:ext cx="111188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dirty="0" smtClean="0">
                <a:solidFill>
                  <a:srgbClr val="414042"/>
                </a:solidFill>
                <a:latin typeface="Calibri"/>
                <a:cs typeface="Calibri"/>
              </a:rPr>
              <a:t>Production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3"/>
          <p:cNvSpPr/>
          <p:nvPr/>
        </p:nvSpPr>
        <p:spPr>
          <a:xfrm>
            <a:off x="274606" y="1859982"/>
            <a:ext cx="328952" cy="328669"/>
          </a:xfrm>
          <a:custGeom>
            <a:avLst/>
            <a:gdLst/>
            <a:ahLst/>
            <a:cxnLst/>
            <a:rect l="l" t="t" r="r" b="b"/>
            <a:pathLst>
              <a:path w="328952" h="328669">
                <a:moveTo>
                  <a:pt x="328952" y="164160"/>
                </a:moveTo>
                <a:lnTo>
                  <a:pt x="323276" y="207163"/>
                </a:lnTo>
                <a:lnTo>
                  <a:pt x="307239" y="245915"/>
                </a:lnTo>
                <a:lnTo>
                  <a:pt x="282328" y="278927"/>
                </a:lnTo>
                <a:lnTo>
                  <a:pt x="250029" y="304714"/>
                </a:lnTo>
                <a:lnTo>
                  <a:pt x="211829" y="321790"/>
                </a:lnTo>
                <a:lnTo>
                  <a:pt x="169216" y="328669"/>
                </a:lnTo>
                <a:lnTo>
                  <a:pt x="153975" y="328049"/>
                </a:lnTo>
                <a:lnTo>
                  <a:pt x="111026" y="319047"/>
                </a:lnTo>
                <a:lnTo>
                  <a:pt x="73251" y="300434"/>
                </a:lnTo>
                <a:lnTo>
                  <a:pt x="41948" y="273632"/>
                </a:lnTo>
                <a:lnTo>
                  <a:pt x="18417" y="240066"/>
                </a:lnTo>
                <a:lnTo>
                  <a:pt x="3958" y="201157"/>
                </a:lnTo>
                <a:lnTo>
                  <a:pt x="0" y="172952"/>
                </a:lnTo>
                <a:lnTo>
                  <a:pt x="579" y="157301"/>
                </a:lnTo>
                <a:lnTo>
                  <a:pt x="9310" y="113414"/>
                </a:lnTo>
                <a:lnTo>
                  <a:pt x="27459" y="75026"/>
                </a:lnTo>
                <a:lnTo>
                  <a:pt x="53650" y="43294"/>
                </a:lnTo>
                <a:lnTo>
                  <a:pt x="86509" y="19373"/>
                </a:lnTo>
                <a:lnTo>
                  <a:pt x="124661" y="4418"/>
                </a:lnTo>
                <a:lnTo>
                  <a:pt x="152356" y="0"/>
                </a:lnTo>
                <a:lnTo>
                  <a:pt x="168328" y="537"/>
                </a:lnTo>
                <a:lnTo>
                  <a:pt x="212954" y="9021"/>
                </a:lnTo>
                <a:lnTo>
                  <a:pt x="251832" y="26773"/>
                </a:lnTo>
                <a:lnTo>
                  <a:pt x="283917" y="52454"/>
                </a:lnTo>
                <a:lnTo>
                  <a:pt x="308162" y="84728"/>
                </a:lnTo>
                <a:lnTo>
                  <a:pt x="323522" y="122259"/>
                </a:lnTo>
                <a:lnTo>
                  <a:pt x="328952" y="163708"/>
                </a:lnTo>
                <a:lnTo>
                  <a:pt x="328952" y="164160"/>
                </a:lnTo>
                <a:close/>
              </a:path>
            </a:pathLst>
          </a:custGeom>
          <a:ln w="25400">
            <a:solidFill>
              <a:srgbClr val="4140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4"/>
          <p:cNvSpPr/>
          <p:nvPr/>
        </p:nvSpPr>
        <p:spPr>
          <a:xfrm>
            <a:off x="2753833" y="1859550"/>
            <a:ext cx="329176" cy="329182"/>
          </a:xfrm>
          <a:custGeom>
            <a:avLst/>
            <a:gdLst/>
            <a:ahLst/>
            <a:cxnLst/>
            <a:rect l="l" t="t" r="r" b="b"/>
            <a:pathLst>
              <a:path w="329176" h="329182">
                <a:moveTo>
                  <a:pt x="280965" y="280976"/>
                </a:moveTo>
                <a:lnTo>
                  <a:pt x="249611" y="305561"/>
                </a:lnTo>
                <a:lnTo>
                  <a:pt x="214484" y="321469"/>
                </a:lnTo>
                <a:lnTo>
                  <a:pt x="164576" y="329182"/>
                </a:lnTo>
                <a:lnTo>
                  <a:pt x="151949" y="328700"/>
                </a:lnTo>
                <a:lnTo>
                  <a:pt x="102639" y="317130"/>
                </a:lnTo>
                <a:lnTo>
                  <a:pt x="68590" y="298330"/>
                </a:lnTo>
                <a:lnTo>
                  <a:pt x="39031" y="271045"/>
                </a:lnTo>
                <a:lnTo>
                  <a:pt x="17347" y="238257"/>
                </a:lnTo>
                <a:lnTo>
                  <a:pt x="4336" y="202234"/>
                </a:lnTo>
                <a:lnTo>
                  <a:pt x="0" y="164593"/>
                </a:lnTo>
                <a:lnTo>
                  <a:pt x="481" y="151966"/>
                </a:lnTo>
                <a:lnTo>
                  <a:pt x="12046" y="102657"/>
                </a:lnTo>
                <a:lnTo>
                  <a:pt x="30839" y="68611"/>
                </a:lnTo>
                <a:lnTo>
                  <a:pt x="58119" y="39049"/>
                </a:lnTo>
                <a:lnTo>
                  <a:pt x="90910" y="17354"/>
                </a:lnTo>
                <a:lnTo>
                  <a:pt x="126935" y="4337"/>
                </a:lnTo>
                <a:lnTo>
                  <a:pt x="164576" y="0"/>
                </a:lnTo>
                <a:lnTo>
                  <a:pt x="177202" y="482"/>
                </a:lnTo>
                <a:lnTo>
                  <a:pt x="226512" y="12054"/>
                </a:lnTo>
                <a:lnTo>
                  <a:pt x="260561" y="30856"/>
                </a:lnTo>
                <a:lnTo>
                  <a:pt x="290124" y="58141"/>
                </a:lnTo>
                <a:lnTo>
                  <a:pt x="311818" y="90928"/>
                </a:lnTo>
                <a:lnTo>
                  <a:pt x="324835" y="126949"/>
                </a:lnTo>
                <a:lnTo>
                  <a:pt x="329176" y="164588"/>
                </a:lnTo>
                <a:lnTo>
                  <a:pt x="328694" y="177215"/>
                </a:lnTo>
                <a:lnTo>
                  <a:pt x="317125" y="226524"/>
                </a:lnTo>
                <a:lnTo>
                  <a:pt x="298322" y="260572"/>
                </a:lnTo>
                <a:lnTo>
                  <a:pt x="280965" y="280976"/>
                </a:lnTo>
                <a:close/>
              </a:path>
            </a:pathLst>
          </a:custGeom>
          <a:ln w="254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8"/>
          <p:cNvSpPr/>
          <p:nvPr/>
        </p:nvSpPr>
        <p:spPr>
          <a:xfrm>
            <a:off x="4838905" y="1859981"/>
            <a:ext cx="328953" cy="328669"/>
          </a:xfrm>
          <a:custGeom>
            <a:avLst/>
            <a:gdLst/>
            <a:ahLst/>
            <a:cxnLst/>
            <a:rect l="l" t="t" r="r" b="b"/>
            <a:pathLst>
              <a:path w="328953" h="328669">
                <a:moveTo>
                  <a:pt x="328953" y="164160"/>
                </a:moveTo>
                <a:lnTo>
                  <a:pt x="323277" y="207163"/>
                </a:lnTo>
                <a:lnTo>
                  <a:pt x="307240" y="245913"/>
                </a:lnTo>
                <a:lnTo>
                  <a:pt x="282329" y="278924"/>
                </a:lnTo>
                <a:lnTo>
                  <a:pt x="250031" y="304712"/>
                </a:lnTo>
                <a:lnTo>
                  <a:pt x="211830" y="321789"/>
                </a:lnTo>
                <a:lnTo>
                  <a:pt x="169215" y="328669"/>
                </a:lnTo>
                <a:lnTo>
                  <a:pt x="153974" y="328050"/>
                </a:lnTo>
                <a:lnTo>
                  <a:pt x="111025" y="319047"/>
                </a:lnTo>
                <a:lnTo>
                  <a:pt x="73250" y="300434"/>
                </a:lnTo>
                <a:lnTo>
                  <a:pt x="41947" y="273633"/>
                </a:lnTo>
                <a:lnTo>
                  <a:pt x="18416" y="240066"/>
                </a:lnTo>
                <a:lnTo>
                  <a:pt x="3957" y="201156"/>
                </a:lnTo>
                <a:lnTo>
                  <a:pt x="0" y="172951"/>
                </a:lnTo>
                <a:lnTo>
                  <a:pt x="579" y="157300"/>
                </a:lnTo>
                <a:lnTo>
                  <a:pt x="9311" y="113412"/>
                </a:lnTo>
                <a:lnTo>
                  <a:pt x="27460" y="75024"/>
                </a:lnTo>
                <a:lnTo>
                  <a:pt x="53652" y="43291"/>
                </a:lnTo>
                <a:lnTo>
                  <a:pt x="86511" y="19370"/>
                </a:lnTo>
                <a:lnTo>
                  <a:pt x="124661" y="4416"/>
                </a:lnTo>
                <a:lnTo>
                  <a:pt x="152355" y="0"/>
                </a:lnTo>
                <a:lnTo>
                  <a:pt x="168327" y="537"/>
                </a:lnTo>
                <a:lnTo>
                  <a:pt x="212953" y="9022"/>
                </a:lnTo>
                <a:lnTo>
                  <a:pt x="251832" y="26773"/>
                </a:lnTo>
                <a:lnTo>
                  <a:pt x="283917" y="52455"/>
                </a:lnTo>
                <a:lnTo>
                  <a:pt x="308162" y="84729"/>
                </a:lnTo>
                <a:lnTo>
                  <a:pt x="323522" y="122259"/>
                </a:lnTo>
                <a:lnTo>
                  <a:pt x="328952" y="163708"/>
                </a:lnTo>
                <a:lnTo>
                  <a:pt x="328953" y="164160"/>
                </a:lnTo>
                <a:close/>
              </a:path>
            </a:pathLst>
          </a:custGeom>
          <a:ln w="254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1"/>
          <p:cNvSpPr txBox="1"/>
          <p:nvPr/>
        </p:nvSpPr>
        <p:spPr>
          <a:xfrm>
            <a:off x="3155406" y="1867066"/>
            <a:ext cx="1411605" cy="876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7200"/>
              </a:lnSpc>
            </a:pPr>
            <a:r>
              <a:rPr lang="en-US" sz="1400" b="1" spc="-75" dirty="0" smtClean="0">
                <a:solidFill>
                  <a:srgbClr val="8DC53E"/>
                </a:solidFill>
                <a:cs typeface="Calibri"/>
              </a:rPr>
              <a:t>Transportation, energy and real estate</a:t>
            </a:r>
            <a:endParaRPr sz="500" dirty="0"/>
          </a:p>
          <a:p>
            <a:pPr marL="14604">
              <a:lnSpc>
                <a:spcPct val="100000"/>
              </a:lnSpc>
            </a:pPr>
            <a:r>
              <a:rPr sz="1200" dirty="0">
                <a:solidFill>
                  <a:srgbClr val="808285"/>
                </a:solidFill>
                <a:latin typeface="Calibri"/>
                <a:cs typeface="Calibri"/>
              </a:rPr>
              <a:t>100%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8" name="object 12"/>
          <p:cNvSpPr txBox="1"/>
          <p:nvPr/>
        </p:nvSpPr>
        <p:spPr>
          <a:xfrm>
            <a:off x="5239504" y="1882606"/>
            <a:ext cx="2713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15" dirty="0" smtClean="0">
                <a:solidFill>
                  <a:srgbClr val="0095D5"/>
                </a:solidFill>
                <a:latin typeface="Calibri"/>
                <a:cs typeface="Calibri"/>
              </a:rPr>
              <a:t>Sales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9" name="object 13"/>
          <p:cNvSpPr txBox="1">
            <a:spLocks noGrp="1"/>
          </p:cNvSpPr>
          <p:nvPr>
            <p:ph type="title"/>
          </p:nvPr>
        </p:nvSpPr>
        <p:spPr>
          <a:xfrm>
            <a:off x="223527" y="1201479"/>
            <a:ext cx="8696944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en-US" sz="2200" b="1" dirty="0" smtClean="0">
                <a:latin typeface="+mn-lt"/>
              </a:rPr>
              <a:t>Kuzbasskaya Toplivnaya Company </a:t>
            </a:r>
            <a:r>
              <a:rPr lang="en-US" sz="2200" b="1" dirty="0">
                <a:latin typeface="+mn-lt"/>
              </a:rPr>
              <a:t>P</a:t>
            </a:r>
            <a:r>
              <a:rPr lang="en-US" sz="2200" b="1" dirty="0" smtClean="0">
                <a:latin typeface="+mn-lt"/>
              </a:rPr>
              <a:t>JSC</a:t>
            </a:r>
            <a:endParaRPr sz="2200" b="1" dirty="0">
              <a:latin typeface="+mn-lt"/>
            </a:endParaRPr>
          </a:p>
        </p:txBody>
      </p:sp>
      <p:sp>
        <p:nvSpPr>
          <p:cNvPr id="20" name="object 14"/>
          <p:cNvSpPr txBox="1"/>
          <p:nvPr/>
        </p:nvSpPr>
        <p:spPr>
          <a:xfrm>
            <a:off x="1056085" y="3051082"/>
            <a:ext cx="16230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25" dirty="0" smtClean="0">
                <a:solidFill>
                  <a:srgbClr val="414042"/>
                </a:solidFill>
                <a:latin typeface="Calibri"/>
                <a:cs typeface="Calibri"/>
              </a:rPr>
              <a:t>Open-pit mine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200" b="1" dirty="0" smtClean="0">
                <a:solidFill>
                  <a:srgbClr val="414042"/>
                </a:solidFill>
                <a:cs typeface="Calibri"/>
              </a:rPr>
              <a:t>Karakansky South</a:t>
            </a:r>
          </a:p>
        </p:txBody>
      </p:sp>
      <p:sp>
        <p:nvSpPr>
          <p:cNvPr id="21" name="object 15"/>
          <p:cNvSpPr txBox="1"/>
          <p:nvPr/>
        </p:nvSpPr>
        <p:spPr>
          <a:xfrm>
            <a:off x="1056085" y="3701373"/>
            <a:ext cx="128968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25" dirty="0" smtClean="0">
                <a:solidFill>
                  <a:srgbClr val="414042"/>
                </a:solidFill>
                <a:cs typeface="Calibri"/>
              </a:rPr>
              <a:t>Open-pit mine</a:t>
            </a:r>
            <a:endParaRPr lang="en-US" sz="1200" dirty="0" smtClean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200" b="1" dirty="0" smtClean="0">
                <a:solidFill>
                  <a:srgbClr val="414042"/>
                </a:solidFill>
                <a:cs typeface="Calibri"/>
              </a:rPr>
              <a:t>Vinogradovsky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1056085" y="4351663"/>
            <a:ext cx="12026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25" dirty="0" smtClean="0">
                <a:solidFill>
                  <a:srgbClr val="414042"/>
                </a:solidFill>
                <a:cs typeface="Calibri"/>
              </a:rPr>
              <a:t>Open-pit mine</a:t>
            </a:r>
            <a:endParaRPr lang="en-US" sz="1200" dirty="0" smtClean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200" b="1" dirty="0">
                <a:solidFill>
                  <a:srgbClr val="414042"/>
                </a:solidFill>
                <a:cs typeface="Calibri"/>
              </a:rPr>
              <a:t>Cheremshansky</a:t>
            </a:r>
          </a:p>
        </p:txBody>
      </p:sp>
      <p:sp>
        <p:nvSpPr>
          <p:cNvPr id="23" name="object 17"/>
          <p:cNvSpPr txBox="1"/>
          <p:nvPr/>
        </p:nvSpPr>
        <p:spPr>
          <a:xfrm>
            <a:off x="1056084" y="5001954"/>
            <a:ext cx="128366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25" dirty="0" smtClean="0">
                <a:solidFill>
                  <a:srgbClr val="414042"/>
                </a:solidFill>
                <a:cs typeface="Calibri"/>
              </a:rPr>
              <a:t>Open-pit mine</a:t>
            </a:r>
            <a:endParaRPr lang="en-US" sz="1200" dirty="0" smtClean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200" b="1" dirty="0" smtClean="0">
                <a:solidFill>
                  <a:srgbClr val="414042"/>
                </a:solidFill>
                <a:cs typeface="Calibri"/>
              </a:rPr>
              <a:t>Bryansky</a:t>
            </a:r>
          </a:p>
        </p:txBody>
      </p:sp>
      <p:sp>
        <p:nvSpPr>
          <p:cNvPr id="24" name="object 18"/>
          <p:cNvSpPr txBox="1"/>
          <p:nvPr/>
        </p:nvSpPr>
        <p:spPr>
          <a:xfrm>
            <a:off x="1071538" y="5572140"/>
            <a:ext cx="124777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25" dirty="0" smtClean="0">
                <a:solidFill>
                  <a:srgbClr val="414042"/>
                </a:solidFill>
                <a:cs typeface="Calibri"/>
              </a:rPr>
              <a:t>License</a:t>
            </a:r>
            <a:endParaRPr lang="en-US" sz="1200" dirty="0" smtClean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200" b="1" dirty="0" smtClean="0">
                <a:solidFill>
                  <a:srgbClr val="414042"/>
                </a:solidFill>
                <a:cs typeface="Calibri"/>
              </a:rPr>
              <a:t>Listvenichny</a:t>
            </a:r>
          </a:p>
        </p:txBody>
      </p:sp>
      <p:sp>
        <p:nvSpPr>
          <p:cNvPr id="25" name="object 19"/>
          <p:cNvSpPr txBox="1"/>
          <p:nvPr/>
        </p:nvSpPr>
        <p:spPr>
          <a:xfrm>
            <a:off x="7290494" y="2486743"/>
            <a:ext cx="124194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b="1" dirty="0" smtClean="0">
                <a:solidFill>
                  <a:srgbClr val="0095D5"/>
                </a:solidFill>
                <a:latin typeface="Calibri"/>
                <a:cs typeface="Calibri"/>
              </a:rPr>
              <a:t>Export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7" name="object 21"/>
          <p:cNvSpPr txBox="1"/>
          <p:nvPr/>
        </p:nvSpPr>
        <p:spPr>
          <a:xfrm>
            <a:off x="5142721" y="2499545"/>
            <a:ext cx="146431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b="1" dirty="0" smtClean="0">
                <a:solidFill>
                  <a:srgbClr val="0095D5"/>
                </a:solidFill>
                <a:latin typeface="Calibri"/>
                <a:cs typeface="Calibri"/>
              </a:rPr>
              <a:t>Domestic market </a:t>
            </a:r>
            <a:r>
              <a:rPr lang="en-US" sz="1200" dirty="0" smtClean="0">
                <a:solidFill>
                  <a:srgbClr val="808285"/>
                </a:solidFill>
                <a:latin typeface="Calibri"/>
                <a:cs typeface="Calibri"/>
              </a:rPr>
              <a:t>Wholesale and retail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8" name="object 22"/>
          <p:cNvSpPr txBox="1"/>
          <p:nvPr/>
        </p:nvSpPr>
        <p:spPr>
          <a:xfrm>
            <a:off x="3174371" y="3183973"/>
            <a:ext cx="15843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>
              <a:lnSpc>
                <a:spcPct val="100000"/>
              </a:lnSpc>
            </a:pPr>
            <a:r>
              <a:rPr lang="en-US" sz="1200" spc="-20" dirty="0" smtClean="0">
                <a:solidFill>
                  <a:srgbClr val="808285"/>
                </a:solidFill>
                <a:latin typeface="Calibri"/>
                <a:cs typeface="Calibri"/>
              </a:rPr>
              <a:t>Railroad logistics</a:t>
            </a:r>
          </a:p>
          <a:p>
            <a:pPr marL="12700" marR="6350" indent="0">
              <a:lnSpc>
                <a:spcPct val="100000"/>
              </a:lnSpc>
            </a:pPr>
            <a:r>
              <a:rPr lang="en-US" sz="1200" b="1" dirty="0">
                <a:solidFill>
                  <a:srgbClr val="8DC53E"/>
                </a:solidFill>
                <a:latin typeface="Calibri"/>
                <a:cs typeface="Calibri"/>
              </a:rPr>
              <a:t>Freight </a:t>
            </a:r>
            <a:r>
              <a:rPr lang="en-US" sz="1200" b="1" dirty="0" smtClean="0">
                <a:solidFill>
                  <a:srgbClr val="8DC53E"/>
                </a:solidFill>
                <a:latin typeface="Calibri"/>
                <a:cs typeface="Calibri"/>
              </a:rPr>
              <a:t>Forwarding Company Meret LLC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9" name="object 23"/>
          <p:cNvSpPr txBox="1"/>
          <p:nvPr/>
        </p:nvSpPr>
        <p:spPr>
          <a:xfrm>
            <a:off x="3180772" y="4501624"/>
            <a:ext cx="157924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2570">
              <a:lnSpc>
                <a:spcPct val="100000"/>
              </a:lnSpc>
            </a:pPr>
            <a:r>
              <a:rPr lang="en-US" sz="1200" dirty="0" smtClean="0">
                <a:solidFill>
                  <a:srgbClr val="808285"/>
                </a:solidFill>
                <a:latin typeface="Calibri"/>
                <a:cs typeface="Calibri"/>
              </a:rPr>
              <a:t>Energy and heat producer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200" b="1" spc="-5" dirty="0" err="1" smtClean="0">
                <a:solidFill>
                  <a:srgbClr val="8DC53E"/>
                </a:solidFill>
                <a:latin typeface="Calibri"/>
                <a:cs typeface="Calibri"/>
              </a:rPr>
              <a:t>Kaskad-Energo</a:t>
            </a:r>
            <a:r>
              <a:rPr lang="en-US" sz="1200" b="1" spc="-5" dirty="0" smtClean="0">
                <a:solidFill>
                  <a:srgbClr val="8DC53E"/>
                </a:solidFill>
                <a:latin typeface="Calibri"/>
                <a:cs typeface="Calibri"/>
              </a:rPr>
              <a:t> PJSC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0" name="object 24"/>
          <p:cNvSpPr txBox="1"/>
          <p:nvPr/>
        </p:nvSpPr>
        <p:spPr>
          <a:xfrm>
            <a:off x="3174371" y="5403374"/>
            <a:ext cx="15836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spc="-45" dirty="0" smtClean="0">
                <a:solidFill>
                  <a:srgbClr val="808285"/>
                </a:solidFill>
                <a:latin typeface="Calibri"/>
                <a:cs typeface="Calibri"/>
              </a:rPr>
              <a:t>Land and real estate management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200" b="1" dirty="0" smtClean="0">
                <a:solidFill>
                  <a:srgbClr val="8DC53E"/>
                </a:solidFill>
                <a:latin typeface="Calibri"/>
                <a:cs typeface="Calibri"/>
              </a:rPr>
              <a:t>Kaskad-Geo LLC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1" name="object 26"/>
          <p:cNvSpPr/>
          <p:nvPr/>
        </p:nvSpPr>
        <p:spPr>
          <a:xfrm>
            <a:off x="833247" y="2934898"/>
            <a:ext cx="146089" cy="1700870"/>
          </a:xfrm>
          <a:custGeom>
            <a:avLst/>
            <a:gdLst>
              <a:gd name="connsiteX0" fmla="*/ 0 w 233553"/>
              <a:gd name="connsiteY0" fmla="*/ 0 h 1503854"/>
              <a:gd name="connsiteX1" fmla="*/ 0 w 233553"/>
              <a:gd name="connsiteY1" fmla="*/ 1466313 h 1503854"/>
              <a:gd name="connsiteX2" fmla="*/ 2809 w 233553"/>
              <a:gd name="connsiteY2" fmla="*/ 1480245 h 1503854"/>
              <a:gd name="connsiteX3" fmla="*/ 10464 w 233553"/>
              <a:gd name="connsiteY3" fmla="*/ 1491709 h 1503854"/>
              <a:gd name="connsiteX4" fmla="*/ 21803 w 233553"/>
              <a:gd name="connsiteY4" fmla="*/ 1499535 h 1503854"/>
              <a:gd name="connsiteX5" fmla="*/ 35666 w 233553"/>
              <a:gd name="connsiteY5" fmla="*/ 1502555 h 1503854"/>
              <a:gd name="connsiteX6" fmla="*/ 233553 w 233553"/>
              <a:gd name="connsiteY6" fmla="*/ 1503854 h 1503854"/>
              <a:gd name="connsiteX0" fmla="*/ 0 w 233553"/>
              <a:gd name="connsiteY0" fmla="*/ 0 h 1599270"/>
              <a:gd name="connsiteX1" fmla="*/ 0 w 233553"/>
              <a:gd name="connsiteY1" fmla="*/ 1561729 h 1599270"/>
              <a:gd name="connsiteX2" fmla="*/ 2809 w 233553"/>
              <a:gd name="connsiteY2" fmla="*/ 1575661 h 1599270"/>
              <a:gd name="connsiteX3" fmla="*/ 10464 w 233553"/>
              <a:gd name="connsiteY3" fmla="*/ 1587125 h 1599270"/>
              <a:gd name="connsiteX4" fmla="*/ 21803 w 233553"/>
              <a:gd name="connsiteY4" fmla="*/ 1594951 h 1599270"/>
              <a:gd name="connsiteX5" fmla="*/ 35666 w 233553"/>
              <a:gd name="connsiteY5" fmla="*/ 1597971 h 1599270"/>
              <a:gd name="connsiteX6" fmla="*/ 233553 w 233553"/>
              <a:gd name="connsiteY6" fmla="*/ 1599270 h 1599270"/>
              <a:gd name="connsiteX0" fmla="*/ 0 w 146089"/>
              <a:gd name="connsiteY0" fmla="*/ 0 h 1599270"/>
              <a:gd name="connsiteX1" fmla="*/ 0 w 146089"/>
              <a:gd name="connsiteY1" fmla="*/ 1561729 h 1599270"/>
              <a:gd name="connsiteX2" fmla="*/ 2809 w 146089"/>
              <a:gd name="connsiteY2" fmla="*/ 1575661 h 1599270"/>
              <a:gd name="connsiteX3" fmla="*/ 10464 w 146089"/>
              <a:gd name="connsiteY3" fmla="*/ 1587125 h 1599270"/>
              <a:gd name="connsiteX4" fmla="*/ 21803 w 146089"/>
              <a:gd name="connsiteY4" fmla="*/ 1594951 h 1599270"/>
              <a:gd name="connsiteX5" fmla="*/ 35666 w 146089"/>
              <a:gd name="connsiteY5" fmla="*/ 1597971 h 1599270"/>
              <a:gd name="connsiteX6" fmla="*/ 146089 w 146089"/>
              <a:gd name="connsiteY6" fmla="*/ 1599270 h 1599270"/>
              <a:gd name="connsiteX0" fmla="*/ 0 w 146089"/>
              <a:gd name="connsiteY0" fmla="*/ 0 h 1700870"/>
              <a:gd name="connsiteX1" fmla="*/ 0 w 146089"/>
              <a:gd name="connsiteY1" fmla="*/ 1663329 h 1700870"/>
              <a:gd name="connsiteX2" fmla="*/ 2809 w 146089"/>
              <a:gd name="connsiteY2" fmla="*/ 1677261 h 1700870"/>
              <a:gd name="connsiteX3" fmla="*/ 10464 w 146089"/>
              <a:gd name="connsiteY3" fmla="*/ 1688725 h 1700870"/>
              <a:gd name="connsiteX4" fmla="*/ 21803 w 146089"/>
              <a:gd name="connsiteY4" fmla="*/ 1696551 h 1700870"/>
              <a:gd name="connsiteX5" fmla="*/ 35666 w 146089"/>
              <a:gd name="connsiteY5" fmla="*/ 1699571 h 1700870"/>
              <a:gd name="connsiteX6" fmla="*/ 146089 w 146089"/>
              <a:gd name="connsiteY6" fmla="*/ 1700870 h 170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089" h="1700870">
                <a:moveTo>
                  <a:pt x="0" y="0"/>
                </a:moveTo>
                <a:lnTo>
                  <a:pt x="0" y="1663329"/>
                </a:lnTo>
                <a:lnTo>
                  <a:pt x="2809" y="1677261"/>
                </a:lnTo>
                <a:lnTo>
                  <a:pt x="10464" y="1688725"/>
                </a:lnTo>
                <a:lnTo>
                  <a:pt x="21803" y="1696551"/>
                </a:lnTo>
                <a:lnTo>
                  <a:pt x="35666" y="1699571"/>
                </a:lnTo>
                <a:lnTo>
                  <a:pt x="146089" y="170087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2" name="object 27"/>
          <p:cNvSpPr/>
          <p:nvPr/>
        </p:nvSpPr>
        <p:spPr>
          <a:xfrm>
            <a:off x="2922196" y="3056589"/>
            <a:ext cx="243967" cy="0"/>
          </a:xfrm>
          <a:custGeom>
            <a:avLst/>
            <a:gdLst/>
            <a:ahLst/>
            <a:cxnLst/>
            <a:rect l="l" t="t" r="r" b="b"/>
            <a:pathLst>
              <a:path w="243967">
                <a:moveTo>
                  <a:pt x="24396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3" name="object 28"/>
          <p:cNvSpPr/>
          <p:nvPr/>
        </p:nvSpPr>
        <p:spPr>
          <a:xfrm>
            <a:off x="2922196" y="4349613"/>
            <a:ext cx="243967" cy="0"/>
          </a:xfrm>
          <a:custGeom>
            <a:avLst/>
            <a:gdLst/>
            <a:ahLst/>
            <a:cxnLst/>
            <a:rect l="l" t="t" r="r" b="b"/>
            <a:pathLst>
              <a:path w="243967">
                <a:moveTo>
                  <a:pt x="24396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4" name="object 29"/>
          <p:cNvSpPr/>
          <p:nvPr/>
        </p:nvSpPr>
        <p:spPr>
          <a:xfrm>
            <a:off x="5012406" y="2182378"/>
            <a:ext cx="2115108" cy="413651"/>
          </a:xfrm>
          <a:custGeom>
            <a:avLst/>
            <a:gdLst/>
            <a:ahLst/>
            <a:cxnLst/>
            <a:rect l="l" t="t" r="r" b="b"/>
            <a:pathLst>
              <a:path w="2115108" h="413651">
                <a:moveTo>
                  <a:pt x="0" y="0"/>
                </a:moveTo>
                <a:lnTo>
                  <a:pt x="0" y="116890"/>
                </a:lnTo>
                <a:lnTo>
                  <a:pt x="2828" y="130841"/>
                </a:lnTo>
                <a:lnTo>
                  <a:pt x="10532" y="142272"/>
                </a:lnTo>
                <a:lnTo>
                  <a:pt x="21939" y="150010"/>
                </a:lnTo>
                <a:lnTo>
                  <a:pt x="35875" y="152882"/>
                </a:lnTo>
                <a:lnTo>
                  <a:pt x="2079104" y="152882"/>
                </a:lnTo>
                <a:lnTo>
                  <a:pt x="2093058" y="155709"/>
                </a:lnTo>
                <a:lnTo>
                  <a:pt x="2104490" y="163410"/>
                </a:lnTo>
                <a:lnTo>
                  <a:pt x="2112230" y="174813"/>
                </a:lnTo>
                <a:lnTo>
                  <a:pt x="2115108" y="188749"/>
                </a:lnTo>
                <a:lnTo>
                  <a:pt x="2115108" y="413651"/>
                </a:lnTo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5" name="object 30"/>
          <p:cNvSpPr/>
          <p:nvPr/>
        </p:nvSpPr>
        <p:spPr>
          <a:xfrm>
            <a:off x="5011241" y="2284778"/>
            <a:ext cx="0" cy="325247"/>
          </a:xfrm>
          <a:custGeom>
            <a:avLst/>
            <a:gdLst/>
            <a:ahLst/>
            <a:cxnLst/>
            <a:rect l="l" t="t" r="r" b="b"/>
            <a:pathLst>
              <a:path h="325247">
                <a:moveTo>
                  <a:pt x="0" y="0"/>
                </a:moveTo>
                <a:lnTo>
                  <a:pt x="0" y="325247"/>
                </a:lnTo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6" name="object 31"/>
          <p:cNvSpPr/>
          <p:nvPr/>
        </p:nvSpPr>
        <p:spPr>
          <a:xfrm>
            <a:off x="438969" y="2188728"/>
            <a:ext cx="265925" cy="535127"/>
          </a:xfrm>
          <a:custGeom>
            <a:avLst/>
            <a:gdLst/>
            <a:ahLst/>
            <a:cxnLst/>
            <a:rect l="l" t="t" r="r" b="b"/>
            <a:pathLst>
              <a:path w="265925" h="535127">
                <a:moveTo>
                  <a:pt x="0" y="0"/>
                </a:moveTo>
                <a:lnTo>
                  <a:pt x="0" y="499135"/>
                </a:lnTo>
                <a:lnTo>
                  <a:pt x="2828" y="513086"/>
                </a:lnTo>
                <a:lnTo>
                  <a:pt x="10532" y="524517"/>
                </a:lnTo>
                <a:lnTo>
                  <a:pt x="21939" y="532255"/>
                </a:lnTo>
                <a:lnTo>
                  <a:pt x="35875" y="535127"/>
                </a:lnTo>
                <a:lnTo>
                  <a:pt x="265925" y="535127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8" name="object 34"/>
          <p:cNvSpPr/>
          <p:nvPr/>
        </p:nvSpPr>
        <p:spPr>
          <a:xfrm>
            <a:off x="5015830" y="2644452"/>
            <a:ext cx="114769" cy="3414941"/>
          </a:xfrm>
          <a:custGeom>
            <a:avLst/>
            <a:gdLst/>
            <a:ahLst/>
            <a:cxnLst/>
            <a:rect l="l" t="t" r="r" b="b"/>
            <a:pathLst>
              <a:path w="114769" h="3414941">
                <a:moveTo>
                  <a:pt x="0" y="0"/>
                </a:moveTo>
                <a:lnTo>
                  <a:pt x="0" y="3378936"/>
                </a:lnTo>
                <a:lnTo>
                  <a:pt x="2826" y="3392885"/>
                </a:lnTo>
                <a:lnTo>
                  <a:pt x="10527" y="3404318"/>
                </a:lnTo>
                <a:lnTo>
                  <a:pt x="21930" y="3412061"/>
                </a:lnTo>
                <a:lnTo>
                  <a:pt x="35866" y="3414940"/>
                </a:lnTo>
                <a:lnTo>
                  <a:pt x="114769" y="3414941"/>
                </a:lnTo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9" name="object 35"/>
          <p:cNvSpPr/>
          <p:nvPr/>
        </p:nvSpPr>
        <p:spPr>
          <a:xfrm>
            <a:off x="5009480" y="5090467"/>
            <a:ext cx="114769" cy="0"/>
          </a:xfrm>
          <a:custGeom>
            <a:avLst/>
            <a:gdLst/>
            <a:ahLst/>
            <a:cxnLst/>
            <a:rect l="l" t="t" r="r" b="b"/>
            <a:pathLst>
              <a:path w="114769">
                <a:moveTo>
                  <a:pt x="0" y="0"/>
                </a:moveTo>
                <a:lnTo>
                  <a:pt x="114769" y="0"/>
                </a:lnTo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0" name="object 36"/>
          <p:cNvSpPr/>
          <p:nvPr/>
        </p:nvSpPr>
        <p:spPr>
          <a:xfrm>
            <a:off x="5009480" y="3328974"/>
            <a:ext cx="114769" cy="0"/>
          </a:xfrm>
          <a:custGeom>
            <a:avLst/>
            <a:gdLst/>
            <a:ahLst/>
            <a:cxnLst/>
            <a:rect l="l" t="t" r="r" b="b"/>
            <a:pathLst>
              <a:path w="114769">
                <a:moveTo>
                  <a:pt x="0" y="0"/>
                </a:moveTo>
                <a:lnTo>
                  <a:pt x="114769" y="0"/>
                </a:lnTo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1" name="object 37"/>
          <p:cNvSpPr/>
          <p:nvPr/>
        </p:nvSpPr>
        <p:spPr>
          <a:xfrm>
            <a:off x="5009480" y="4113808"/>
            <a:ext cx="114769" cy="0"/>
          </a:xfrm>
          <a:custGeom>
            <a:avLst/>
            <a:gdLst/>
            <a:ahLst/>
            <a:cxnLst/>
            <a:rect l="l" t="t" r="r" b="b"/>
            <a:pathLst>
              <a:path w="114769">
                <a:moveTo>
                  <a:pt x="0" y="0"/>
                </a:moveTo>
                <a:lnTo>
                  <a:pt x="114769" y="0"/>
                </a:lnTo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2" name="object 62"/>
          <p:cNvSpPr txBox="1"/>
          <p:nvPr/>
        </p:nvSpPr>
        <p:spPr>
          <a:xfrm>
            <a:off x="5159871" y="3234753"/>
            <a:ext cx="1872614" cy="65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1200" dirty="0">
                <a:solidFill>
                  <a:srgbClr val="0095D5"/>
                </a:solidFill>
                <a:latin typeface="Calibri"/>
                <a:cs typeface="Calibri"/>
              </a:rPr>
              <a:t>100%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lang="en-US" sz="1200" spc="-20" dirty="0" smtClean="0">
                <a:solidFill>
                  <a:srgbClr val="808285"/>
                </a:solidFill>
                <a:cs typeface="Calibri"/>
              </a:rPr>
              <a:t>Kemerovo Region </a:t>
            </a: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lang="en-US" sz="1200" b="1" spc="-40" dirty="0" err="1" smtClean="0">
                <a:solidFill>
                  <a:srgbClr val="0095D5"/>
                </a:solidFill>
                <a:cs typeface="Calibri"/>
              </a:rPr>
              <a:t>Kuzbasstoplivosbyt</a:t>
            </a:r>
            <a:r>
              <a:rPr lang="en-US" sz="1200" b="1" spc="-40" dirty="0" smtClean="0">
                <a:solidFill>
                  <a:srgbClr val="0095D5"/>
                </a:solidFill>
                <a:cs typeface="Calibri"/>
              </a:rPr>
              <a:t> PJSC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3" name="object 63"/>
          <p:cNvSpPr txBox="1"/>
          <p:nvPr/>
        </p:nvSpPr>
        <p:spPr>
          <a:xfrm>
            <a:off x="5167491" y="6207282"/>
            <a:ext cx="126428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dirty="0" smtClean="0">
                <a:solidFill>
                  <a:srgbClr val="808285"/>
                </a:solidFill>
                <a:latin typeface="Calibri"/>
                <a:cs typeface="Calibri"/>
              </a:rPr>
              <a:t>Omsk region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200" b="1" dirty="0" err="1" smtClean="0">
                <a:solidFill>
                  <a:srgbClr val="0095D5"/>
                </a:solidFill>
                <a:cs typeface="Calibri"/>
              </a:rPr>
              <a:t>Transugol</a:t>
            </a:r>
            <a:r>
              <a:rPr lang="en-US" sz="1200" b="1" dirty="0" smtClean="0">
                <a:solidFill>
                  <a:srgbClr val="0095D5"/>
                </a:solidFill>
                <a:cs typeface="Calibri"/>
              </a:rPr>
              <a:t> LLC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4" name="object 66"/>
          <p:cNvSpPr txBox="1"/>
          <p:nvPr/>
        </p:nvSpPr>
        <p:spPr>
          <a:xfrm>
            <a:off x="5465700" y="5947168"/>
            <a:ext cx="4819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 smtClean="0">
                <a:solidFill>
                  <a:srgbClr val="0095D5"/>
                </a:solidFill>
                <a:latin typeface="Calibri"/>
                <a:cs typeface="Calibri"/>
              </a:rPr>
              <a:t>100</a:t>
            </a:r>
            <a:r>
              <a:rPr sz="1200" smtClean="0">
                <a:solidFill>
                  <a:srgbClr val="0095D5"/>
                </a:solidFill>
                <a:latin typeface="Calibri"/>
                <a:cs typeface="Calibri"/>
              </a:rPr>
              <a:t>%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5" name="object 67"/>
          <p:cNvSpPr/>
          <p:nvPr/>
        </p:nvSpPr>
        <p:spPr>
          <a:xfrm>
            <a:off x="236242" y="1587521"/>
            <a:ext cx="8658098" cy="189585"/>
          </a:xfrm>
          <a:custGeom>
            <a:avLst/>
            <a:gdLst/>
            <a:ahLst/>
            <a:cxnLst/>
            <a:rect l="l" t="t" r="r" b="b"/>
            <a:pathLst>
              <a:path w="8658098" h="189585">
                <a:moveTo>
                  <a:pt x="8658098" y="189585"/>
                </a:moveTo>
                <a:lnTo>
                  <a:pt x="8658098" y="95618"/>
                </a:lnTo>
                <a:lnTo>
                  <a:pt x="706564" y="95618"/>
                </a:lnTo>
                <a:lnTo>
                  <a:pt x="610933" y="0"/>
                </a:lnTo>
                <a:lnTo>
                  <a:pt x="515340" y="95618"/>
                </a:lnTo>
                <a:lnTo>
                  <a:pt x="0" y="95618"/>
                </a:lnTo>
                <a:lnTo>
                  <a:pt x="0" y="189585"/>
                </a:lnTo>
              </a:path>
            </a:pathLst>
          </a:custGeom>
          <a:ln w="25400">
            <a:solidFill>
              <a:srgbClr val="221F1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6" name="object 71"/>
          <p:cNvSpPr/>
          <p:nvPr/>
        </p:nvSpPr>
        <p:spPr>
          <a:xfrm>
            <a:off x="4781524" y="1963557"/>
            <a:ext cx="300609" cy="142875"/>
          </a:xfrm>
          <a:custGeom>
            <a:avLst/>
            <a:gdLst/>
            <a:ahLst/>
            <a:cxnLst/>
            <a:rect l="l" t="t" r="r" b="b"/>
            <a:pathLst>
              <a:path w="300609" h="142875">
                <a:moveTo>
                  <a:pt x="300609" y="0"/>
                </a:moveTo>
                <a:lnTo>
                  <a:pt x="0" y="142875"/>
                </a:lnTo>
                <a:lnTo>
                  <a:pt x="300609" y="142875"/>
                </a:lnTo>
                <a:lnTo>
                  <a:pt x="300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7" name="object 72"/>
          <p:cNvSpPr/>
          <p:nvPr/>
        </p:nvSpPr>
        <p:spPr>
          <a:xfrm>
            <a:off x="4781524" y="1963557"/>
            <a:ext cx="300609" cy="142875"/>
          </a:xfrm>
          <a:custGeom>
            <a:avLst/>
            <a:gdLst/>
            <a:ahLst/>
            <a:cxnLst/>
            <a:rect l="l" t="t" r="r" b="b"/>
            <a:pathLst>
              <a:path w="300609" h="142875">
                <a:moveTo>
                  <a:pt x="0" y="142875"/>
                </a:moveTo>
                <a:lnTo>
                  <a:pt x="300609" y="142875"/>
                </a:lnTo>
                <a:lnTo>
                  <a:pt x="300609" y="0"/>
                </a:lnTo>
              </a:path>
            </a:pathLst>
          </a:custGeom>
          <a:ln w="254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8" name="object 73"/>
          <p:cNvSpPr/>
          <p:nvPr/>
        </p:nvSpPr>
        <p:spPr>
          <a:xfrm>
            <a:off x="4773574" y="1931809"/>
            <a:ext cx="272796" cy="139700"/>
          </a:xfrm>
          <a:custGeom>
            <a:avLst/>
            <a:gdLst/>
            <a:ahLst/>
            <a:cxnLst/>
            <a:rect l="l" t="t" r="r" b="b"/>
            <a:pathLst>
              <a:path w="272796" h="139700">
                <a:moveTo>
                  <a:pt x="272796" y="139700"/>
                </a:moveTo>
                <a:lnTo>
                  <a:pt x="0" y="139700"/>
                </a:lnTo>
                <a:lnTo>
                  <a:pt x="0" y="0"/>
                </a:lnTo>
                <a:lnTo>
                  <a:pt x="272796" y="0"/>
                </a:lnTo>
                <a:lnTo>
                  <a:pt x="272796" y="139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9" name="object 74"/>
          <p:cNvSpPr/>
          <p:nvPr/>
        </p:nvSpPr>
        <p:spPr>
          <a:xfrm>
            <a:off x="4773574" y="1931809"/>
            <a:ext cx="272796" cy="139700"/>
          </a:xfrm>
          <a:custGeom>
            <a:avLst/>
            <a:gdLst/>
            <a:ahLst/>
            <a:cxnLst/>
            <a:rect l="l" t="t" r="r" b="b"/>
            <a:pathLst>
              <a:path w="272796" h="139700">
                <a:moveTo>
                  <a:pt x="272796" y="139700"/>
                </a:moveTo>
                <a:lnTo>
                  <a:pt x="0" y="139700"/>
                </a:lnTo>
                <a:lnTo>
                  <a:pt x="0" y="0"/>
                </a:lnTo>
                <a:lnTo>
                  <a:pt x="272796" y="0"/>
                </a:lnTo>
                <a:lnTo>
                  <a:pt x="272796" y="139700"/>
                </a:lnTo>
                <a:close/>
              </a:path>
            </a:pathLst>
          </a:custGeom>
          <a:ln w="254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0" name="object 75"/>
          <p:cNvSpPr/>
          <p:nvPr/>
        </p:nvSpPr>
        <p:spPr>
          <a:xfrm>
            <a:off x="4876893" y="1982607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69850" y="0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1" name="object 76"/>
          <p:cNvSpPr/>
          <p:nvPr/>
        </p:nvSpPr>
        <p:spPr>
          <a:xfrm>
            <a:off x="4876893" y="1982607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6985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2" name="object 77"/>
          <p:cNvSpPr/>
          <p:nvPr/>
        </p:nvSpPr>
        <p:spPr>
          <a:xfrm>
            <a:off x="4978350" y="1931807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3" name="object 78"/>
          <p:cNvSpPr/>
          <p:nvPr/>
        </p:nvSpPr>
        <p:spPr>
          <a:xfrm>
            <a:off x="4978350" y="1931807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ln w="254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4" name="object 83"/>
          <p:cNvSpPr/>
          <p:nvPr/>
        </p:nvSpPr>
        <p:spPr>
          <a:xfrm>
            <a:off x="2865737" y="1967424"/>
            <a:ext cx="109385" cy="109372"/>
          </a:xfrm>
          <a:custGeom>
            <a:avLst/>
            <a:gdLst/>
            <a:ahLst/>
            <a:cxnLst/>
            <a:rect l="l" t="t" r="r" b="b"/>
            <a:pathLst>
              <a:path w="109385" h="109372">
                <a:moveTo>
                  <a:pt x="54711" y="109372"/>
                </a:moveTo>
                <a:lnTo>
                  <a:pt x="0" y="54686"/>
                </a:lnTo>
                <a:lnTo>
                  <a:pt x="27355" y="27355"/>
                </a:lnTo>
                <a:lnTo>
                  <a:pt x="54711" y="0"/>
                </a:lnTo>
                <a:lnTo>
                  <a:pt x="109385" y="54686"/>
                </a:lnTo>
                <a:lnTo>
                  <a:pt x="54711" y="109372"/>
                </a:lnTo>
                <a:close/>
              </a:path>
            </a:pathLst>
          </a:custGeom>
          <a:ln w="254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5" name="object 84"/>
          <p:cNvSpPr/>
          <p:nvPr/>
        </p:nvSpPr>
        <p:spPr>
          <a:xfrm>
            <a:off x="2802019" y="1907759"/>
            <a:ext cx="8991" cy="8978"/>
          </a:xfrm>
          <a:custGeom>
            <a:avLst/>
            <a:gdLst/>
            <a:ahLst/>
            <a:cxnLst/>
            <a:rect l="l" t="t" r="r" b="b"/>
            <a:pathLst>
              <a:path w="8991" h="8978">
                <a:moveTo>
                  <a:pt x="0" y="0"/>
                </a:moveTo>
                <a:lnTo>
                  <a:pt x="8991" y="8978"/>
                </a:lnTo>
              </a:path>
            </a:pathLst>
          </a:custGeom>
          <a:ln w="254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6" name="object 85"/>
          <p:cNvSpPr/>
          <p:nvPr/>
        </p:nvSpPr>
        <p:spPr>
          <a:xfrm>
            <a:off x="2825223" y="1930957"/>
            <a:ext cx="49758" cy="49745"/>
          </a:xfrm>
          <a:custGeom>
            <a:avLst/>
            <a:gdLst/>
            <a:ahLst/>
            <a:cxnLst/>
            <a:rect l="l" t="t" r="r" b="b"/>
            <a:pathLst>
              <a:path w="49758" h="49745">
                <a:moveTo>
                  <a:pt x="0" y="0"/>
                </a:moveTo>
                <a:lnTo>
                  <a:pt x="49758" y="49745"/>
                </a:lnTo>
              </a:path>
            </a:pathLst>
          </a:custGeom>
          <a:ln w="25400">
            <a:solidFill>
              <a:srgbClr val="8DC53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7" name="object 86"/>
          <p:cNvSpPr/>
          <p:nvPr/>
        </p:nvSpPr>
        <p:spPr>
          <a:xfrm>
            <a:off x="2882088" y="1987816"/>
            <a:ext cx="8978" cy="8978"/>
          </a:xfrm>
          <a:custGeom>
            <a:avLst/>
            <a:gdLst/>
            <a:ahLst/>
            <a:cxnLst/>
            <a:rect l="l" t="t" r="r" b="b"/>
            <a:pathLst>
              <a:path w="8978" h="8978">
                <a:moveTo>
                  <a:pt x="0" y="0"/>
                </a:moveTo>
                <a:lnTo>
                  <a:pt x="8978" y="8978"/>
                </a:lnTo>
              </a:path>
            </a:pathLst>
          </a:custGeom>
          <a:ln w="254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8" name="object 87"/>
          <p:cNvSpPr/>
          <p:nvPr/>
        </p:nvSpPr>
        <p:spPr>
          <a:xfrm>
            <a:off x="2945737" y="2051484"/>
            <a:ext cx="9004" cy="8978"/>
          </a:xfrm>
          <a:custGeom>
            <a:avLst/>
            <a:gdLst/>
            <a:ahLst/>
            <a:cxnLst/>
            <a:rect l="l" t="t" r="r" b="b"/>
            <a:pathLst>
              <a:path w="9004" h="8978">
                <a:moveTo>
                  <a:pt x="0" y="0"/>
                </a:moveTo>
                <a:lnTo>
                  <a:pt x="9004" y="8978"/>
                </a:lnTo>
              </a:path>
            </a:pathLst>
          </a:custGeom>
          <a:ln w="25399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9" name="object 88"/>
          <p:cNvSpPr/>
          <p:nvPr/>
        </p:nvSpPr>
        <p:spPr>
          <a:xfrm>
            <a:off x="2968954" y="2074677"/>
            <a:ext cx="49758" cy="49758"/>
          </a:xfrm>
          <a:custGeom>
            <a:avLst/>
            <a:gdLst/>
            <a:ahLst/>
            <a:cxnLst/>
            <a:rect l="l" t="t" r="r" b="b"/>
            <a:pathLst>
              <a:path w="49758" h="49758">
                <a:moveTo>
                  <a:pt x="0" y="0"/>
                </a:moveTo>
                <a:lnTo>
                  <a:pt x="49758" y="49758"/>
                </a:lnTo>
              </a:path>
            </a:pathLst>
          </a:custGeom>
          <a:ln w="25400">
            <a:solidFill>
              <a:srgbClr val="8DC53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0" name="object 89"/>
          <p:cNvSpPr/>
          <p:nvPr/>
        </p:nvSpPr>
        <p:spPr>
          <a:xfrm>
            <a:off x="3025818" y="2131541"/>
            <a:ext cx="8978" cy="8978"/>
          </a:xfrm>
          <a:custGeom>
            <a:avLst/>
            <a:gdLst/>
            <a:ahLst/>
            <a:cxnLst/>
            <a:rect l="l" t="t" r="r" b="b"/>
            <a:pathLst>
              <a:path w="8978" h="8978">
                <a:moveTo>
                  <a:pt x="0" y="0"/>
                </a:moveTo>
                <a:lnTo>
                  <a:pt x="8978" y="8978"/>
                </a:lnTo>
              </a:path>
            </a:pathLst>
          </a:custGeom>
          <a:ln w="254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1" name="object 90"/>
          <p:cNvSpPr/>
          <p:nvPr/>
        </p:nvSpPr>
        <p:spPr>
          <a:xfrm>
            <a:off x="3025819" y="1907759"/>
            <a:ext cx="8978" cy="8978"/>
          </a:xfrm>
          <a:custGeom>
            <a:avLst/>
            <a:gdLst/>
            <a:ahLst/>
            <a:cxnLst/>
            <a:rect l="l" t="t" r="r" b="b"/>
            <a:pathLst>
              <a:path w="8978" h="8978">
                <a:moveTo>
                  <a:pt x="8978" y="0"/>
                </a:moveTo>
                <a:lnTo>
                  <a:pt x="0" y="8978"/>
                </a:lnTo>
              </a:path>
            </a:pathLst>
          </a:custGeom>
          <a:ln w="254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2" name="object 91"/>
          <p:cNvSpPr/>
          <p:nvPr/>
        </p:nvSpPr>
        <p:spPr>
          <a:xfrm>
            <a:off x="2961834" y="1930957"/>
            <a:ext cx="49771" cy="49745"/>
          </a:xfrm>
          <a:custGeom>
            <a:avLst/>
            <a:gdLst/>
            <a:ahLst/>
            <a:cxnLst/>
            <a:rect l="l" t="t" r="r" b="b"/>
            <a:pathLst>
              <a:path w="49771" h="49745">
                <a:moveTo>
                  <a:pt x="49771" y="0"/>
                </a:moveTo>
                <a:lnTo>
                  <a:pt x="0" y="49745"/>
                </a:lnTo>
              </a:path>
            </a:pathLst>
          </a:custGeom>
          <a:ln w="25400">
            <a:solidFill>
              <a:srgbClr val="8DC53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3" name="object 92"/>
          <p:cNvSpPr/>
          <p:nvPr/>
        </p:nvSpPr>
        <p:spPr>
          <a:xfrm>
            <a:off x="2945762" y="1987816"/>
            <a:ext cx="8978" cy="8978"/>
          </a:xfrm>
          <a:custGeom>
            <a:avLst/>
            <a:gdLst/>
            <a:ahLst/>
            <a:cxnLst/>
            <a:rect l="l" t="t" r="r" b="b"/>
            <a:pathLst>
              <a:path w="8978" h="8978">
                <a:moveTo>
                  <a:pt x="8978" y="0"/>
                </a:moveTo>
                <a:lnTo>
                  <a:pt x="0" y="8978"/>
                </a:lnTo>
              </a:path>
            </a:pathLst>
          </a:custGeom>
          <a:ln w="254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4" name="object 93"/>
          <p:cNvSpPr/>
          <p:nvPr/>
        </p:nvSpPr>
        <p:spPr>
          <a:xfrm>
            <a:off x="2882088" y="2051490"/>
            <a:ext cx="8978" cy="8978"/>
          </a:xfrm>
          <a:custGeom>
            <a:avLst/>
            <a:gdLst/>
            <a:ahLst/>
            <a:cxnLst/>
            <a:rect l="l" t="t" r="r" b="b"/>
            <a:pathLst>
              <a:path w="8978" h="8978">
                <a:moveTo>
                  <a:pt x="8978" y="0"/>
                </a:moveTo>
                <a:lnTo>
                  <a:pt x="0" y="8978"/>
                </a:lnTo>
              </a:path>
            </a:pathLst>
          </a:custGeom>
          <a:ln w="254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5" name="object 94"/>
          <p:cNvSpPr/>
          <p:nvPr/>
        </p:nvSpPr>
        <p:spPr>
          <a:xfrm>
            <a:off x="2818116" y="2074688"/>
            <a:ext cx="49758" cy="49745"/>
          </a:xfrm>
          <a:custGeom>
            <a:avLst/>
            <a:gdLst/>
            <a:ahLst/>
            <a:cxnLst/>
            <a:rect l="l" t="t" r="r" b="b"/>
            <a:pathLst>
              <a:path w="49758" h="49745">
                <a:moveTo>
                  <a:pt x="49758" y="0"/>
                </a:moveTo>
                <a:lnTo>
                  <a:pt x="0" y="49745"/>
                </a:lnTo>
              </a:path>
            </a:pathLst>
          </a:custGeom>
          <a:ln w="25400">
            <a:solidFill>
              <a:srgbClr val="8DC53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6" name="object 95"/>
          <p:cNvSpPr/>
          <p:nvPr/>
        </p:nvSpPr>
        <p:spPr>
          <a:xfrm>
            <a:off x="2802019" y="2131547"/>
            <a:ext cx="8991" cy="8978"/>
          </a:xfrm>
          <a:custGeom>
            <a:avLst/>
            <a:gdLst/>
            <a:ahLst/>
            <a:cxnLst/>
            <a:rect l="l" t="t" r="r" b="b"/>
            <a:pathLst>
              <a:path w="8991" h="8978">
                <a:moveTo>
                  <a:pt x="8991" y="0"/>
                </a:moveTo>
                <a:lnTo>
                  <a:pt x="0" y="8978"/>
                </a:lnTo>
              </a:path>
            </a:pathLst>
          </a:custGeom>
          <a:ln w="254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7" name="object 96"/>
          <p:cNvSpPr txBox="1"/>
          <p:nvPr/>
        </p:nvSpPr>
        <p:spPr>
          <a:xfrm>
            <a:off x="7627538" y="5923448"/>
            <a:ext cx="90490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10" dirty="0">
                <a:solidFill>
                  <a:srgbClr val="414042"/>
                </a:solidFill>
                <a:cs typeface="Calibri"/>
              </a:rPr>
              <a:t>KTK’s share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8" name="object 102"/>
          <p:cNvSpPr/>
          <p:nvPr/>
        </p:nvSpPr>
        <p:spPr>
          <a:xfrm>
            <a:off x="7311553" y="5831807"/>
            <a:ext cx="1582788" cy="0"/>
          </a:xfrm>
          <a:custGeom>
            <a:avLst/>
            <a:gdLst/>
            <a:ahLst/>
            <a:cxnLst/>
            <a:rect l="l" t="t" r="r" b="b"/>
            <a:pathLst>
              <a:path w="1582788">
                <a:moveTo>
                  <a:pt x="0" y="0"/>
                </a:moveTo>
                <a:lnTo>
                  <a:pt x="1582788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9" name="object 108"/>
          <p:cNvSpPr/>
          <p:nvPr/>
        </p:nvSpPr>
        <p:spPr>
          <a:xfrm>
            <a:off x="281161" y="1991078"/>
            <a:ext cx="315607" cy="135343"/>
          </a:xfrm>
          <a:custGeom>
            <a:avLst/>
            <a:gdLst/>
            <a:ahLst/>
            <a:cxnLst/>
            <a:rect l="l" t="t" r="r" b="b"/>
            <a:pathLst>
              <a:path w="315607" h="135343">
                <a:moveTo>
                  <a:pt x="0" y="0"/>
                </a:moveTo>
                <a:lnTo>
                  <a:pt x="35369" y="0"/>
                </a:lnTo>
                <a:lnTo>
                  <a:pt x="35369" y="48450"/>
                </a:lnTo>
                <a:lnTo>
                  <a:pt x="73444" y="48450"/>
                </a:lnTo>
                <a:lnTo>
                  <a:pt x="73444" y="90335"/>
                </a:lnTo>
                <a:lnTo>
                  <a:pt x="119608" y="90335"/>
                </a:lnTo>
                <a:lnTo>
                  <a:pt x="119608" y="135343"/>
                </a:lnTo>
                <a:lnTo>
                  <a:pt x="192582" y="135343"/>
                </a:lnTo>
                <a:lnTo>
                  <a:pt x="192582" y="90335"/>
                </a:lnTo>
                <a:lnTo>
                  <a:pt x="238747" y="90335"/>
                </a:lnTo>
                <a:lnTo>
                  <a:pt x="238747" y="48450"/>
                </a:lnTo>
                <a:lnTo>
                  <a:pt x="276796" y="48450"/>
                </a:lnTo>
                <a:lnTo>
                  <a:pt x="276796" y="0"/>
                </a:lnTo>
                <a:lnTo>
                  <a:pt x="315607" y="0"/>
                </a:lnTo>
              </a:path>
            </a:pathLst>
          </a:custGeom>
          <a:ln w="25400">
            <a:solidFill>
              <a:srgbClr val="4140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0" name="object 109"/>
          <p:cNvSpPr/>
          <p:nvPr/>
        </p:nvSpPr>
        <p:spPr>
          <a:xfrm>
            <a:off x="400768" y="2081416"/>
            <a:ext cx="72974" cy="0"/>
          </a:xfrm>
          <a:custGeom>
            <a:avLst/>
            <a:gdLst/>
            <a:ahLst/>
            <a:cxnLst/>
            <a:rect l="l" t="t" r="r" b="b"/>
            <a:pathLst>
              <a:path w="72974">
                <a:moveTo>
                  <a:pt x="0" y="0"/>
                </a:moveTo>
                <a:lnTo>
                  <a:pt x="72974" y="0"/>
                </a:lnTo>
              </a:path>
            </a:pathLst>
          </a:custGeom>
          <a:ln w="25400">
            <a:solidFill>
              <a:srgbClr val="4140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1" name="object 110"/>
          <p:cNvSpPr/>
          <p:nvPr/>
        </p:nvSpPr>
        <p:spPr>
          <a:xfrm>
            <a:off x="316532" y="2039752"/>
            <a:ext cx="241427" cy="0"/>
          </a:xfrm>
          <a:custGeom>
            <a:avLst/>
            <a:gdLst/>
            <a:ahLst/>
            <a:cxnLst/>
            <a:rect l="l" t="t" r="r" b="b"/>
            <a:pathLst>
              <a:path w="241427">
                <a:moveTo>
                  <a:pt x="0" y="0"/>
                </a:moveTo>
                <a:lnTo>
                  <a:pt x="241427" y="0"/>
                </a:lnTo>
              </a:path>
            </a:pathLst>
          </a:custGeom>
          <a:ln w="25400">
            <a:solidFill>
              <a:srgbClr val="4140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836888" y="3994924"/>
            <a:ext cx="141299" cy="0"/>
          </a:xfrm>
          <a:prstGeom prst="line">
            <a:avLst/>
          </a:prstGeom>
          <a:ln w="12700">
            <a:solidFill>
              <a:srgbClr val="414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833247" y="3330620"/>
            <a:ext cx="116776" cy="0"/>
          </a:xfrm>
          <a:prstGeom prst="line">
            <a:avLst/>
          </a:prstGeom>
          <a:ln w="12700">
            <a:solidFill>
              <a:srgbClr val="414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Скругленный прямоугольник 73"/>
          <p:cNvSpPr/>
          <p:nvPr/>
        </p:nvSpPr>
        <p:spPr>
          <a:xfrm>
            <a:off x="609600" y="2206214"/>
            <a:ext cx="2069545" cy="797336"/>
          </a:xfrm>
          <a:prstGeom prst="roundRect">
            <a:avLst>
              <a:gd name="adj" fmla="val 13157"/>
            </a:avLst>
          </a:prstGeom>
          <a:solidFill>
            <a:schemeClr val="bg1"/>
          </a:solidFill>
          <a:ln w="12700"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5" name="object 26"/>
          <p:cNvSpPr/>
          <p:nvPr/>
        </p:nvSpPr>
        <p:spPr>
          <a:xfrm>
            <a:off x="857224" y="4643446"/>
            <a:ext cx="142876" cy="661720"/>
          </a:xfrm>
          <a:custGeom>
            <a:avLst/>
            <a:gdLst>
              <a:gd name="connsiteX0" fmla="*/ 0 w 233553"/>
              <a:gd name="connsiteY0" fmla="*/ 0 h 1503854"/>
              <a:gd name="connsiteX1" fmla="*/ 0 w 233553"/>
              <a:gd name="connsiteY1" fmla="*/ 1466313 h 1503854"/>
              <a:gd name="connsiteX2" fmla="*/ 2809 w 233553"/>
              <a:gd name="connsiteY2" fmla="*/ 1480245 h 1503854"/>
              <a:gd name="connsiteX3" fmla="*/ 10464 w 233553"/>
              <a:gd name="connsiteY3" fmla="*/ 1491709 h 1503854"/>
              <a:gd name="connsiteX4" fmla="*/ 21803 w 233553"/>
              <a:gd name="connsiteY4" fmla="*/ 1499535 h 1503854"/>
              <a:gd name="connsiteX5" fmla="*/ 35666 w 233553"/>
              <a:gd name="connsiteY5" fmla="*/ 1502555 h 1503854"/>
              <a:gd name="connsiteX6" fmla="*/ 233553 w 233553"/>
              <a:gd name="connsiteY6" fmla="*/ 1503854 h 1503854"/>
              <a:gd name="connsiteX0" fmla="*/ 0 w 233553"/>
              <a:gd name="connsiteY0" fmla="*/ 0 h 1599270"/>
              <a:gd name="connsiteX1" fmla="*/ 0 w 233553"/>
              <a:gd name="connsiteY1" fmla="*/ 1561729 h 1599270"/>
              <a:gd name="connsiteX2" fmla="*/ 2809 w 233553"/>
              <a:gd name="connsiteY2" fmla="*/ 1575661 h 1599270"/>
              <a:gd name="connsiteX3" fmla="*/ 10464 w 233553"/>
              <a:gd name="connsiteY3" fmla="*/ 1587125 h 1599270"/>
              <a:gd name="connsiteX4" fmla="*/ 21803 w 233553"/>
              <a:gd name="connsiteY4" fmla="*/ 1594951 h 1599270"/>
              <a:gd name="connsiteX5" fmla="*/ 35666 w 233553"/>
              <a:gd name="connsiteY5" fmla="*/ 1597971 h 1599270"/>
              <a:gd name="connsiteX6" fmla="*/ 233553 w 233553"/>
              <a:gd name="connsiteY6" fmla="*/ 1599270 h 1599270"/>
              <a:gd name="connsiteX0" fmla="*/ 0 w 146089"/>
              <a:gd name="connsiteY0" fmla="*/ 0 h 1599270"/>
              <a:gd name="connsiteX1" fmla="*/ 0 w 146089"/>
              <a:gd name="connsiteY1" fmla="*/ 1561729 h 1599270"/>
              <a:gd name="connsiteX2" fmla="*/ 2809 w 146089"/>
              <a:gd name="connsiteY2" fmla="*/ 1575661 h 1599270"/>
              <a:gd name="connsiteX3" fmla="*/ 10464 w 146089"/>
              <a:gd name="connsiteY3" fmla="*/ 1587125 h 1599270"/>
              <a:gd name="connsiteX4" fmla="*/ 21803 w 146089"/>
              <a:gd name="connsiteY4" fmla="*/ 1594951 h 1599270"/>
              <a:gd name="connsiteX5" fmla="*/ 35666 w 146089"/>
              <a:gd name="connsiteY5" fmla="*/ 1597971 h 1599270"/>
              <a:gd name="connsiteX6" fmla="*/ 146089 w 146089"/>
              <a:gd name="connsiteY6" fmla="*/ 1599270 h 1599270"/>
              <a:gd name="connsiteX0" fmla="*/ 0 w 146089"/>
              <a:gd name="connsiteY0" fmla="*/ 0 h 1289169"/>
              <a:gd name="connsiteX1" fmla="*/ 0 w 146089"/>
              <a:gd name="connsiteY1" fmla="*/ 1251628 h 1289169"/>
              <a:gd name="connsiteX2" fmla="*/ 2809 w 146089"/>
              <a:gd name="connsiteY2" fmla="*/ 1265560 h 1289169"/>
              <a:gd name="connsiteX3" fmla="*/ 10464 w 146089"/>
              <a:gd name="connsiteY3" fmla="*/ 1277024 h 1289169"/>
              <a:gd name="connsiteX4" fmla="*/ 21803 w 146089"/>
              <a:gd name="connsiteY4" fmla="*/ 1284850 h 1289169"/>
              <a:gd name="connsiteX5" fmla="*/ 35666 w 146089"/>
              <a:gd name="connsiteY5" fmla="*/ 1287870 h 1289169"/>
              <a:gd name="connsiteX6" fmla="*/ 146089 w 146089"/>
              <a:gd name="connsiteY6" fmla="*/ 1289169 h 128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089" h="1289169">
                <a:moveTo>
                  <a:pt x="0" y="0"/>
                </a:moveTo>
                <a:lnTo>
                  <a:pt x="0" y="1251628"/>
                </a:lnTo>
                <a:lnTo>
                  <a:pt x="2809" y="1265560"/>
                </a:lnTo>
                <a:lnTo>
                  <a:pt x="10464" y="1277024"/>
                </a:lnTo>
                <a:lnTo>
                  <a:pt x="21803" y="1284850"/>
                </a:lnTo>
                <a:lnTo>
                  <a:pt x="35666" y="1287870"/>
                </a:lnTo>
                <a:lnTo>
                  <a:pt x="146089" y="1289169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sz="4300" dirty="0"/>
          </a:p>
        </p:txBody>
      </p:sp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332" y="2590800"/>
            <a:ext cx="25241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723" y="2481236"/>
            <a:ext cx="26193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085" y="2474975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3" y="5889649"/>
            <a:ext cx="2714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object 14"/>
          <p:cNvSpPr txBox="1"/>
          <p:nvPr/>
        </p:nvSpPr>
        <p:spPr>
          <a:xfrm>
            <a:off x="695966" y="2426985"/>
            <a:ext cx="1894833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414042"/>
                </a:solidFill>
              </a:rPr>
              <a:t>Industrial cluster</a:t>
            </a:r>
            <a:endParaRPr lang="uk-UA" sz="1200" dirty="0" smtClean="0">
              <a:solidFill>
                <a:srgbClr val="414042"/>
              </a:solidFill>
            </a:endParaRPr>
          </a:p>
          <a:p>
            <a:r>
              <a:rPr lang="en-US" sz="1100" b="1" dirty="0" smtClean="0">
                <a:solidFill>
                  <a:srgbClr val="414042"/>
                </a:solidFill>
                <a:latin typeface="Calibri-Bold"/>
              </a:rPr>
              <a:t>Vinogradovsky open-pit</a:t>
            </a:r>
          </a:p>
        </p:txBody>
      </p:sp>
      <p:sp>
        <p:nvSpPr>
          <p:cNvPr id="83" name="object 20"/>
          <p:cNvSpPr txBox="1"/>
          <p:nvPr/>
        </p:nvSpPr>
        <p:spPr>
          <a:xfrm>
            <a:off x="7287480" y="2839773"/>
            <a:ext cx="1464310" cy="789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7820">
              <a:lnSpc>
                <a:spcPct val="100000"/>
              </a:lnSpc>
            </a:pPr>
            <a:r>
              <a:rPr sz="1200" dirty="0">
                <a:solidFill>
                  <a:srgbClr val="808285"/>
                </a:solidFill>
                <a:latin typeface="Calibri"/>
                <a:cs typeface="Calibri"/>
              </a:rPr>
              <a:t>100%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200" b="1" spc="-10" dirty="0">
                <a:solidFill>
                  <a:srgbClr val="0095D5"/>
                </a:solidFill>
                <a:latin typeface="Calibri"/>
                <a:cs typeface="Calibri"/>
              </a:rPr>
              <a:t>К</a:t>
            </a:r>
            <a:r>
              <a:rPr sz="1200" b="1" dirty="0">
                <a:solidFill>
                  <a:srgbClr val="0095D5"/>
                </a:solidFill>
                <a:latin typeface="Calibri"/>
                <a:cs typeface="Calibri"/>
              </a:rPr>
              <a:t>ТК </a:t>
            </a:r>
            <a:r>
              <a:rPr sz="1200" b="1" spc="-20" dirty="0" err="1" smtClean="0">
                <a:solidFill>
                  <a:srgbClr val="0095D5"/>
                </a:solidFill>
                <a:latin typeface="Calibri"/>
                <a:cs typeface="Calibri"/>
              </a:rPr>
              <a:t>P</a:t>
            </a:r>
            <a:r>
              <a:rPr sz="1200" b="1" dirty="0" err="1" smtClean="0">
                <a:solidFill>
                  <a:srgbClr val="0095D5"/>
                </a:solidFill>
                <a:latin typeface="Calibri"/>
                <a:cs typeface="Calibri"/>
              </a:rPr>
              <a:t>ols</a:t>
            </a:r>
            <a:r>
              <a:rPr sz="1200" b="1" spc="-20" dirty="0" err="1" smtClean="0">
                <a:solidFill>
                  <a:srgbClr val="0095D5"/>
                </a:solidFill>
                <a:latin typeface="Calibri"/>
                <a:cs typeface="Calibri"/>
              </a:rPr>
              <a:t>k</a:t>
            </a:r>
            <a:r>
              <a:rPr sz="1200" b="1" dirty="0" err="1" smtClean="0">
                <a:solidFill>
                  <a:srgbClr val="0095D5"/>
                </a:solidFill>
                <a:latin typeface="Calibri"/>
                <a:cs typeface="Calibri"/>
              </a:rPr>
              <a:t>a</a:t>
            </a:r>
            <a:r>
              <a:rPr lang="en-US" sz="1200" b="1" dirty="0" smtClean="0">
                <a:solidFill>
                  <a:srgbClr val="0095D5"/>
                </a:solidFill>
                <a:latin typeface="Calibri"/>
                <a:cs typeface="Calibri"/>
              </a:rPr>
              <a:t> Sp. </a:t>
            </a:r>
            <a:r>
              <a:rPr lang="en-US" sz="1200" b="1" dirty="0" err="1" smtClean="0">
                <a:solidFill>
                  <a:srgbClr val="0095D5"/>
                </a:solidFill>
                <a:latin typeface="Calibri"/>
                <a:cs typeface="Calibri"/>
              </a:rPr>
              <a:t>z.o.o</a:t>
            </a:r>
            <a:r>
              <a:rPr lang="en-US" sz="1200" b="1" dirty="0" smtClean="0">
                <a:solidFill>
                  <a:srgbClr val="0095D5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</a:pPr>
            <a:r>
              <a:rPr lang="en-US" sz="1200" dirty="0">
                <a:solidFill>
                  <a:srgbClr val="808285"/>
                </a:solidFill>
                <a:cs typeface="Calibri"/>
              </a:rPr>
              <a:t>Wholesale </a:t>
            </a:r>
            <a:r>
              <a:rPr lang="en-US" sz="1200" dirty="0" smtClean="0">
                <a:solidFill>
                  <a:srgbClr val="808285"/>
                </a:solidFill>
                <a:cs typeface="Calibri"/>
              </a:rPr>
              <a:t>sales </a:t>
            </a:r>
            <a:r>
              <a:rPr lang="en-US" sz="1200" dirty="0">
                <a:solidFill>
                  <a:srgbClr val="808285"/>
                </a:solidFill>
                <a:cs typeface="Calibri"/>
              </a:rPr>
              <a:t>in </a:t>
            </a:r>
            <a:r>
              <a:rPr lang="en-US" sz="1200" dirty="0" smtClean="0">
                <a:solidFill>
                  <a:srgbClr val="808285"/>
                </a:solidFill>
                <a:cs typeface="Calibri"/>
              </a:rPr>
              <a:t>Poland</a:t>
            </a:r>
            <a:endParaRPr lang="en-US" sz="1200" dirty="0">
              <a:cs typeface="Calibri"/>
            </a:endParaRPr>
          </a:p>
        </p:txBody>
      </p:sp>
      <p:sp>
        <p:nvSpPr>
          <p:cNvPr id="84" name="object 33"/>
          <p:cNvSpPr/>
          <p:nvPr/>
        </p:nvSpPr>
        <p:spPr>
          <a:xfrm>
            <a:off x="7121165" y="3861048"/>
            <a:ext cx="114757" cy="240626"/>
          </a:xfrm>
          <a:custGeom>
            <a:avLst/>
            <a:gdLst/>
            <a:ahLst/>
            <a:cxnLst/>
            <a:rect l="l" t="t" r="r" b="b"/>
            <a:pathLst>
              <a:path w="114757" h="240626">
                <a:moveTo>
                  <a:pt x="0" y="0"/>
                </a:moveTo>
                <a:lnTo>
                  <a:pt x="0" y="204635"/>
                </a:lnTo>
                <a:lnTo>
                  <a:pt x="2827" y="218583"/>
                </a:lnTo>
                <a:lnTo>
                  <a:pt x="10530" y="230013"/>
                </a:lnTo>
                <a:lnTo>
                  <a:pt x="21937" y="237752"/>
                </a:lnTo>
                <a:lnTo>
                  <a:pt x="35877" y="240626"/>
                </a:lnTo>
                <a:lnTo>
                  <a:pt x="114757" y="240626"/>
                </a:lnTo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85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148" y="2795214"/>
            <a:ext cx="2555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object 36"/>
          <p:cNvSpPr/>
          <p:nvPr/>
        </p:nvSpPr>
        <p:spPr>
          <a:xfrm>
            <a:off x="7121527" y="2924944"/>
            <a:ext cx="114769" cy="0"/>
          </a:xfrm>
          <a:custGeom>
            <a:avLst/>
            <a:gdLst/>
            <a:ahLst/>
            <a:cxnLst/>
            <a:rect l="l" t="t" r="r" b="b"/>
            <a:pathLst>
              <a:path w="114769">
                <a:moveTo>
                  <a:pt x="0" y="0"/>
                </a:moveTo>
                <a:lnTo>
                  <a:pt x="114769" y="0"/>
                </a:lnTo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7" name="object 20"/>
          <p:cNvSpPr txBox="1"/>
          <p:nvPr/>
        </p:nvSpPr>
        <p:spPr>
          <a:xfrm>
            <a:off x="7308304" y="3976020"/>
            <a:ext cx="1464310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7820">
              <a:lnSpc>
                <a:spcPct val="100000"/>
              </a:lnSpc>
            </a:pPr>
            <a:r>
              <a:rPr sz="1200" dirty="0">
                <a:solidFill>
                  <a:srgbClr val="808285"/>
                </a:solidFill>
                <a:latin typeface="Calibri"/>
                <a:cs typeface="Calibri"/>
              </a:rPr>
              <a:t>100%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200" b="1" spc="-10" dirty="0">
                <a:solidFill>
                  <a:srgbClr val="0095D5"/>
                </a:solidFill>
                <a:latin typeface="Calibri"/>
                <a:cs typeface="Calibri"/>
              </a:rPr>
              <a:t>К</a:t>
            </a:r>
            <a:r>
              <a:rPr sz="1200" b="1" dirty="0">
                <a:solidFill>
                  <a:srgbClr val="0095D5"/>
                </a:solidFill>
                <a:latin typeface="Calibri"/>
                <a:cs typeface="Calibri"/>
              </a:rPr>
              <a:t>ТК </a:t>
            </a:r>
            <a:r>
              <a:rPr lang="en-US" sz="1200" b="1" spc="-20" dirty="0" smtClean="0">
                <a:solidFill>
                  <a:srgbClr val="0095D5"/>
                </a:solidFill>
                <a:latin typeface="Calibri"/>
                <a:cs typeface="Calibri"/>
              </a:rPr>
              <a:t>Overseas AG</a:t>
            </a:r>
            <a:endParaRPr sz="1200" dirty="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</a:pPr>
            <a:r>
              <a:rPr lang="en-US" sz="1200" dirty="0" smtClean="0">
                <a:solidFill>
                  <a:srgbClr val="808285"/>
                </a:solidFill>
                <a:latin typeface="Calibri"/>
                <a:cs typeface="Calibri"/>
              </a:rPr>
              <a:t>Trade house in for export operations</a:t>
            </a:r>
            <a:r>
              <a:rPr lang="ru-RU" sz="1200" dirty="0" smtClean="0">
                <a:solidFill>
                  <a:srgbClr val="808285"/>
                </a:solidFill>
                <a:latin typeface="Calibri"/>
                <a:cs typeface="Calibri"/>
              </a:rPr>
              <a:t> </a:t>
            </a:r>
            <a:r>
              <a:rPr lang="en-US" sz="1200" dirty="0" smtClean="0">
                <a:solidFill>
                  <a:srgbClr val="808285"/>
                </a:solidFill>
                <a:latin typeface="Calibri"/>
                <a:cs typeface="Calibri"/>
              </a:rPr>
              <a:t>of the Group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8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72" y="3933056"/>
            <a:ext cx="2555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object 36"/>
          <p:cNvSpPr/>
          <p:nvPr/>
        </p:nvSpPr>
        <p:spPr>
          <a:xfrm rot="16200000">
            <a:off x="6549205" y="3243368"/>
            <a:ext cx="1189639" cy="45719"/>
          </a:xfrm>
          <a:custGeom>
            <a:avLst/>
            <a:gdLst/>
            <a:ahLst/>
            <a:cxnLst/>
            <a:rect l="l" t="t" r="r" b="b"/>
            <a:pathLst>
              <a:path w="114769">
                <a:moveTo>
                  <a:pt x="0" y="0"/>
                </a:moveTo>
                <a:lnTo>
                  <a:pt x="114769" y="0"/>
                </a:lnTo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04" name="object 26"/>
          <p:cNvSpPr/>
          <p:nvPr/>
        </p:nvSpPr>
        <p:spPr>
          <a:xfrm>
            <a:off x="857224" y="5214950"/>
            <a:ext cx="142876" cy="492443"/>
          </a:xfrm>
          <a:custGeom>
            <a:avLst/>
            <a:gdLst>
              <a:gd name="connsiteX0" fmla="*/ 0 w 233553"/>
              <a:gd name="connsiteY0" fmla="*/ 0 h 1503854"/>
              <a:gd name="connsiteX1" fmla="*/ 0 w 233553"/>
              <a:gd name="connsiteY1" fmla="*/ 1466313 h 1503854"/>
              <a:gd name="connsiteX2" fmla="*/ 2809 w 233553"/>
              <a:gd name="connsiteY2" fmla="*/ 1480245 h 1503854"/>
              <a:gd name="connsiteX3" fmla="*/ 10464 w 233553"/>
              <a:gd name="connsiteY3" fmla="*/ 1491709 h 1503854"/>
              <a:gd name="connsiteX4" fmla="*/ 21803 w 233553"/>
              <a:gd name="connsiteY4" fmla="*/ 1499535 h 1503854"/>
              <a:gd name="connsiteX5" fmla="*/ 35666 w 233553"/>
              <a:gd name="connsiteY5" fmla="*/ 1502555 h 1503854"/>
              <a:gd name="connsiteX6" fmla="*/ 233553 w 233553"/>
              <a:gd name="connsiteY6" fmla="*/ 1503854 h 1503854"/>
              <a:gd name="connsiteX0" fmla="*/ 0 w 233553"/>
              <a:gd name="connsiteY0" fmla="*/ 0 h 1599270"/>
              <a:gd name="connsiteX1" fmla="*/ 0 w 233553"/>
              <a:gd name="connsiteY1" fmla="*/ 1561729 h 1599270"/>
              <a:gd name="connsiteX2" fmla="*/ 2809 w 233553"/>
              <a:gd name="connsiteY2" fmla="*/ 1575661 h 1599270"/>
              <a:gd name="connsiteX3" fmla="*/ 10464 w 233553"/>
              <a:gd name="connsiteY3" fmla="*/ 1587125 h 1599270"/>
              <a:gd name="connsiteX4" fmla="*/ 21803 w 233553"/>
              <a:gd name="connsiteY4" fmla="*/ 1594951 h 1599270"/>
              <a:gd name="connsiteX5" fmla="*/ 35666 w 233553"/>
              <a:gd name="connsiteY5" fmla="*/ 1597971 h 1599270"/>
              <a:gd name="connsiteX6" fmla="*/ 233553 w 233553"/>
              <a:gd name="connsiteY6" fmla="*/ 1599270 h 1599270"/>
              <a:gd name="connsiteX0" fmla="*/ 0 w 146089"/>
              <a:gd name="connsiteY0" fmla="*/ 0 h 1599270"/>
              <a:gd name="connsiteX1" fmla="*/ 0 w 146089"/>
              <a:gd name="connsiteY1" fmla="*/ 1561729 h 1599270"/>
              <a:gd name="connsiteX2" fmla="*/ 2809 w 146089"/>
              <a:gd name="connsiteY2" fmla="*/ 1575661 h 1599270"/>
              <a:gd name="connsiteX3" fmla="*/ 10464 w 146089"/>
              <a:gd name="connsiteY3" fmla="*/ 1587125 h 1599270"/>
              <a:gd name="connsiteX4" fmla="*/ 21803 w 146089"/>
              <a:gd name="connsiteY4" fmla="*/ 1594951 h 1599270"/>
              <a:gd name="connsiteX5" fmla="*/ 35666 w 146089"/>
              <a:gd name="connsiteY5" fmla="*/ 1597971 h 1599270"/>
              <a:gd name="connsiteX6" fmla="*/ 146089 w 146089"/>
              <a:gd name="connsiteY6" fmla="*/ 1599270 h 1599270"/>
              <a:gd name="connsiteX0" fmla="*/ 0 w 146089"/>
              <a:gd name="connsiteY0" fmla="*/ 0 h 1289169"/>
              <a:gd name="connsiteX1" fmla="*/ 0 w 146089"/>
              <a:gd name="connsiteY1" fmla="*/ 1251628 h 1289169"/>
              <a:gd name="connsiteX2" fmla="*/ 2809 w 146089"/>
              <a:gd name="connsiteY2" fmla="*/ 1265560 h 1289169"/>
              <a:gd name="connsiteX3" fmla="*/ 10464 w 146089"/>
              <a:gd name="connsiteY3" fmla="*/ 1277024 h 1289169"/>
              <a:gd name="connsiteX4" fmla="*/ 21803 w 146089"/>
              <a:gd name="connsiteY4" fmla="*/ 1284850 h 1289169"/>
              <a:gd name="connsiteX5" fmla="*/ 35666 w 146089"/>
              <a:gd name="connsiteY5" fmla="*/ 1287870 h 1289169"/>
              <a:gd name="connsiteX6" fmla="*/ 146089 w 146089"/>
              <a:gd name="connsiteY6" fmla="*/ 1289169 h 128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089" h="1289169">
                <a:moveTo>
                  <a:pt x="0" y="0"/>
                </a:moveTo>
                <a:lnTo>
                  <a:pt x="0" y="1251628"/>
                </a:lnTo>
                <a:lnTo>
                  <a:pt x="2809" y="1265560"/>
                </a:lnTo>
                <a:lnTo>
                  <a:pt x="10464" y="1277024"/>
                </a:lnTo>
                <a:lnTo>
                  <a:pt x="21803" y="1284850"/>
                </a:lnTo>
                <a:lnTo>
                  <a:pt x="35666" y="1287870"/>
                </a:lnTo>
                <a:lnTo>
                  <a:pt x="146089" y="1289169"/>
                </a:lnTo>
              </a:path>
            </a:pathLst>
          </a:custGeom>
          <a:ln w="12700">
            <a:solidFill>
              <a:srgbClr val="414042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 txBox="1">
            <a:spLocks/>
          </p:cNvSpPr>
          <p:nvPr/>
        </p:nvSpPr>
        <p:spPr>
          <a:xfrm>
            <a:off x="7740650" y="6283325"/>
            <a:ext cx="1154113" cy="3492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2400" b="1" spc="-40" dirty="0" smtClean="0">
                <a:solidFill>
                  <a:srgbClr val="0096DC"/>
                </a:solidFill>
              </a:rPr>
              <a:t>2</a:t>
            </a:r>
            <a:r>
              <a:rPr lang="ru-RU" sz="2400" b="1" spc="-40" dirty="0" smtClean="0">
                <a:solidFill>
                  <a:srgbClr val="0096DC"/>
                </a:solidFill>
              </a:rPr>
              <a:t>9 </a:t>
            </a:r>
            <a:r>
              <a:rPr lang="en-US" sz="2000" b="1" spc="-40" dirty="0" smtClean="0">
                <a:solidFill>
                  <a:schemeClr val="bg1">
                    <a:lumMod val="65000"/>
                  </a:schemeClr>
                </a:solidFill>
              </a:rPr>
              <a:t>/ 2</a:t>
            </a:r>
            <a:r>
              <a:rPr lang="ru-RU" sz="2000" b="1" spc="-4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2000" b="1" spc="-4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638175" y="404813"/>
            <a:ext cx="7534275" cy="35083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400" b="1" spc="-40" dirty="0" smtClean="0">
                <a:solidFill>
                  <a:schemeClr val="bg1"/>
                </a:solidFill>
              </a:rPr>
              <a:t>MINING EQUIPMENT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8" y="2466894"/>
            <a:ext cx="851058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96784"/>
            <a:ext cx="82788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/>
          <p:nvPr/>
        </p:nvSpPr>
        <p:spPr>
          <a:xfrm>
            <a:off x="561975" y="429582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6350">
            <a:solidFill>
              <a:srgbClr val="BBBD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0" name="object 4"/>
          <p:cNvSpPr/>
          <p:nvPr/>
        </p:nvSpPr>
        <p:spPr>
          <a:xfrm>
            <a:off x="612700" y="4295824"/>
            <a:ext cx="45337" cy="0"/>
          </a:xfrm>
          <a:custGeom>
            <a:avLst/>
            <a:gdLst/>
            <a:ahLst/>
            <a:cxnLst/>
            <a:rect l="l" t="t" r="r" b="b"/>
            <a:pathLst>
              <a:path w="45337">
                <a:moveTo>
                  <a:pt x="0" y="0"/>
                </a:moveTo>
                <a:lnTo>
                  <a:pt x="45337" y="0"/>
                </a:lnTo>
              </a:path>
            </a:pathLst>
          </a:custGeom>
          <a:ln w="6350">
            <a:solidFill>
              <a:srgbClr val="BBBDC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1" name="object 5"/>
          <p:cNvSpPr/>
          <p:nvPr/>
        </p:nvSpPr>
        <p:spPr>
          <a:xfrm>
            <a:off x="8469858" y="429582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6350">
            <a:solidFill>
              <a:srgbClr val="BBBD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2" name="object 7"/>
          <p:cNvSpPr/>
          <p:nvPr/>
        </p:nvSpPr>
        <p:spPr>
          <a:xfrm>
            <a:off x="561975" y="318938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6350">
            <a:solidFill>
              <a:srgbClr val="BBBD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object 10"/>
          <p:cNvSpPr/>
          <p:nvPr/>
        </p:nvSpPr>
        <p:spPr>
          <a:xfrm>
            <a:off x="915391" y="182736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11"/>
          <p:cNvSpPr/>
          <p:nvPr/>
        </p:nvSpPr>
        <p:spPr>
          <a:xfrm>
            <a:off x="921741" y="1868829"/>
            <a:ext cx="0" cy="333527"/>
          </a:xfrm>
          <a:custGeom>
            <a:avLst/>
            <a:gdLst/>
            <a:ahLst/>
            <a:cxnLst/>
            <a:rect l="l" t="t" r="r" b="b"/>
            <a:pathLst>
              <a:path h="333527">
                <a:moveTo>
                  <a:pt x="0" y="0"/>
                </a:moveTo>
                <a:lnTo>
                  <a:pt x="0" y="333527"/>
                </a:lnTo>
              </a:path>
            </a:pathLst>
          </a:custGeom>
          <a:ln w="12700">
            <a:solidFill>
              <a:srgbClr val="8DC53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5" name="object 12"/>
          <p:cNvSpPr/>
          <p:nvPr/>
        </p:nvSpPr>
        <p:spPr>
          <a:xfrm>
            <a:off x="915391" y="222626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6" name="object 15"/>
          <p:cNvSpPr/>
          <p:nvPr/>
        </p:nvSpPr>
        <p:spPr>
          <a:xfrm>
            <a:off x="325846" y="5532351"/>
            <a:ext cx="8581263" cy="189585"/>
          </a:xfrm>
          <a:custGeom>
            <a:avLst/>
            <a:gdLst/>
            <a:ahLst/>
            <a:cxnLst/>
            <a:rect l="l" t="t" r="r" b="b"/>
            <a:pathLst>
              <a:path w="8581263" h="189585">
                <a:moveTo>
                  <a:pt x="0" y="0"/>
                </a:moveTo>
                <a:lnTo>
                  <a:pt x="0" y="93967"/>
                </a:lnTo>
                <a:lnTo>
                  <a:pt x="433590" y="93967"/>
                </a:lnTo>
                <a:lnTo>
                  <a:pt x="529209" y="189585"/>
                </a:lnTo>
                <a:lnTo>
                  <a:pt x="624801" y="93967"/>
                </a:lnTo>
                <a:lnTo>
                  <a:pt x="8581263" y="93967"/>
                </a:lnTo>
                <a:lnTo>
                  <a:pt x="8581263" y="0"/>
                </a:lnTo>
              </a:path>
            </a:pathLst>
          </a:custGeom>
          <a:ln w="254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7" name="object 16"/>
          <p:cNvSpPr txBox="1"/>
          <p:nvPr/>
        </p:nvSpPr>
        <p:spPr>
          <a:xfrm>
            <a:off x="255215" y="5601394"/>
            <a:ext cx="118999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spc="-280" smtClean="0">
                <a:solidFill>
                  <a:srgbClr val="0095D5"/>
                </a:solidFill>
                <a:latin typeface="Calibri"/>
                <a:cs typeface="Calibri"/>
              </a:rPr>
              <a:t>2</a:t>
            </a:r>
            <a:r>
              <a:rPr lang="ru-RU" sz="6600" spc="-300" dirty="0" smtClean="0">
                <a:solidFill>
                  <a:srgbClr val="0095D5"/>
                </a:solidFill>
                <a:latin typeface="Calibri"/>
                <a:cs typeface="Calibri"/>
              </a:rPr>
              <a:t>16</a:t>
            </a:r>
            <a:endParaRPr sz="6600" dirty="0">
              <a:latin typeface="Calibri"/>
              <a:cs typeface="Calibri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7806105" y="2227957"/>
            <a:ext cx="7747" cy="0"/>
          </a:xfrm>
          <a:custGeom>
            <a:avLst/>
            <a:gdLst/>
            <a:ahLst/>
            <a:cxnLst/>
            <a:rect l="l" t="t" r="r" b="b"/>
            <a:pathLst>
              <a:path w="7747">
                <a:moveTo>
                  <a:pt x="0" y="0"/>
                </a:moveTo>
                <a:lnTo>
                  <a:pt x="7747" y="0"/>
                </a:lnTo>
              </a:path>
            </a:pathLst>
          </a:custGeom>
          <a:ln w="6350">
            <a:solidFill>
              <a:srgbClr val="BBBDC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5240335" y="5860910"/>
            <a:ext cx="415150" cy="415137"/>
            <a:chOff x="5154369" y="5860910"/>
            <a:chExt cx="415150" cy="415137"/>
          </a:xfrm>
        </p:grpSpPr>
        <p:sp>
          <p:nvSpPr>
            <p:cNvPr id="20" name="object 30"/>
            <p:cNvSpPr/>
            <p:nvPr/>
          </p:nvSpPr>
          <p:spPr>
            <a:xfrm>
              <a:off x="5154369" y="5860910"/>
              <a:ext cx="415150" cy="415137"/>
            </a:xfrm>
            <a:custGeom>
              <a:avLst/>
              <a:gdLst/>
              <a:ahLst/>
              <a:cxnLst/>
              <a:rect l="l" t="t" r="r" b="b"/>
              <a:pathLst>
                <a:path w="415150" h="415137">
                  <a:moveTo>
                    <a:pt x="207581" y="0"/>
                  </a:moveTo>
                  <a:lnTo>
                    <a:pt x="157697" y="6032"/>
                  </a:lnTo>
                  <a:lnTo>
                    <a:pt x="112186" y="23167"/>
                  </a:lnTo>
                  <a:lnTo>
                    <a:pt x="72490" y="49962"/>
                  </a:lnTo>
                  <a:lnTo>
                    <a:pt x="40051" y="84976"/>
                  </a:lnTo>
                  <a:lnTo>
                    <a:pt x="16312" y="126765"/>
                  </a:lnTo>
                  <a:lnTo>
                    <a:pt x="2716" y="173889"/>
                  </a:lnTo>
                  <a:lnTo>
                    <a:pt x="0" y="207556"/>
                  </a:lnTo>
                  <a:lnTo>
                    <a:pt x="688" y="224579"/>
                  </a:lnTo>
                  <a:lnTo>
                    <a:pt x="10582" y="273162"/>
                  </a:lnTo>
                  <a:lnTo>
                    <a:pt x="31100" y="316895"/>
                  </a:lnTo>
                  <a:lnTo>
                    <a:pt x="60799" y="354333"/>
                  </a:lnTo>
                  <a:lnTo>
                    <a:pt x="98236" y="384033"/>
                  </a:lnTo>
                  <a:lnTo>
                    <a:pt x="141970" y="404553"/>
                  </a:lnTo>
                  <a:lnTo>
                    <a:pt x="190556" y="414449"/>
                  </a:lnTo>
                  <a:lnTo>
                    <a:pt x="207581" y="415137"/>
                  </a:lnTo>
                  <a:lnTo>
                    <a:pt x="224607" y="414449"/>
                  </a:lnTo>
                  <a:lnTo>
                    <a:pt x="273196" y="404553"/>
                  </a:lnTo>
                  <a:lnTo>
                    <a:pt x="316928" y="384033"/>
                  </a:lnTo>
                  <a:lnTo>
                    <a:pt x="354361" y="354333"/>
                  </a:lnTo>
                  <a:lnTo>
                    <a:pt x="384056" y="316895"/>
                  </a:lnTo>
                  <a:lnTo>
                    <a:pt x="404570" y="273162"/>
                  </a:lnTo>
                  <a:lnTo>
                    <a:pt x="414462" y="224579"/>
                  </a:lnTo>
                  <a:lnTo>
                    <a:pt x="415150" y="207556"/>
                  </a:lnTo>
                  <a:lnTo>
                    <a:pt x="414462" y="190533"/>
                  </a:lnTo>
                  <a:lnTo>
                    <a:pt x="404570" y="141952"/>
                  </a:lnTo>
                  <a:lnTo>
                    <a:pt x="384056" y="98224"/>
                  </a:lnTo>
                  <a:lnTo>
                    <a:pt x="354361" y="60791"/>
                  </a:lnTo>
                  <a:lnTo>
                    <a:pt x="316928" y="31096"/>
                  </a:lnTo>
                  <a:lnTo>
                    <a:pt x="273196" y="10581"/>
                  </a:lnTo>
                  <a:lnTo>
                    <a:pt x="224607" y="688"/>
                  </a:lnTo>
                  <a:lnTo>
                    <a:pt x="207581" y="0"/>
                  </a:lnTo>
                  <a:close/>
                </a:path>
              </a:pathLst>
            </a:custGeom>
            <a:solidFill>
              <a:srgbClr val="8DC53E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1" name="object 31"/>
            <p:cNvSpPr/>
            <p:nvPr/>
          </p:nvSpPr>
          <p:spPr>
            <a:xfrm>
              <a:off x="5299144" y="5945912"/>
              <a:ext cx="156095" cy="262470"/>
            </a:xfrm>
            <a:custGeom>
              <a:avLst/>
              <a:gdLst/>
              <a:ahLst/>
              <a:cxnLst/>
              <a:rect l="l" t="t" r="r" b="b"/>
              <a:pathLst>
                <a:path w="156095" h="262470">
                  <a:moveTo>
                    <a:pt x="118198" y="0"/>
                  </a:moveTo>
                  <a:lnTo>
                    <a:pt x="44551" y="0"/>
                  </a:lnTo>
                  <a:lnTo>
                    <a:pt x="36715" y="5829"/>
                  </a:lnTo>
                  <a:lnTo>
                    <a:pt x="0" y="128320"/>
                  </a:lnTo>
                  <a:lnTo>
                    <a:pt x="4343" y="134226"/>
                  </a:lnTo>
                  <a:lnTo>
                    <a:pt x="41998" y="134670"/>
                  </a:lnTo>
                  <a:lnTo>
                    <a:pt x="48094" y="140830"/>
                  </a:lnTo>
                  <a:lnTo>
                    <a:pt x="48094" y="261531"/>
                  </a:lnTo>
                  <a:lnTo>
                    <a:pt x="51320" y="262470"/>
                  </a:lnTo>
                  <a:lnTo>
                    <a:pt x="152158" y="101523"/>
                  </a:lnTo>
                  <a:lnTo>
                    <a:pt x="156095" y="95199"/>
                  </a:lnTo>
                  <a:lnTo>
                    <a:pt x="153250" y="90043"/>
                  </a:lnTo>
                  <a:lnTo>
                    <a:pt x="101803" y="90043"/>
                  </a:lnTo>
                  <a:lnTo>
                    <a:pt x="97561" y="84226"/>
                  </a:lnTo>
                  <a:lnTo>
                    <a:pt x="122466" y="5803"/>
                  </a:lnTo>
                  <a:lnTo>
                    <a:pt x="1181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</p:grpSp>
      <p:sp>
        <p:nvSpPr>
          <p:cNvPr id="22" name="object 32"/>
          <p:cNvSpPr/>
          <p:nvPr/>
        </p:nvSpPr>
        <p:spPr>
          <a:xfrm>
            <a:off x="551282" y="1171925"/>
            <a:ext cx="740892" cy="723633"/>
          </a:xfrm>
          <a:custGeom>
            <a:avLst/>
            <a:gdLst/>
            <a:ahLst/>
            <a:cxnLst/>
            <a:rect l="l" t="t" r="r" b="b"/>
            <a:pathLst>
              <a:path w="740892" h="723633">
                <a:moveTo>
                  <a:pt x="370433" y="0"/>
                </a:moveTo>
                <a:lnTo>
                  <a:pt x="310347" y="4736"/>
                </a:lnTo>
                <a:lnTo>
                  <a:pt x="253348" y="18448"/>
                </a:lnTo>
                <a:lnTo>
                  <a:pt x="200198" y="40390"/>
                </a:lnTo>
                <a:lnTo>
                  <a:pt x="151660" y="69817"/>
                </a:lnTo>
                <a:lnTo>
                  <a:pt x="108497" y="105984"/>
                </a:lnTo>
                <a:lnTo>
                  <a:pt x="71472" y="148146"/>
                </a:lnTo>
                <a:lnTo>
                  <a:pt x="41347" y="195557"/>
                </a:lnTo>
                <a:lnTo>
                  <a:pt x="18885" y="247473"/>
                </a:lnTo>
                <a:lnTo>
                  <a:pt x="4848" y="303147"/>
                </a:lnTo>
                <a:lnTo>
                  <a:pt x="0" y="361835"/>
                </a:lnTo>
                <a:lnTo>
                  <a:pt x="1227" y="391507"/>
                </a:lnTo>
                <a:lnTo>
                  <a:pt x="10765" y="448777"/>
                </a:lnTo>
                <a:lnTo>
                  <a:pt x="29110" y="502661"/>
                </a:lnTo>
                <a:lnTo>
                  <a:pt x="55499" y="552412"/>
                </a:lnTo>
                <a:lnTo>
                  <a:pt x="89170" y="597287"/>
                </a:lnTo>
                <a:lnTo>
                  <a:pt x="129359" y="636540"/>
                </a:lnTo>
                <a:lnTo>
                  <a:pt x="175305" y="669426"/>
                </a:lnTo>
                <a:lnTo>
                  <a:pt x="226244" y="695200"/>
                </a:lnTo>
                <a:lnTo>
                  <a:pt x="281414" y="713118"/>
                </a:lnTo>
                <a:lnTo>
                  <a:pt x="340052" y="722433"/>
                </a:lnTo>
                <a:lnTo>
                  <a:pt x="370433" y="723633"/>
                </a:lnTo>
                <a:lnTo>
                  <a:pt x="400818" y="722433"/>
                </a:lnTo>
                <a:lnTo>
                  <a:pt x="459462" y="713118"/>
                </a:lnTo>
                <a:lnTo>
                  <a:pt x="514637" y="695200"/>
                </a:lnTo>
                <a:lnTo>
                  <a:pt x="565580" y="669426"/>
                </a:lnTo>
                <a:lnTo>
                  <a:pt x="611528" y="636540"/>
                </a:lnTo>
                <a:lnTo>
                  <a:pt x="651720" y="597287"/>
                </a:lnTo>
                <a:lnTo>
                  <a:pt x="685391" y="552412"/>
                </a:lnTo>
                <a:lnTo>
                  <a:pt x="711781" y="502661"/>
                </a:lnTo>
                <a:lnTo>
                  <a:pt x="730126" y="448777"/>
                </a:lnTo>
                <a:lnTo>
                  <a:pt x="739664" y="391507"/>
                </a:lnTo>
                <a:lnTo>
                  <a:pt x="740892" y="361835"/>
                </a:lnTo>
                <a:lnTo>
                  <a:pt x="739664" y="332161"/>
                </a:lnTo>
                <a:lnTo>
                  <a:pt x="730126" y="274887"/>
                </a:lnTo>
                <a:lnTo>
                  <a:pt x="711781" y="220999"/>
                </a:lnTo>
                <a:lnTo>
                  <a:pt x="685391" y="171242"/>
                </a:lnTo>
                <a:lnTo>
                  <a:pt x="651720" y="126362"/>
                </a:lnTo>
                <a:lnTo>
                  <a:pt x="611528" y="87105"/>
                </a:lnTo>
                <a:lnTo>
                  <a:pt x="565580" y="54214"/>
                </a:lnTo>
                <a:lnTo>
                  <a:pt x="514637" y="28436"/>
                </a:lnTo>
                <a:lnTo>
                  <a:pt x="459462" y="10516"/>
                </a:lnTo>
                <a:lnTo>
                  <a:pt x="400818" y="1199"/>
                </a:lnTo>
                <a:lnTo>
                  <a:pt x="3704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3" name="object 33"/>
          <p:cNvSpPr/>
          <p:nvPr/>
        </p:nvSpPr>
        <p:spPr>
          <a:xfrm>
            <a:off x="551282" y="1171925"/>
            <a:ext cx="740892" cy="723633"/>
          </a:xfrm>
          <a:custGeom>
            <a:avLst/>
            <a:gdLst/>
            <a:ahLst/>
            <a:cxnLst/>
            <a:rect l="l" t="t" r="r" b="b"/>
            <a:pathLst>
              <a:path w="740892" h="723633">
                <a:moveTo>
                  <a:pt x="740892" y="361835"/>
                </a:moveTo>
                <a:lnTo>
                  <a:pt x="736044" y="420519"/>
                </a:lnTo>
                <a:lnTo>
                  <a:pt x="722007" y="476189"/>
                </a:lnTo>
                <a:lnTo>
                  <a:pt x="699544" y="528099"/>
                </a:lnTo>
                <a:lnTo>
                  <a:pt x="669418" y="575505"/>
                </a:lnTo>
                <a:lnTo>
                  <a:pt x="632391" y="617662"/>
                </a:lnTo>
                <a:lnTo>
                  <a:pt x="589226" y="653825"/>
                </a:lnTo>
                <a:lnTo>
                  <a:pt x="540685" y="683248"/>
                </a:lnTo>
                <a:lnTo>
                  <a:pt x="487531" y="705188"/>
                </a:lnTo>
                <a:lnTo>
                  <a:pt x="430526" y="718897"/>
                </a:lnTo>
                <a:lnTo>
                  <a:pt x="370433" y="723633"/>
                </a:lnTo>
                <a:lnTo>
                  <a:pt x="340052" y="722433"/>
                </a:lnTo>
                <a:lnTo>
                  <a:pt x="281414" y="713118"/>
                </a:lnTo>
                <a:lnTo>
                  <a:pt x="226244" y="695200"/>
                </a:lnTo>
                <a:lnTo>
                  <a:pt x="175305" y="669426"/>
                </a:lnTo>
                <a:lnTo>
                  <a:pt x="129359" y="636540"/>
                </a:lnTo>
                <a:lnTo>
                  <a:pt x="89170" y="597287"/>
                </a:lnTo>
                <a:lnTo>
                  <a:pt x="55499" y="552412"/>
                </a:lnTo>
                <a:lnTo>
                  <a:pt x="29110" y="502661"/>
                </a:lnTo>
                <a:lnTo>
                  <a:pt x="10765" y="448777"/>
                </a:lnTo>
                <a:lnTo>
                  <a:pt x="1227" y="391507"/>
                </a:lnTo>
                <a:lnTo>
                  <a:pt x="0" y="361835"/>
                </a:lnTo>
                <a:lnTo>
                  <a:pt x="1227" y="332161"/>
                </a:lnTo>
                <a:lnTo>
                  <a:pt x="10765" y="274887"/>
                </a:lnTo>
                <a:lnTo>
                  <a:pt x="29110" y="220999"/>
                </a:lnTo>
                <a:lnTo>
                  <a:pt x="55499" y="171242"/>
                </a:lnTo>
                <a:lnTo>
                  <a:pt x="89170" y="126362"/>
                </a:lnTo>
                <a:lnTo>
                  <a:pt x="129359" y="87105"/>
                </a:lnTo>
                <a:lnTo>
                  <a:pt x="175305" y="54214"/>
                </a:lnTo>
                <a:lnTo>
                  <a:pt x="226244" y="28436"/>
                </a:lnTo>
                <a:lnTo>
                  <a:pt x="281414" y="10516"/>
                </a:lnTo>
                <a:lnTo>
                  <a:pt x="340052" y="1199"/>
                </a:lnTo>
                <a:lnTo>
                  <a:pt x="370433" y="0"/>
                </a:lnTo>
                <a:lnTo>
                  <a:pt x="400818" y="1199"/>
                </a:lnTo>
                <a:lnTo>
                  <a:pt x="459462" y="10516"/>
                </a:lnTo>
                <a:lnTo>
                  <a:pt x="514637" y="28436"/>
                </a:lnTo>
                <a:lnTo>
                  <a:pt x="565580" y="54214"/>
                </a:lnTo>
                <a:lnTo>
                  <a:pt x="611528" y="87105"/>
                </a:lnTo>
                <a:lnTo>
                  <a:pt x="651720" y="126362"/>
                </a:lnTo>
                <a:lnTo>
                  <a:pt x="685391" y="171242"/>
                </a:lnTo>
                <a:lnTo>
                  <a:pt x="711781" y="220999"/>
                </a:lnTo>
                <a:lnTo>
                  <a:pt x="730126" y="274887"/>
                </a:lnTo>
                <a:lnTo>
                  <a:pt x="739664" y="332161"/>
                </a:lnTo>
                <a:lnTo>
                  <a:pt x="740892" y="361835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4" name="object 34"/>
          <p:cNvSpPr/>
          <p:nvPr/>
        </p:nvSpPr>
        <p:spPr>
          <a:xfrm>
            <a:off x="2913617" y="1567322"/>
            <a:ext cx="213271" cy="289547"/>
          </a:xfrm>
          <a:custGeom>
            <a:avLst/>
            <a:gdLst/>
            <a:ahLst/>
            <a:cxnLst/>
            <a:rect l="l" t="t" r="r" b="b"/>
            <a:pathLst>
              <a:path w="213271" h="289547">
                <a:moveTo>
                  <a:pt x="213271" y="246570"/>
                </a:moveTo>
                <a:lnTo>
                  <a:pt x="105930" y="246570"/>
                </a:lnTo>
                <a:lnTo>
                  <a:pt x="114401" y="249821"/>
                </a:lnTo>
                <a:lnTo>
                  <a:pt x="158584" y="289547"/>
                </a:lnTo>
                <a:lnTo>
                  <a:pt x="165620" y="289369"/>
                </a:lnTo>
                <a:lnTo>
                  <a:pt x="204977" y="250012"/>
                </a:lnTo>
                <a:lnTo>
                  <a:pt x="213271" y="246570"/>
                </a:lnTo>
                <a:close/>
              </a:path>
              <a:path w="213271" h="289547">
                <a:moveTo>
                  <a:pt x="311175" y="0"/>
                </a:moveTo>
                <a:lnTo>
                  <a:pt x="4864" y="0"/>
                </a:lnTo>
                <a:lnTo>
                  <a:pt x="0" y="4864"/>
                </a:lnTo>
                <a:lnTo>
                  <a:pt x="0" y="241719"/>
                </a:lnTo>
                <a:lnTo>
                  <a:pt x="4864" y="246570"/>
                </a:lnTo>
                <a:lnTo>
                  <a:pt x="311175" y="246570"/>
                </a:lnTo>
                <a:lnTo>
                  <a:pt x="316039" y="241719"/>
                </a:lnTo>
                <a:lnTo>
                  <a:pt x="316039" y="4864"/>
                </a:lnTo>
                <a:lnTo>
                  <a:pt x="311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5" name="object 35"/>
          <p:cNvSpPr/>
          <p:nvPr/>
        </p:nvSpPr>
        <p:spPr>
          <a:xfrm>
            <a:off x="2913617" y="1567322"/>
            <a:ext cx="316039" cy="289547"/>
          </a:xfrm>
          <a:custGeom>
            <a:avLst/>
            <a:gdLst/>
            <a:ahLst/>
            <a:cxnLst/>
            <a:rect l="l" t="t" r="r" b="b"/>
            <a:pathLst>
              <a:path w="316039" h="289547">
                <a:moveTo>
                  <a:pt x="316039" y="10807"/>
                </a:moveTo>
                <a:lnTo>
                  <a:pt x="316039" y="4864"/>
                </a:lnTo>
                <a:lnTo>
                  <a:pt x="311175" y="0"/>
                </a:lnTo>
                <a:lnTo>
                  <a:pt x="305231" y="0"/>
                </a:lnTo>
                <a:lnTo>
                  <a:pt x="10807" y="0"/>
                </a:lnTo>
                <a:lnTo>
                  <a:pt x="4864" y="0"/>
                </a:lnTo>
                <a:lnTo>
                  <a:pt x="0" y="4864"/>
                </a:lnTo>
                <a:lnTo>
                  <a:pt x="0" y="10807"/>
                </a:lnTo>
                <a:lnTo>
                  <a:pt x="0" y="235775"/>
                </a:lnTo>
                <a:lnTo>
                  <a:pt x="0" y="241719"/>
                </a:lnTo>
                <a:lnTo>
                  <a:pt x="4864" y="246570"/>
                </a:lnTo>
                <a:lnTo>
                  <a:pt x="10807" y="246570"/>
                </a:lnTo>
                <a:lnTo>
                  <a:pt x="99987" y="246570"/>
                </a:lnTo>
                <a:lnTo>
                  <a:pt x="105930" y="246570"/>
                </a:lnTo>
                <a:lnTo>
                  <a:pt x="114401" y="249821"/>
                </a:lnTo>
                <a:lnTo>
                  <a:pt x="118821" y="253809"/>
                </a:lnTo>
                <a:lnTo>
                  <a:pt x="154165" y="285572"/>
                </a:lnTo>
                <a:lnTo>
                  <a:pt x="158584" y="289547"/>
                </a:lnTo>
                <a:lnTo>
                  <a:pt x="165620" y="289369"/>
                </a:lnTo>
                <a:lnTo>
                  <a:pt x="169824" y="285165"/>
                </a:lnTo>
                <a:lnTo>
                  <a:pt x="200774" y="254215"/>
                </a:lnTo>
                <a:lnTo>
                  <a:pt x="204977" y="250012"/>
                </a:lnTo>
                <a:lnTo>
                  <a:pt x="213271" y="246570"/>
                </a:lnTo>
                <a:lnTo>
                  <a:pt x="219214" y="246570"/>
                </a:lnTo>
                <a:lnTo>
                  <a:pt x="305231" y="246570"/>
                </a:lnTo>
                <a:lnTo>
                  <a:pt x="311175" y="246570"/>
                </a:lnTo>
                <a:lnTo>
                  <a:pt x="316039" y="241719"/>
                </a:lnTo>
                <a:lnTo>
                  <a:pt x="316039" y="235775"/>
                </a:lnTo>
                <a:lnTo>
                  <a:pt x="316039" y="10807"/>
                </a:lnTo>
                <a:close/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6" name="object 36"/>
          <p:cNvSpPr/>
          <p:nvPr/>
        </p:nvSpPr>
        <p:spPr>
          <a:xfrm>
            <a:off x="4456258" y="1589069"/>
            <a:ext cx="213271" cy="289547"/>
          </a:xfrm>
          <a:custGeom>
            <a:avLst/>
            <a:gdLst/>
            <a:ahLst/>
            <a:cxnLst/>
            <a:rect l="l" t="t" r="r" b="b"/>
            <a:pathLst>
              <a:path w="213271" h="289547">
                <a:moveTo>
                  <a:pt x="213271" y="246570"/>
                </a:moveTo>
                <a:lnTo>
                  <a:pt x="105917" y="246570"/>
                </a:lnTo>
                <a:lnTo>
                  <a:pt x="114401" y="249821"/>
                </a:lnTo>
                <a:lnTo>
                  <a:pt x="158584" y="289547"/>
                </a:lnTo>
                <a:lnTo>
                  <a:pt x="165620" y="289369"/>
                </a:lnTo>
                <a:lnTo>
                  <a:pt x="204965" y="250012"/>
                </a:lnTo>
                <a:lnTo>
                  <a:pt x="213271" y="246570"/>
                </a:lnTo>
                <a:close/>
              </a:path>
              <a:path w="213271" h="289547">
                <a:moveTo>
                  <a:pt x="311175" y="0"/>
                </a:moveTo>
                <a:lnTo>
                  <a:pt x="4864" y="0"/>
                </a:lnTo>
                <a:lnTo>
                  <a:pt x="0" y="4864"/>
                </a:lnTo>
                <a:lnTo>
                  <a:pt x="0" y="241719"/>
                </a:lnTo>
                <a:lnTo>
                  <a:pt x="4864" y="246570"/>
                </a:lnTo>
                <a:lnTo>
                  <a:pt x="311175" y="246570"/>
                </a:lnTo>
                <a:lnTo>
                  <a:pt x="316039" y="241719"/>
                </a:lnTo>
                <a:lnTo>
                  <a:pt x="316039" y="4864"/>
                </a:lnTo>
                <a:lnTo>
                  <a:pt x="311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7" name="object 37"/>
          <p:cNvSpPr/>
          <p:nvPr/>
        </p:nvSpPr>
        <p:spPr>
          <a:xfrm>
            <a:off x="4456258" y="1589069"/>
            <a:ext cx="316039" cy="289547"/>
          </a:xfrm>
          <a:custGeom>
            <a:avLst/>
            <a:gdLst/>
            <a:ahLst/>
            <a:cxnLst/>
            <a:rect l="l" t="t" r="r" b="b"/>
            <a:pathLst>
              <a:path w="316039" h="289547">
                <a:moveTo>
                  <a:pt x="316039" y="10807"/>
                </a:moveTo>
                <a:lnTo>
                  <a:pt x="316039" y="4864"/>
                </a:lnTo>
                <a:lnTo>
                  <a:pt x="311175" y="0"/>
                </a:lnTo>
                <a:lnTo>
                  <a:pt x="305219" y="0"/>
                </a:lnTo>
                <a:lnTo>
                  <a:pt x="10794" y="0"/>
                </a:lnTo>
                <a:lnTo>
                  <a:pt x="4864" y="0"/>
                </a:lnTo>
                <a:lnTo>
                  <a:pt x="0" y="4864"/>
                </a:lnTo>
                <a:lnTo>
                  <a:pt x="0" y="10807"/>
                </a:lnTo>
                <a:lnTo>
                  <a:pt x="0" y="235775"/>
                </a:lnTo>
                <a:lnTo>
                  <a:pt x="0" y="241719"/>
                </a:lnTo>
                <a:lnTo>
                  <a:pt x="4864" y="246570"/>
                </a:lnTo>
                <a:lnTo>
                  <a:pt x="10794" y="246570"/>
                </a:lnTo>
                <a:lnTo>
                  <a:pt x="99987" y="246570"/>
                </a:lnTo>
                <a:lnTo>
                  <a:pt x="105917" y="246570"/>
                </a:lnTo>
                <a:lnTo>
                  <a:pt x="114401" y="249821"/>
                </a:lnTo>
                <a:lnTo>
                  <a:pt x="118821" y="253809"/>
                </a:lnTo>
                <a:lnTo>
                  <a:pt x="154165" y="285572"/>
                </a:lnTo>
                <a:lnTo>
                  <a:pt x="158584" y="289547"/>
                </a:lnTo>
                <a:lnTo>
                  <a:pt x="165620" y="289369"/>
                </a:lnTo>
                <a:lnTo>
                  <a:pt x="169811" y="285165"/>
                </a:lnTo>
                <a:lnTo>
                  <a:pt x="200774" y="254215"/>
                </a:lnTo>
                <a:lnTo>
                  <a:pt x="204965" y="250012"/>
                </a:lnTo>
                <a:lnTo>
                  <a:pt x="213271" y="246570"/>
                </a:lnTo>
                <a:lnTo>
                  <a:pt x="219201" y="246570"/>
                </a:lnTo>
                <a:lnTo>
                  <a:pt x="305219" y="246570"/>
                </a:lnTo>
                <a:lnTo>
                  <a:pt x="311175" y="246570"/>
                </a:lnTo>
                <a:lnTo>
                  <a:pt x="316039" y="241719"/>
                </a:lnTo>
                <a:lnTo>
                  <a:pt x="316039" y="235775"/>
                </a:lnTo>
                <a:lnTo>
                  <a:pt x="316039" y="10807"/>
                </a:lnTo>
                <a:close/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8" name="object 38"/>
          <p:cNvSpPr/>
          <p:nvPr/>
        </p:nvSpPr>
        <p:spPr>
          <a:xfrm>
            <a:off x="1537082" y="1412732"/>
            <a:ext cx="463150" cy="276999"/>
          </a:xfrm>
          <a:custGeom>
            <a:avLst/>
            <a:gdLst/>
            <a:ahLst/>
            <a:cxnLst/>
            <a:rect l="l" t="t" r="r" b="b"/>
            <a:pathLst>
              <a:path w="362572" h="289547">
                <a:moveTo>
                  <a:pt x="362572" y="10807"/>
                </a:moveTo>
                <a:lnTo>
                  <a:pt x="362572" y="4864"/>
                </a:lnTo>
                <a:lnTo>
                  <a:pt x="357708" y="0"/>
                </a:lnTo>
                <a:lnTo>
                  <a:pt x="351764" y="0"/>
                </a:lnTo>
                <a:lnTo>
                  <a:pt x="10807" y="0"/>
                </a:lnTo>
                <a:lnTo>
                  <a:pt x="4864" y="0"/>
                </a:lnTo>
                <a:lnTo>
                  <a:pt x="0" y="4864"/>
                </a:lnTo>
                <a:lnTo>
                  <a:pt x="0" y="10807"/>
                </a:lnTo>
                <a:lnTo>
                  <a:pt x="0" y="235775"/>
                </a:lnTo>
                <a:lnTo>
                  <a:pt x="0" y="241719"/>
                </a:lnTo>
                <a:lnTo>
                  <a:pt x="4864" y="246570"/>
                </a:lnTo>
                <a:lnTo>
                  <a:pt x="10807" y="246570"/>
                </a:lnTo>
                <a:lnTo>
                  <a:pt x="125831" y="246570"/>
                </a:lnTo>
                <a:lnTo>
                  <a:pt x="131775" y="246570"/>
                </a:lnTo>
                <a:lnTo>
                  <a:pt x="140246" y="249821"/>
                </a:lnTo>
                <a:lnTo>
                  <a:pt x="144665" y="253809"/>
                </a:lnTo>
                <a:lnTo>
                  <a:pt x="180009" y="285572"/>
                </a:lnTo>
                <a:lnTo>
                  <a:pt x="184429" y="289547"/>
                </a:lnTo>
                <a:lnTo>
                  <a:pt x="191465" y="289369"/>
                </a:lnTo>
                <a:lnTo>
                  <a:pt x="195668" y="285165"/>
                </a:lnTo>
                <a:lnTo>
                  <a:pt x="226618" y="254215"/>
                </a:lnTo>
                <a:lnTo>
                  <a:pt x="230822" y="250012"/>
                </a:lnTo>
                <a:lnTo>
                  <a:pt x="239115" y="246570"/>
                </a:lnTo>
                <a:lnTo>
                  <a:pt x="245059" y="246570"/>
                </a:lnTo>
                <a:lnTo>
                  <a:pt x="351764" y="246570"/>
                </a:lnTo>
                <a:lnTo>
                  <a:pt x="357708" y="246570"/>
                </a:lnTo>
                <a:lnTo>
                  <a:pt x="362572" y="241719"/>
                </a:lnTo>
                <a:lnTo>
                  <a:pt x="362572" y="235775"/>
                </a:lnTo>
                <a:lnTo>
                  <a:pt x="362572" y="10807"/>
                </a:lnTo>
                <a:close/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9" name="object 39"/>
          <p:cNvSpPr/>
          <p:nvPr/>
        </p:nvSpPr>
        <p:spPr>
          <a:xfrm>
            <a:off x="7648075" y="1589063"/>
            <a:ext cx="213271" cy="289560"/>
          </a:xfrm>
          <a:custGeom>
            <a:avLst/>
            <a:gdLst/>
            <a:ahLst/>
            <a:cxnLst/>
            <a:rect l="l" t="t" r="r" b="b"/>
            <a:pathLst>
              <a:path w="213271" h="289560">
                <a:moveTo>
                  <a:pt x="213271" y="246583"/>
                </a:moveTo>
                <a:lnTo>
                  <a:pt x="105943" y="246583"/>
                </a:lnTo>
                <a:lnTo>
                  <a:pt x="114401" y="249834"/>
                </a:lnTo>
                <a:lnTo>
                  <a:pt x="158584" y="289560"/>
                </a:lnTo>
                <a:lnTo>
                  <a:pt x="165620" y="289382"/>
                </a:lnTo>
                <a:lnTo>
                  <a:pt x="204965" y="250024"/>
                </a:lnTo>
                <a:lnTo>
                  <a:pt x="213271" y="246583"/>
                </a:lnTo>
                <a:close/>
              </a:path>
              <a:path w="213271" h="289560">
                <a:moveTo>
                  <a:pt x="311175" y="0"/>
                </a:moveTo>
                <a:lnTo>
                  <a:pt x="4864" y="0"/>
                </a:lnTo>
                <a:lnTo>
                  <a:pt x="0" y="4864"/>
                </a:lnTo>
                <a:lnTo>
                  <a:pt x="0" y="241731"/>
                </a:lnTo>
                <a:lnTo>
                  <a:pt x="4864" y="246583"/>
                </a:lnTo>
                <a:lnTo>
                  <a:pt x="311175" y="246583"/>
                </a:lnTo>
                <a:lnTo>
                  <a:pt x="316039" y="241731"/>
                </a:lnTo>
                <a:lnTo>
                  <a:pt x="316039" y="4864"/>
                </a:lnTo>
                <a:lnTo>
                  <a:pt x="311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0" name="object 40"/>
          <p:cNvSpPr/>
          <p:nvPr/>
        </p:nvSpPr>
        <p:spPr>
          <a:xfrm>
            <a:off x="7648075" y="1589063"/>
            <a:ext cx="316039" cy="289560"/>
          </a:xfrm>
          <a:custGeom>
            <a:avLst/>
            <a:gdLst/>
            <a:ahLst/>
            <a:cxnLst/>
            <a:rect l="l" t="t" r="r" b="b"/>
            <a:pathLst>
              <a:path w="316039" h="289560">
                <a:moveTo>
                  <a:pt x="316039" y="10807"/>
                </a:moveTo>
                <a:lnTo>
                  <a:pt x="316039" y="4864"/>
                </a:lnTo>
                <a:lnTo>
                  <a:pt x="311175" y="0"/>
                </a:lnTo>
                <a:lnTo>
                  <a:pt x="305219" y="0"/>
                </a:lnTo>
                <a:lnTo>
                  <a:pt x="10820" y="0"/>
                </a:lnTo>
                <a:lnTo>
                  <a:pt x="4864" y="0"/>
                </a:lnTo>
                <a:lnTo>
                  <a:pt x="0" y="4864"/>
                </a:lnTo>
                <a:lnTo>
                  <a:pt x="0" y="10807"/>
                </a:lnTo>
                <a:lnTo>
                  <a:pt x="0" y="235788"/>
                </a:lnTo>
                <a:lnTo>
                  <a:pt x="0" y="241731"/>
                </a:lnTo>
                <a:lnTo>
                  <a:pt x="4864" y="246583"/>
                </a:lnTo>
                <a:lnTo>
                  <a:pt x="10820" y="246583"/>
                </a:lnTo>
                <a:lnTo>
                  <a:pt x="99987" y="246583"/>
                </a:lnTo>
                <a:lnTo>
                  <a:pt x="105943" y="246583"/>
                </a:lnTo>
                <a:lnTo>
                  <a:pt x="114401" y="249834"/>
                </a:lnTo>
                <a:lnTo>
                  <a:pt x="118846" y="253822"/>
                </a:lnTo>
                <a:lnTo>
                  <a:pt x="154165" y="285584"/>
                </a:lnTo>
                <a:lnTo>
                  <a:pt x="158584" y="289560"/>
                </a:lnTo>
                <a:lnTo>
                  <a:pt x="165620" y="289382"/>
                </a:lnTo>
                <a:lnTo>
                  <a:pt x="169837" y="285178"/>
                </a:lnTo>
                <a:lnTo>
                  <a:pt x="200774" y="254228"/>
                </a:lnTo>
                <a:lnTo>
                  <a:pt x="204965" y="250024"/>
                </a:lnTo>
                <a:lnTo>
                  <a:pt x="213271" y="246583"/>
                </a:lnTo>
                <a:lnTo>
                  <a:pt x="219201" y="246583"/>
                </a:lnTo>
                <a:lnTo>
                  <a:pt x="305219" y="246583"/>
                </a:lnTo>
                <a:lnTo>
                  <a:pt x="311175" y="246583"/>
                </a:lnTo>
                <a:lnTo>
                  <a:pt x="316039" y="241731"/>
                </a:lnTo>
                <a:lnTo>
                  <a:pt x="316039" y="235788"/>
                </a:lnTo>
                <a:lnTo>
                  <a:pt x="316039" y="10807"/>
                </a:lnTo>
                <a:close/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1" name="object 41"/>
          <p:cNvSpPr/>
          <p:nvPr/>
        </p:nvSpPr>
        <p:spPr>
          <a:xfrm>
            <a:off x="5454068" y="3946376"/>
            <a:ext cx="316039" cy="289572"/>
          </a:xfrm>
          <a:custGeom>
            <a:avLst/>
            <a:gdLst/>
            <a:ahLst/>
            <a:cxnLst/>
            <a:rect l="l" t="t" r="r" b="b"/>
            <a:pathLst>
              <a:path w="316039" h="289572">
                <a:moveTo>
                  <a:pt x="316039" y="10820"/>
                </a:moveTo>
                <a:lnTo>
                  <a:pt x="316039" y="4864"/>
                </a:lnTo>
                <a:lnTo>
                  <a:pt x="311175" y="0"/>
                </a:lnTo>
                <a:lnTo>
                  <a:pt x="305219" y="0"/>
                </a:lnTo>
                <a:lnTo>
                  <a:pt x="10820" y="0"/>
                </a:lnTo>
                <a:lnTo>
                  <a:pt x="4864" y="0"/>
                </a:lnTo>
                <a:lnTo>
                  <a:pt x="0" y="4864"/>
                </a:lnTo>
                <a:lnTo>
                  <a:pt x="0" y="10820"/>
                </a:lnTo>
                <a:lnTo>
                  <a:pt x="0" y="235800"/>
                </a:lnTo>
                <a:lnTo>
                  <a:pt x="0" y="241731"/>
                </a:lnTo>
                <a:lnTo>
                  <a:pt x="4864" y="246583"/>
                </a:lnTo>
                <a:lnTo>
                  <a:pt x="10820" y="246583"/>
                </a:lnTo>
                <a:lnTo>
                  <a:pt x="99987" y="246583"/>
                </a:lnTo>
                <a:lnTo>
                  <a:pt x="105943" y="246583"/>
                </a:lnTo>
                <a:lnTo>
                  <a:pt x="114401" y="249834"/>
                </a:lnTo>
                <a:lnTo>
                  <a:pt x="118846" y="253834"/>
                </a:lnTo>
                <a:lnTo>
                  <a:pt x="154165" y="285584"/>
                </a:lnTo>
                <a:lnTo>
                  <a:pt x="158584" y="289572"/>
                </a:lnTo>
                <a:lnTo>
                  <a:pt x="165620" y="289382"/>
                </a:lnTo>
                <a:lnTo>
                  <a:pt x="169837" y="285191"/>
                </a:lnTo>
                <a:lnTo>
                  <a:pt x="200774" y="254228"/>
                </a:lnTo>
                <a:lnTo>
                  <a:pt x="204965" y="250037"/>
                </a:lnTo>
                <a:lnTo>
                  <a:pt x="213271" y="246583"/>
                </a:lnTo>
                <a:lnTo>
                  <a:pt x="219201" y="246583"/>
                </a:lnTo>
                <a:lnTo>
                  <a:pt x="305219" y="246583"/>
                </a:lnTo>
                <a:lnTo>
                  <a:pt x="311175" y="246583"/>
                </a:lnTo>
                <a:lnTo>
                  <a:pt x="316039" y="241731"/>
                </a:lnTo>
                <a:lnTo>
                  <a:pt x="316039" y="235800"/>
                </a:lnTo>
                <a:lnTo>
                  <a:pt x="316039" y="10820"/>
                </a:lnTo>
                <a:close/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2" name="object 43"/>
          <p:cNvSpPr txBox="1"/>
          <p:nvPr/>
        </p:nvSpPr>
        <p:spPr>
          <a:xfrm>
            <a:off x="5751034" y="5856380"/>
            <a:ext cx="31711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/>
            <a:r>
              <a:rPr lang="en-US" sz="1200" dirty="0" smtClean="0">
                <a:solidFill>
                  <a:srgbClr val="8DC53E"/>
                </a:solidFill>
                <a:latin typeface="Calibri"/>
                <a:cs typeface="Calibri"/>
              </a:rPr>
              <a:t>Electric mining equipment reduces production costs </a:t>
            </a:r>
            <a:r>
              <a:rPr lang="en-US" sz="1200" dirty="0" smtClean="0">
                <a:solidFill>
                  <a:srgbClr val="8DC53E"/>
                </a:solidFill>
                <a:cs typeface="Calibri"/>
              </a:rPr>
              <a:t>and environmental damage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3" name="object 44"/>
          <p:cNvSpPr txBox="1"/>
          <p:nvPr/>
        </p:nvSpPr>
        <p:spPr>
          <a:xfrm>
            <a:off x="1553926" y="5867048"/>
            <a:ext cx="127698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spc="10" dirty="0" smtClean="0">
                <a:solidFill>
                  <a:srgbClr val="0095D5"/>
                </a:solidFill>
                <a:latin typeface="Calibri"/>
                <a:cs typeface="Calibri"/>
              </a:rPr>
              <a:t>units of</a:t>
            </a:r>
          </a:p>
          <a:p>
            <a:pPr marL="12700" marR="6350">
              <a:lnSpc>
                <a:spcPct val="100000"/>
              </a:lnSpc>
            </a:pPr>
            <a:r>
              <a:rPr lang="en-US" sz="1200" spc="10" dirty="0" smtClean="0">
                <a:solidFill>
                  <a:srgbClr val="0095D5"/>
                </a:solidFill>
                <a:latin typeface="Calibri"/>
                <a:cs typeface="Calibri"/>
              </a:rPr>
              <a:t>mining</a:t>
            </a:r>
          </a:p>
          <a:p>
            <a:pPr marL="12700" marR="6350">
              <a:lnSpc>
                <a:spcPct val="100000"/>
              </a:lnSpc>
            </a:pPr>
            <a:r>
              <a:rPr lang="en-US" sz="1200" spc="10" dirty="0" smtClean="0">
                <a:solidFill>
                  <a:srgbClr val="0095D5"/>
                </a:solidFill>
                <a:latin typeface="Calibri"/>
                <a:cs typeface="Calibri"/>
              </a:rPr>
              <a:t>equipment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4" name="object 45"/>
          <p:cNvSpPr txBox="1"/>
          <p:nvPr/>
        </p:nvSpPr>
        <p:spPr>
          <a:xfrm>
            <a:off x="1411250" y="2495010"/>
            <a:ext cx="6324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 marR="6350" indent="-49530" algn="ctr">
              <a:lnSpc>
                <a:spcPct val="100000"/>
              </a:lnSpc>
            </a:pPr>
            <a:r>
              <a:rPr lang="en-US" sz="1000" spc="-5" dirty="0" smtClean="0">
                <a:solidFill>
                  <a:srgbClr val="221F1F"/>
                </a:solidFill>
                <a:latin typeface="Calibri"/>
                <a:cs typeface="Calibri"/>
              </a:rPr>
              <a:t>Mining trucks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5" name="object 46"/>
          <p:cNvSpPr txBox="1"/>
          <p:nvPr/>
        </p:nvSpPr>
        <p:spPr>
          <a:xfrm>
            <a:off x="7576592" y="2494629"/>
            <a:ext cx="5911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000" spc="-10" dirty="0" smtClean="0">
                <a:solidFill>
                  <a:srgbClr val="221F1F"/>
                </a:solidFill>
                <a:cs typeface="Calibri"/>
              </a:rPr>
              <a:t>Dozers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6" name="object 47"/>
          <p:cNvSpPr txBox="1"/>
          <p:nvPr/>
        </p:nvSpPr>
        <p:spPr>
          <a:xfrm>
            <a:off x="2740432" y="2490565"/>
            <a:ext cx="57975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000" dirty="0" smtClean="0">
                <a:solidFill>
                  <a:srgbClr val="221F1F"/>
                </a:solidFill>
                <a:latin typeface="Calibri"/>
                <a:cs typeface="Calibri"/>
              </a:rPr>
              <a:t>Loaders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7" name="object 48"/>
          <p:cNvSpPr txBox="1"/>
          <p:nvPr/>
        </p:nvSpPr>
        <p:spPr>
          <a:xfrm>
            <a:off x="4278180" y="2482310"/>
            <a:ext cx="72586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000" dirty="0" smtClean="0">
                <a:solidFill>
                  <a:srgbClr val="221F1F"/>
                </a:solidFill>
                <a:latin typeface="Calibri"/>
                <a:cs typeface="Calibri"/>
              </a:rPr>
              <a:t>Locomotives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8" name="object 49"/>
          <p:cNvSpPr txBox="1"/>
          <p:nvPr/>
        </p:nvSpPr>
        <p:spPr>
          <a:xfrm>
            <a:off x="588030" y="1340768"/>
            <a:ext cx="67160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 marR="120650" indent="0" algn="ctr">
              <a:lnSpc>
                <a:spcPct val="100000"/>
              </a:lnSpc>
            </a:pPr>
            <a:r>
              <a:rPr sz="800" spc="-75" dirty="0" smtClean="0">
                <a:solidFill>
                  <a:srgbClr val="8DC53E"/>
                </a:solidFill>
                <a:latin typeface="Calibri"/>
                <a:cs typeface="Calibri"/>
              </a:rPr>
              <a:t>T</a:t>
            </a:r>
            <a:r>
              <a:rPr sz="800" spc="-5" dirty="0" smtClean="0">
                <a:solidFill>
                  <a:srgbClr val="8DC53E"/>
                </a:solidFill>
                <a:latin typeface="Calibri"/>
                <a:cs typeface="Calibri"/>
              </a:rPr>
              <a:t>o</a:t>
            </a:r>
            <a:r>
              <a:rPr sz="800" spc="-10" dirty="0" smtClean="0">
                <a:solidFill>
                  <a:srgbClr val="8DC53E"/>
                </a:solidFill>
                <a:latin typeface="Calibri"/>
                <a:cs typeface="Calibri"/>
              </a:rPr>
              <a:t>y</a:t>
            </a:r>
            <a:r>
              <a:rPr sz="800" dirty="0" smtClean="0">
                <a:solidFill>
                  <a:srgbClr val="8DC53E"/>
                </a:solidFill>
                <a:latin typeface="Calibri"/>
                <a:cs typeface="Calibri"/>
              </a:rPr>
              <a:t>o</a:t>
            </a:r>
            <a:r>
              <a:rPr sz="800" spc="-10" dirty="0" smtClean="0">
                <a:solidFill>
                  <a:srgbClr val="8DC53E"/>
                </a:solidFill>
                <a:latin typeface="Calibri"/>
                <a:cs typeface="Calibri"/>
              </a:rPr>
              <a:t>ta</a:t>
            </a:r>
            <a:endParaRPr sz="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800" dirty="0">
                <a:solidFill>
                  <a:srgbClr val="8DC53E"/>
                </a:solidFill>
                <a:latin typeface="Calibri"/>
                <a:cs typeface="Calibri"/>
              </a:rPr>
              <a:t>Land</a:t>
            </a:r>
            <a:r>
              <a:rPr sz="800" spc="-5" dirty="0">
                <a:solidFill>
                  <a:srgbClr val="8DC53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8DC53E"/>
                </a:solidFill>
                <a:latin typeface="Calibri"/>
                <a:cs typeface="Calibri"/>
              </a:rPr>
              <a:t>Cruiser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9" name="object 50"/>
          <p:cNvSpPr txBox="1"/>
          <p:nvPr/>
        </p:nvSpPr>
        <p:spPr>
          <a:xfrm>
            <a:off x="660350" y="1555489"/>
            <a:ext cx="67129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solidFill>
                  <a:srgbClr val="8DC53E"/>
                </a:solidFill>
                <a:latin typeface="Calibri"/>
                <a:cs typeface="Calibri"/>
              </a:rPr>
              <a:t>1</a:t>
            </a:r>
            <a:r>
              <a:rPr lang="en-US" sz="1600" b="1" dirty="0" smtClean="0">
                <a:solidFill>
                  <a:srgbClr val="8DC53E"/>
                </a:solidFill>
                <a:latin typeface="Calibri"/>
                <a:cs typeface="Calibri"/>
              </a:rPr>
              <a:t>.</a:t>
            </a:r>
            <a:r>
              <a:rPr sz="1600" b="1" dirty="0" smtClean="0">
                <a:solidFill>
                  <a:srgbClr val="8DC53E"/>
                </a:solidFill>
                <a:latin typeface="Calibri"/>
                <a:cs typeface="Calibri"/>
              </a:rPr>
              <a:t>95 </a:t>
            </a:r>
            <a:r>
              <a:rPr lang="en-US" sz="1600" b="1" dirty="0" smtClean="0">
                <a:solidFill>
                  <a:srgbClr val="8DC53E"/>
                </a:solidFill>
                <a:latin typeface="Calibri"/>
                <a:cs typeface="Calibri"/>
              </a:rPr>
              <a:t>m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0" name="object 51"/>
          <p:cNvSpPr txBox="1"/>
          <p:nvPr/>
        </p:nvSpPr>
        <p:spPr>
          <a:xfrm>
            <a:off x="2954845" y="1550665"/>
            <a:ext cx="2317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solidFill>
                  <a:srgbClr val="0095D5"/>
                </a:solidFill>
                <a:latin typeface="Calibri"/>
                <a:cs typeface="Calibri"/>
              </a:rPr>
              <a:t>3</a:t>
            </a:r>
            <a:r>
              <a:rPr lang="en-US" sz="1600" b="1" dirty="0" smtClean="0">
                <a:solidFill>
                  <a:srgbClr val="0095D5"/>
                </a:solidFill>
                <a:latin typeface="Calibri"/>
                <a:cs typeface="Calibri"/>
              </a:rPr>
              <a:t>1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1" name="object 52"/>
          <p:cNvSpPr txBox="1"/>
          <p:nvPr/>
        </p:nvSpPr>
        <p:spPr>
          <a:xfrm>
            <a:off x="4491136" y="1572412"/>
            <a:ext cx="2317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mtClean="0">
                <a:solidFill>
                  <a:srgbClr val="0095D5"/>
                </a:solidFill>
                <a:latin typeface="Calibri"/>
                <a:cs typeface="Calibri"/>
              </a:rPr>
              <a:t>1</a:t>
            </a:r>
            <a:r>
              <a:rPr lang="ru-RU" sz="1600" b="1" dirty="0" smtClean="0">
                <a:solidFill>
                  <a:srgbClr val="0095D5"/>
                </a:solidFill>
                <a:latin typeface="Calibri"/>
                <a:cs typeface="Calibri"/>
              </a:rPr>
              <a:t>2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2" name="object 53"/>
          <p:cNvSpPr txBox="1"/>
          <p:nvPr/>
        </p:nvSpPr>
        <p:spPr>
          <a:xfrm>
            <a:off x="1594990" y="1401241"/>
            <a:ext cx="40524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dirty="0" smtClean="0">
                <a:solidFill>
                  <a:srgbClr val="0095D5"/>
                </a:solidFill>
                <a:latin typeface="Calibri"/>
                <a:cs typeface="Calibri"/>
              </a:rPr>
              <a:t>107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3" name="object 54"/>
          <p:cNvSpPr txBox="1"/>
          <p:nvPr/>
        </p:nvSpPr>
        <p:spPr>
          <a:xfrm>
            <a:off x="7685236" y="1571233"/>
            <a:ext cx="2317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mtClean="0">
                <a:solidFill>
                  <a:srgbClr val="0095D5"/>
                </a:solidFill>
                <a:latin typeface="Calibri"/>
                <a:cs typeface="Calibri"/>
              </a:rPr>
              <a:t>2</a:t>
            </a:r>
            <a:r>
              <a:rPr lang="ru-RU" sz="1600" b="1" dirty="0" smtClean="0">
                <a:solidFill>
                  <a:srgbClr val="0095D5"/>
                </a:solidFill>
                <a:latin typeface="Calibri"/>
                <a:cs typeface="Calibri"/>
              </a:rPr>
              <a:t>0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4" name="object 55"/>
          <p:cNvSpPr txBox="1"/>
          <p:nvPr/>
        </p:nvSpPr>
        <p:spPr>
          <a:xfrm>
            <a:off x="5491228" y="3928554"/>
            <a:ext cx="2317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dirty="0" smtClean="0">
                <a:solidFill>
                  <a:srgbClr val="0095D5"/>
                </a:solidFill>
                <a:latin typeface="Calibri"/>
                <a:cs typeface="Calibri"/>
              </a:rPr>
              <a:t>19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5" name="object 58"/>
          <p:cNvSpPr txBox="1"/>
          <p:nvPr/>
        </p:nvSpPr>
        <p:spPr>
          <a:xfrm>
            <a:off x="5307694" y="5040157"/>
            <a:ext cx="63246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 marR="6350" indent="-9525" algn="ctr">
              <a:lnSpc>
                <a:spcPct val="100000"/>
              </a:lnSpc>
            </a:pPr>
            <a:r>
              <a:rPr lang="en-US" sz="1000" spc="-5" dirty="0" smtClean="0">
                <a:solidFill>
                  <a:srgbClr val="221F1F"/>
                </a:solidFill>
                <a:cs typeface="Calibri"/>
              </a:rPr>
              <a:t>Shovels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6" name="object 59"/>
          <p:cNvSpPr txBox="1"/>
          <p:nvPr/>
        </p:nvSpPr>
        <p:spPr>
          <a:xfrm>
            <a:off x="6759812" y="5040157"/>
            <a:ext cx="6324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en-US" sz="1000" spc="-5" dirty="0" smtClean="0">
                <a:solidFill>
                  <a:srgbClr val="221F1F"/>
                </a:solidFill>
                <a:latin typeface="Calibri"/>
                <a:cs typeface="Calibri"/>
              </a:rPr>
              <a:t>Rope</a:t>
            </a:r>
          </a:p>
          <a:p>
            <a:pPr marL="12700" marR="6350" algn="ctr">
              <a:lnSpc>
                <a:spcPct val="100000"/>
              </a:lnSpc>
            </a:pPr>
            <a:r>
              <a:rPr lang="en-US" sz="1000" spc="-5" dirty="0" smtClean="0">
                <a:solidFill>
                  <a:srgbClr val="221F1F"/>
                </a:solidFill>
                <a:latin typeface="Calibri"/>
                <a:cs typeface="Calibri"/>
              </a:rPr>
              <a:t>shovels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7" name="object 60"/>
          <p:cNvSpPr txBox="1"/>
          <p:nvPr/>
        </p:nvSpPr>
        <p:spPr>
          <a:xfrm>
            <a:off x="4186284" y="5057683"/>
            <a:ext cx="5600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32384" algn="ctr">
              <a:lnSpc>
                <a:spcPct val="100000"/>
              </a:lnSpc>
            </a:pPr>
            <a:r>
              <a:rPr lang="en-US" sz="1000" spc="-10" dirty="0" smtClean="0">
                <a:solidFill>
                  <a:srgbClr val="221F1F"/>
                </a:solidFill>
                <a:cs typeface="Calibri"/>
              </a:rPr>
              <a:t>Drill Rigs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8" name="object 61"/>
          <p:cNvSpPr txBox="1"/>
          <p:nvPr/>
        </p:nvSpPr>
        <p:spPr>
          <a:xfrm>
            <a:off x="6296262" y="2482250"/>
            <a:ext cx="4692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000" spc="-70" dirty="0" smtClean="0">
                <a:solidFill>
                  <a:srgbClr val="221F1F"/>
                </a:solidFill>
                <a:cs typeface="Calibri"/>
              </a:rPr>
              <a:t>Graders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9" name="object 62"/>
          <p:cNvSpPr txBox="1"/>
          <p:nvPr/>
        </p:nvSpPr>
        <p:spPr>
          <a:xfrm>
            <a:off x="1168764" y="5057683"/>
            <a:ext cx="63373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6350" indent="-20320" algn="ctr">
              <a:lnSpc>
                <a:spcPct val="100000"/>
              </a:lnSpc>
            </a:pPr>
            <a:r>
              <a:rPr lang="en-US" sz="1000" dirty="0" smtClean="0">
                <a:solidFill>
                  <a:srgbClr val="221F1F"/>
                </a:solidFill>
                <a:latin typeface="Calibri"/>
                <a:cs typeface="Calibri"/>
              </a:rPr>
              <a:t>Draglines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0" name="object 66"/>
          <p:cNvSpPr/>
          <p:nvPr/>
        </p:nvSpPr>
        <p:spPr>
          <a:xfrm>
            <a:off x="6414245" y="1589082"/>
            <a:ext cx="171894" cy="289521"/>
          </a:xfrm>
          <a:custGeom>
            <a:avLst/>
            <a:gdLst/>
            <a:ahLst/>
            <a:cxnLst/>
            <a:rect l="l" t="t" r="r" b="b"/>
            <a:pathLst>
              <a:path w="171894" h="289521">
                <a:moveTo>
                  <a:pt x="171894" y="246557"/>
                </a:moveTo>
                <a:lnTo>
                  <a:pt x="64554" y="246557"/>
                </a:lnTo>
                <a:lnTo>
                  <a:pt x="73037" y="249809"/>
                </a:lnTo>
                <a:lnTo>
                  <a:pt x="117182" y="289521"/>
                </a:lnTo>
                <a:lnTo>
                  <a:pt x="124244" y="289356"/>
                </a:lnTo>
                <a:lnTo>
                  <a:pt x="163601" y="249986"/>
                </a:lnTo>
                <a:lnTo>
                  <a:pt x="171894" y="246557"/>
                </a:lnTo>
                <a:close/>
              </a:path>
              <a:path w="171894" h="289521">
                <a:moveTo>
                  <a:pt x="228422" y="0"/>
                </a:moveTo>
                <a:lnTo>
                  <a:pt x="4864" y="0"/>
                </a:lnTo>
                <a:lnTo>
                  <a:pt x="0" y="4864"/>
                </a:lnTo>
                <a:lnTo>
                  <a:pt x="0" y="241706"/>
                </a:lnTo>
                <a:lnTo>
                  <a:pt x="4864" y="246557"/>
                </a:lnTo>
                <a:lnTo>
                  <a:pt x="228422" y="246557"/>
                </a:lnTo>
                <a:lnTo>
                  <a:pt x="233286" y="241706"/>
                </a:lnTo>
                <a:lnTo>
                  <a:pt x="233286" y="4864"/>
                </a:lnTo>
                <a:lnTo>
                  <a:pt x="228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1" name="object 67"/>
          <p:cNvSpPr/>
          <p:nvPr/>
        </p:nvSpPr>
        <p:spPr>
          <a:xfrm>
            <a:off x="6414245" y="1589082"/>
            <a:ext cx="233286" cy="289521"/>
          </a:xfrm>
          <a:custGeom>
            <a:avLst/>
            <a:gdLst/>
            <a:ahLst/>
            <a:cxnLst/>
            <a:rect l="l" t="t" r="r" b="b"/>
            <a:pathLst>
              <a:path w="233286" h="289521">
                <a:moveTo>
                  <a:pt x="233286" y="10795"/>
                </a:moveTo>
                <a:lnTo>
                  <a:pt x="233286" y="4864"/>
                </a:lnTo>
                <a:lnTo>
                  <a:pt x="228422" y="0"/>
                </a:lnTo>
                <a:lnTo>
                  <a:pt x="222478" y="0"/>
                </a:lnTo>
                <a:lnTo>
                  <a:pt x="10795" y="0"/>
                </a:lnTo>
                <a:lnTo>
                  <a:pt x="4864" y="0"/>
                </a:lnTo>
                <a:lnTo>
                  <a:pt x="0" y="4864"/>
                </a:lnTo>
                <a:lnTo>
                  <a:pt x="0" y="10795"/>
                </a:lnTo>
                <a:lnTo>
                  <a:pt x="0" y="235750"/>
                </a:lnTo>
                <a:lnTo>
                  <a:pt x="0" y="241706"/>
                </a:lnTo>
                <a:lnTo>
                  <a:pt x="4864" y="246557"/>
                </a:lnTo>
                <a:lnTo>
                  <a:pt x="10795" y="246557"/>
                </a:lnTo>
                <a:lnTo>
                  <a:pt x="58610" y="246557"/>
                </a:lnTo>
                <a:lnTo>
                  <a:pt x="64554" y="246557"/>
                </a:lnTo>
                <a:lnTo>
                  <a:pt x="73037" y="249809"/>
                </a:lnTo>
                <a:lnTo>
                  <a:pt x="77444" y="253784"/>
                </a:lnTo>
                <a:lnTo>
                  <a:pt x="112776" y="285559"/>
                </a:lnTo>
                <a:lnTo>
                  <a:pt x="117182" y="289521"/>
                </a:lnTo>
                <a:lnTo>
                  <a:pt x="124244" y="289356"/>
                </a:lnTo>
                <a:lnTo>
                  <a:pt x="128447" y="285140"/>
                </a:lnTo>
                <a:lnTo>
                  <a:pt x="159397" y="254203"/>
                </a:lnTo>
                <a:lnTo>
                  <a:pt x="163601" y="249986"/>
                </a:lnTo>
                <a:lnTo>
                  <a:pt x="171894" y="246557"/>
                </a:lnTo>
                <a:lnTo>
                  <a:pt x="177838" y="246557"/>
                </a:lnTo>
                <a:lnTo>
                  <a:pt x="222478" y="246557"/>
                </a:lnTo>
                <a:lnTo>
                  <a:pt x="228422" y="246557"/>
                </a:lnTo>
                <a:lnTo>
                  <a:pt x="233286" y="241706"/>
                </a:lnTo>
                <a:lnTo>
                  <a:pt x="233286" y="235750"/>
                </a:lnTo>
                <a:lnTo>
                  <a:pt x="233286" y="10795"/>
                </a:lnTo>
                <a:close/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2" name="object 68"/>
          <p:cNvSpPr txBox="1"/>
          <p:nvPr/>
        </p:nvSpPr>
        <p:spPr>
          <a:xfrm>
            <a:off x="6453981" y="1571228"/>
            <a:ext cx="12890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dirty="0" smtClean="0">
                <a:solidFill>
                  <a:srgbClr val="0095D5"/>
                </a:solidFill>
                <a:latin typeface="Calibri"/>
                <a:cs typeface="Calibri"/>
              </a:rPr>
              <a:t>5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7470438" y="2905254"/>
            <a:ext cx="831913" cy="831913"/>
            <a:chOff x="7470438" y="2905254"/>
            <a:chExt cx="831913" cy="831913"/>
          </a:xfrm>
        </p:grpSpPr>
        <p:sp>
          <p:nvSpPr>
            <p:cNvPr id="54" name="object 72"/>
            <p:cNvSpPr/>
            <p:nvPr/>
          </p:nvSpPr>
          <p:spPr>
            <a:xfrm>
              <a:off x="7470438" y="2905254"/>
              <a:ext cx="831913" cy="831913"/>
            </a:xfrm>
            <a:custGeom>
              <a:avLst/>
              <a:gdLst/>
              <a:ahLst/>
              <a:cxnLst/>
              <a:rect l="l" t="t" r="r" b="b"/>
              <a:pathLst>
                <a:path w="831913" h="831913">
                  <a:moveTo>
                    <a:pt x="415950" y="0"/>
                  </a:moveTo>
                  <a:lnTo>
                    <a:pt x="348479" y="5444"/>
                  </a:lnTo>
                  <a:lnTo>
                    <a:pt x="284475" y="21205"/>
                  </a:lnTo>
                  <a:lnTo>
                    <a:pt x="224794" y="46428"/>
                  </a:lnTo>
                  <a:lnTo>
                    <a:pt x="170292" y="80255"/>
                  </a:lnTo>
                  <a:lnTo>
                    <a:pt x="121826" y="121831"/>
                  </a:lnTo>
                  <a:lnTo>
                    <a:pt x="80252" y="170297"/>
                  </a:lnTo>
                  <a:lnTo>
                    <a:pt x="46426" y="224799"/>
                  </a:lnTo>
                  <a:lnTo>
                    <a:pt x="21204" y="284480"/>
                  </a:lnTo>
                  <a:lnTo>
                    <a:pt x="5443" y="348482"/>
                  </a:lnTo>
                  <a:lnTo>
                    <a:pt x="0" y="415950"/>
                  </a:lnTo>
                  <a:lnTo>
                    <a:pt x="1378" y="450065"/>
                  </a:lnTo>
                  <a:lnTo>
                    <a:pt x="12088" y="515911"/>
                  </a:lnTo>
                  <a:lnTo>
                    <a:pt x="32686" y="577862"/>
                  </a:lnTo>
                  <a:lnTo>
                    <a:pt x="62317" y="635062"/>
                  </a:lnTo>
                  <a:lnTo>
                    <a:pt x="100124" y="686654"/>
                  </a:lnTo>
                  <a:lnTo>
                    <a:pt x="145251" y="731783"/>
                  </a:lnTo>
                  <a:lnTo>
                    <a:pt x="196842" y="769592"/>
                  </a:lnTo>
                  <a:lnTo>
                    <a:pt x="254040" y="799225"/>
                  </a:lnTo>
                  <a:lnTo>
                    <a:pt x="315990" y="819824"/>
                  </a:lnTo>
                  <a:lnTo>
                    <a:pt x="381835" y="830534"/>
                  </a:lnTo>
                  <a:lnTo>
                    <a:pt x="415950" y="831913"/>
                  </a:lnTo>
                  <a:lnTo>
                    <a:pt x="450065" y="830534"/>
                  </a:lnTo>
                  <a:lnTo>
                    <a:pt x="515911" y="819824"/>
                  </a:lnTo>
                  <a:lnTo>
                    <a:pt x="577862" y="799225"/>
                  </a:lnTo>
                  <a:lnTo>
                    <a:pt x="635062" y="769592"/>
                  </a:lnTo>
                  <a:lnTo>
                    <a:pt x="686654" y="731783"/>
                  </a:lnTo>
                  <a:lnTo>
                    <a:pt x="731783" y="686654"/>
                  </a:lnTo>
                  <a:lnTo>
                    <a:pt x="769592" y="635062"/>
                  </a:lnTo>
                  <a:lnTo>
                    <a:pt x="799225" y="577862"/>
                  </a:lnTo>
                  <a:lnTo>
                    <a:pt x="819824" y="515911"/>
                  </a:lnTo>
                  <a:lnTo>
                    <a:pt x="830534" y="450065"/>
                  </a:lnTo>
                  <a:lnTo>
                    <a:pt x="831913" y="415950"/>
                  </a:lnTo>
                  <a:lnTo>
                    <a:pt x="830534" y="381836"/>
                  </a:lnTo>
                  <a:lnTo>
                    <a:pt x="819824" y="315994"/>
                  </a:lnTo>
                  <a:lnTo>
                    <a:pt x="799225" y="254046"/>
                  </a:lnTo>
                  <a:lnTo>
                    <a:pt x="769592" y="196847"/>
                  </a:lnTo>
                  <a:lnTo>
                    <a:pt x="731783" y="145256"/>
                  </a:lnTo>
                  <a:lnTo>
                    <a:pt x="686654" y="100128"/>
                  </a:lnTo>
                  <a:lnTo>
                    <a:pt x="635062" y="62320"/>
                  </a:lnTo>
                  <a:lnTo>
                    <a:pt x="577862" y="32688"/>
                  </a:lnTo>
                  <a:lnTo>
                    <a:pt x="515911" y="12088"/>
                  </a:lnTo>
                  <a:lnTo>
                    <a:pt x="450065" y="1378"/>
                  </a:lnTo>
                  <a:lnTo>
                    <a:pt x="415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55" name="object 73"/>
            <p:cNvSpPr/>
            <p:nvPr/>
          </p:nvSpPr>
          <p:spPr>
            <a:xfrm>
              <a:off x="7470438" y="2905254"/>
              <a:ext cx="831913" cy="831913"/>
            </a:xfrm>
            <a:custGeom>
              <a:avLst/>
              <a:gdLst/>
              <a:ahLst/>
              <a:cxnLst/>
              <a:rect l="l" t="t" r="r" b="b"/>
              <a:pathLst>
                <a:path w="831913" h="831913">
                  <a:moveTo>
                    <a:pt x="831913" y="415950"/>
                  </a:moveTo>
                  <a:lnTo>
                    <a:pt x="826469" y="483421"/>
                  </a:lnTo>
                  <a:lnTo>
                    <a:pt x="810707" y="547426"/>
                  </a:lnTo>
                  <a:lnTo>
                    <a:pt x="785484" y="607109"/>
                  </a:lnTo>
                  <a:lnTo>
                    <a:pt x="751656" y="661612"/>
                  </a:lnTo>
                  <a:lnTo>
                    <a:pt x="710080" y="710080"/>
                  </a:lnTo>
                  <a:lnTo>
                    <a:pt x="661612" y="751656"/>
                  </a:lnTo>
                  <a:lnTo>
                    <a:pt x="607109" y="785484"/>
                  </a:lnTo>
                  <a:lnTo>
                    <a:pt x="547426" y="810707"/>
                  </a:lnTo>
                  <a:lnTo>
                    <a:pt x="483421" y="826469"/>
                  </a:lnTo>
                  <a:lnTo>
                    <a:pt x="415950" y="831913"/>
                  </a:lnTo>
                  <a:lnTo>
                    <a:pt x="381835" y="830534"/>
                  </a:lnTo>
                  <a:lnTo>
                    <a:pt x="315990" y="819824"/>
                  </a:lnTo>
                  <a:lnTo>
                    <a:pt x="254040" y="799225"/>
                  </a:lnTo>
                  <a:lnTo>
                    <a:pt x="196842" y="769592"/>
                  </a:lnTo>
                  <a:lnTo>
                    <a:pt x="145251" y="731783"/>
                  </a:lnTo>
                  <a:lnTo>
                    <a:pt x="100124" y="686654"/>
                  </a:lnTo>
                  <a:lnTo>
                    <a:pt x="62317" y="635062"/>
                  </a:lnTo>
                  <a:lnTo>
                    <a:pt x="32686" y="577862"/>
                  </a:lnTo>
                  <a:lnTo>
                    <a:pt x="12088" y="515911"/>
                  </a:lnTo>
                  <a:lnTo>
                    <a:pt x="1378" y="450065"/>
                  </a:lnTo>
                  <a:lnTo>
                    <a:pt x="0" y="415950"/>
                  </a:lnTo>
                  <a:lnTo>
                    <a:pt x="1378" y="381836"/>
                  </a:lnTo>
                  <a:lnTo>
                    <a:pt x="12088" y="315994"/>
                  </a:lnTo>
                  <a:lnTo>
                    <a:pt x="32686" y="254046"/>
                  </a:lnTo>
                  <a:lnTo>
                    <a:pt x="62317" y="196847"/>
                  </a:lnTo>
                  <a:lnTo>
                    <a:pt x="100124" y="145256"/>
                  </a:lnTo>
                  <a:lnTo>
                    <a:pt x="145251" y="100128"/>
                  </a:lnTo>
                  <a:lnTo>
                    <a:pt x="196842" y="62320"/>
                  </a:lnTo>
                  <a:lnTo>
                    <a:pt x="254040" y="32688"/>
                  </a:lnTo>
                  <a:lnTo>
                    <a:pt x="315990" y="12088"/>
                  </a:lnTo>
                  <a:lnTo>
                    <a:pt x="381835" y="1378"/>
                  </a:lnTo>
                  <a:lnTo>
                    <a:pt x="415950" y="0"/>
                  </a:lnTo>
                  <a:lnTo>
                    <a:pt x="450065" y="1378"/>
                  </a:lnTo>
                  <a:lnTo>
                    <a:pt x="515911" y="12088"/>
                  </a:lnTo>
                  <a:lnTo>
                    <a:pt x="577862" y="32688"/>
                  </a:lnTo>
                  <a:lnTo>
                    <a:pt x="635062" y="62320"/>
                  </a:lnTo>
                  <a:lnTo>
                    <a:pt x="686654" y="100128"/>
                  </a:lnTo>
                  <a:lnTo>
                    <a:pt x="731783" y="145256"/>
                  </a:lnTo>
                  <a:lnTo>
                    <a:pt x="769592" y="196847"/>
                  </a:lnTo>
                  <a:lnTo>
                    <a:pt x="799225" y="254046"/>
                  </a:lnTo>
                  <a:lnTo>
                    <a:pt x="819824" y="315994"/>
                  </a:lnTo>
                  <a:lnTo>
                    <a:pt x="830534" y="381836"/>
                  </a:lnTo>
                  <a:lnTo>
                    <a:pt x="831913" y="415950"/>
                  </a:lnTo>
                  <a:close/>
                </a:path>
              </a:pathLst>
            </a:custGeom>
            <a:ln w="12700">
              <a:solidFill>
                <a:srgbClr val="8DC53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57" name="object 75"/>
            <p:cNvSpPr txBox="1"/>
            <p:nvPr/>
          </p:nvSpPr>
          <p:spPr>
            <a:xfrm>
              <a:off x="7523345" y="3068960"/>
              <a:ext cx="745490" cy="4694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16510" algn="ctr"/>
              <a:r>
                <a:rPr lang="en-US" sz="800" dirty="0" smtClean="0">
                  <a:solidFill>
                    <a:srgbClr val="8DC53E"/>
                  </a:solidFill>
                  <a:cs typeface="Calibri"/>
                </a:rPr>
                <a:t>Statue of Liberty</a:t>
              </a:r>
              <a:endParaRPr sz="800" dirty="0">
                <a:latin typeface="Calibri"/>
                <a:cs typeface="Calibri"/>
              </a:endParaRPr>
            </a:p>
            <a:p>
              <a:pPr algn="ctr">
                <a:lnSpc>
                  <a:spcPct val="100000"/>
                </a:lnSpc>
              </a:pPr>
              <a:r>
                <a:rPr sz="800" dirty="0" smtClean="0">
                  <a:solidFill>
                    <a:srgbClr val="8DC53E"/>
                  </a:solidFill>
                  <a:latin typeface="Calibri"/>
                  <a:cs typeface="Calibri"/>
                </a:rPr>
                <a:t>(</a:t>
              </a:r>
              <a:r>
                <a:rPr lang="en-US" sz="800" dirty="0" smtClean="0">
                  <a:solidFill>
                    <a:srgbClr val="8DC53E"/>
                  </a:solidFill>
                  <a:latin typeface="Calibri"/>
                  <a:cs typeface="Calibri"/>
                </a:rPr>
                <a:t>excl. base</a:t>
              </a:r>
              <a:r>
                <a:rPr sz="800" dirty="0" smtClean="0">
                  <a:solidFill>
                    <a:srgbClr val="8DC53E"/>
                  </a:solidFill>
                  <a:latin typeface="Calibri"/>
                  <a:cs typeface="Calibri"/>
                </a:rPr>
                <a:t>)</a:t>
              </a:r>
              <a:endParaRPr sz="800" dirty="0">
                <a:latin typeface="Calibri"/>
                <a:cs typeface="Calibri"/>
              </a:endParaRPr>
            </a:p>
            <a:p>
              <a:pPr algn="ctr">
                <a:lnSpc>
                  <a:spcPts val="1705"/>
                </a:lnSpc>
              </a:pPr>
              <a:r>
                <a:rPr sz="1600" b="1" dirty="0">
                  <a:solidFill>
                    <a:srgbClr val="8DC53E"/>
                  </a:solidFill>
                  <a:latin typeface="Calibri"/>
                  <a:cs typeface="Calibri"/>
                </a:rPr>
                <a:t>43 </a:t>
              </a:r>
              <a:r>
                <a:rPr lang="en-US" sz="1600" b="1" dirty="0" smtClean="0">
                  <a:solidFill>
                    <a:srgbClr val="8DC53E"/>
                  </a:solidFill>
                  <a:latin typeface="Calibri"/>
                  <a:cs typeface="Calibri"/>
                </a:rPr>
                <a:t>m</a:t>
              </a:r>
              <a:endParaRPr sz="1600" dirty="0">
                <a:latin typeface="Calibri"/>
                <a:cs typeface="Calibri"/>
              </a:endParaRPr>
            </a:p>
          </p:txBody>
        </p:sp>
      </p:grpSp>
      <p:sp>
        <p:nvSpPr>
          <p:cNvPr id="58" name="object 76"/>
          <p:cNvSpPr txBox="1"/>
          <p:nvPr/>
        </p:nvSpPr>
        <p:spPr>
          <a:xfrm>
            <a:off x="2663960" y="5040163"/>
            <a:ext cx="88138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 algn="ctr">
              <a:lnSpc>
                <a:spcPct val="100000"/>
              </a:lnSpc>
            </a:pPr>
            <a:r>
              <a:rPr lang="en-US" sz="1000" dirty="0" smtClean="0">
                <a:latin typeface="Calibri"/>
                <a:cs typeface="Calibri"/>
              </a:rPr>
              <a:t>Sorting and crushing units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9" name="object 267"/>
          <p:cNvSpPr/>
          <p:nvPr/>
        </p:nvSpPr>
        <p:spPr>
          <a:xfrm>
            <a:off x="352658" y="2334408"/>
            <a:ext cx="168574" cy="169083"/>
          </a:xfrm>
          <a:custGeom>
            <a:avLst/>
            <a:gdLst/>
            <a:ahLst/>
            <a:cxnLst/>
            <a:rect l="l" t="t" r="r" b="b"/>
            <a:pathLst>
              <a:path w="168574" h="169083">
                <a:moveTo>
                  <a:pt x="82383" y="0"/>
                </a:moveTo>
                <a:lnTo>
                  <a:pt x="44145" y="10232"/>
                </a:lnTo>
                <a:lnTo>
                  <a:pt x="15421" y="37590"/>
                </a:lnTo>
                <a:lnTo>
                  <a:pt x="885" y="79279"/>
                </a:lnTo>
                <a:lnTo>
                  <a:pt x="0" y="95877"/>
                </a:lnTo>
                <a:lnTo>
                  <a:pt x="2946" y="109311"/>
                </a:lnTo>
                <a:lnTo>
                  <a:pt x="23856" y="143532"/>
                </a:lnTo>
                <a:lnTo>
                  <a:pt x="59821" y="164707"/>
                </a:lnTo>
                <a:lnTo>
                  <a:pt x="90226" y="169083"/>
                </a:lnTo>
                <a:lnTo>
                  <a:pt x="104455" y="166807"/>
                </a:lnTo>
                <a:lnTo>
                  <a:pt x="140933" y="147239"/>
                </a:lnTo>
                <a:lnTo>
                  <a:pt x="163736" y="112931"/>
                </a:lnTo>
                <a:lnTo>
                  <a:pt x="168574" y="84644"/>
                </a:lnTo>
                <a:lnTo>
                  <a:pt x="168247" y="77154"/>
                </a:lnTo>
                <a:lnTo>
                  <a:pt x="154455" y="37930"/>
                </a:lnTo>
                <a:lnTo>
                  <a:pt x="124111" y="10388"/>
                </a:lnTo>
                <a:lnTo>
                  <a:pt x="823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0" name="object 268"/>
          <p:cNvSpPr/>
          <p:nvPr/>
        </p:nvSpPr>
        <p:spPr>
          <a:xfrm>
            <a:off x="352658" y="2334408"/>
            <a:ext cx="168574" cy="169083"/>
          </a:xfrm>
          <a:custGeom>
            <a:avLst/>
            <a:gdLst/>
            <a:ahLst/>
            <a:cxnLst/>
            <a:rect l="l" t="t" r="r" b="b"/>
            <a:pathLst>
              <a:path w="168574" h="169083">
                <a:moveTo>
                  <a:pt x="168574" y="84644"/>
                </a:moveTo>
                <a:lnTo>
                  <a:pt x="158000" y="125658"/>
                </a:lnTo>
                <a:lnTo>
                  <a:pt x="130016" y="155677"/>
                </a:lnTo>
                <a:lnTo>
                  <a:pt x="90226" y="169083"/>
                </a:lnTo>
                <a:lnTo>
                  <a:pt x="74478" y="167994"/>
                </a:lnTo>
                <a:lnTo>
                  <a:pt x="34366" y="152289"/>
                </a:lnTo>
                <a:lnTo>
                  <a:pt x="8002" y="121856"/>
                </a:lnTo>
                <a:lnTo>
                  <a:pt x="0" y="95877"/>
                </a:lnTo>
                <a:lnTo>
                  <a:pt x="885" y="79279"/>
                </a:lnTo>
                <a:lnTo>
                  <a:pt x="15421" y="37590"/>
                </a:lnTo>
                <a:lnTo>
                  <a:pt x="44145" y="10232"/>
                </a:lnTo>
                <a:lnTo>
                  <a:pt x="82383" y="0"/>
                </a:lnTo>
                <a:lnTo>
                  <a:pt x="97238" y="1218"/>
                </a:lnTo>
                <a:lnTo>
                  <a:pt x="135746" y="17933"/>
                </a:lnTo>
                <a:lnTo>
                  <a:pt x="161147" y="49977"/>
                </a:lnTo>
                <a:lnTo>
                  <a:pt x="168574" y="84644"/>
                </a:lnTo>
                <a:close/>
              </a:path>
            </a:pathLst>
          </a:custGeom>
          <a:ln w="12700">
            <a:solidFill>
              <a:srgbClr val="5758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1" name="object 269"/>
          <p:cNvSpPr txBox="1"/>
          <p:nvPr/>
        </p:nvSpPr>
        <p:spPr>
          <a:xfrm>
            <a:off x="383430" y="1724215"/>
            <a:ext cx="109855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>
              <a:lnSpc>
                <a:spcPct val="100000"/>
              </a:lnSpc>
            </a:pPr>
            <a:r>
              <a:rPr sz="950" spc="10" dirty="0">
                <a:solidFill>
                  <a:srgbClr val="57585B"/>
                </a:solidFill>
                <a:latin typeface="Calibri"/>
                <a:cs typeface="Calibri"/>
              </a:rPr>
              <a:t>6</a:t>
            </a:r>
            <a:endParaRPr sz="950" dirty="0">
              <a:latin typeface="Calibri"/>
              <a:cs typeface="Calibri"/>
            </a:endParaRPr>
          </a:p>
          <a:p>
            <a:pPr marL="20955">
              <a:lnSpc>
                <a:spcPct val="100000"/>
              </a:lnSpc>
              <a:spcBef>
                <a:spcPts val="340"/>
              </a:spcBef>
            </a:pPr>
            <a:r>
              <a:rPr sz="950" spc="10" dirty="0">
                <a:solidFill>
                  <a:srgbClr val="57585B"/>
                </a:solidFill>
                <a:latin typeface="Calibri"/>
                <a:cs typeface="Calibri"/>
              </a:rPr>
              <a:t>4</a:t>
            </a:r>
            <a:endParaRPr sz="950" dirty="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33"/>
              </a:spcBef>
            </a:pPr>
            <a:endParaRPr sz="550" dirty="0"/>
          </a:p>
          <a:p>
            <a:pPr marL="20955">
              <a:lnSpc>
                <a:spcPct val="100000"/>
              </a:lnSpc>
            </a:pPr>
            <a:r>
              <a:rPr sz="950" spc="10" dirty="0">
                <a:solidFill>
                  <a:srgbClr val="57585B"/>
                </a:solidFill>
                <a:latin typeface="Calibri"/>
                <a:cs typeface="Calibri"/>
              </a:rPr>
              <a:t>2</a:t>
            </a:r>
            <a:endParaRPr sz="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950" spc="10" dirty="0">
                <a:solidFill>
                  <a:srgbClr val="57585B"/>
                </a:solidFill>
                <a:latin typeface="Calibri"/>
                <a:cs typeface="Calibri"/>
              </a:rPr>
              <a:t>м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62" name="object 270"/>
          <p:cNvSpPr txBox="1"/>
          <p:nvPr/>
        </p:nvSpPr>
        <p:spPr>
          <a:xfrm>
            <a:off x="354141" y="4220788"/>
            <a:ext cx="15176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" dirty="0">
                <a:solidFill>
                  <a:srgbClr val="57585B"/>
                </a:solidFill>
                <a:latin typeface="Calibri"/>
                <a:cs typeface="Calibri"/>
              </a:rPr>
              <a:t>10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63" name="object 271"/>
          <p:cNvSpPr txBox="1"/>
          <p:nvPr/>
        </p:nvSpPr>
        <p:spPr>
          <a:xfrm>
            <a:off x="354141" y="3652130"/>
            <a:ext cx="15176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" dirty="0">
                <a:solidFill>
                  <a:srgbClr val="57585B"/>
                </a:solidFill>
                <a:latin typeface="Calibri"/>
                <a:cs typeface="Calibri"/>
              </a:rPr>
              <a:t>20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64" name="object 272"/>
          <p:cNvSpPr txBox="1"/>
          <p:nvPr/>
        </p:nvSpPr>
        <p:spPr>
          <a:xfrm>
            <a:off x="354141" y="3098489"/>
            <a:ext cx="15176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" dirty="0">
                <a:solidFill>
                  <a:srgbClr val="57585B"/>
                </a:solidFill>
                <a:latin typeface="Calibri"/>
                <a:cs typeface="Calibri"/>
              </a:rPr>
              <a:t>30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65" name="object 273"/>
          <p:cNvSpPr/>
          <p:nvPr/>
        </p:nvSpPr>
        <p:spPr>
          <a:xfrm>
            <a:off x="340866" y="4864535"/>
            <a:ext cx="168572" cy="169095"/>
          </a:xfrm>
          <a:custGeom>
            <a:avLst/>
            <a:gdLst/>
            <a:ahLst/>
            <a:cxnLst/>
            <a:rect l="l" t="t" r="r" b="b"/>
            <a:pathLst>
              <a:path w="168572" h="169095">
                <a:moveTo>
                  <a:pt x="82366" y="0"/>
                </a:moveTo>
                <a:lnTo>
                  <a:pt x="44134" y="10239"/>
                </a:lnTo>
                <a:lnTo>
                  <a:pt x="15416" y="37604"/>
                </a:lnTo>
                <a:lnTo>
                  <a:pt x="884" y="79296"/>
                </a:lnTo>
                <a:lnTo>
                  <a:pt x="0" y="95893"/>
                </a:lnTo>
                <a:lnTo>
                  <a:pt x="2949" y="109326"/>
                </a:lnTo>
                <a:lnTo>
                  <a:pt x="23862" y="143544"/>
                </a:lnTo>
                <a:lnTo>
                  <a:pt x="59828" y="164718"/>
                </a:lnTo>
                <a:lnTo>
                  <a:pt x="90234" y="169095"/>
                </a:lnTo>
                <a:lnTo>
                  <a:pt x="104461" y="166817"/>
                </a:lnTo>
                <a:lnTo>
                  <a:pt x="140934" y="147242"/>
                </a:lnTo>
                <a:lnTo>
                  <a:pt x="163735" y="112930"/>
                </a:lnTo>
                <a:lnTo>
                  <a:pt x="168572" y="84644"/>
                </a:lnTo>
                <a:lnTo>
                  <a:pt x="168244" y="77144"/>
                </a:lnTo>
                <a:lnTo>
                  <a:pt x="154448" y="37929"/>
                </a:lnTo>
                <a:lnTo>
                  <a:pt x="124101" y="10388"/>
                </a:lnTo>
                <a:lnTo>
                  <a:pt x="82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6" name="object 274"/>
          <p:cNvSpPr/>
          <p:nvPr/>
        </p:nvSpPr>
        <p:spPr>
          <a:xfrm>
            <a:off x="340866" y="4864535"/>
            <a:ext cx="168572" cy="169095"/>
          </a:xfrm>
          <a:custGeom>
            <a:avLst/>
            <a:gdLst/>
            <a:ahLst/>
            <a:cxnLst/>
            <a:rect l="l" t="t" r="r" b="b"/>
            <a:pathLst>
              <a:path w="168572" h="169095">
                <a:moveTo>
                  <a:pt x="168572" y="84644"/>
                </a:moveTo>
                <a:lnTo>
                  <a:pt x="158000" y="125658"/>
                </a:lnTo>
                <a:lnTo>
                  <a:pt x="130019" y="155682"/>
                </a:lnTo>
                <a:lnTo>
                  <a:pt x="90234" y="169095"/>
                </a:lnTo>
                <a:lnTo>
                  <a:pt x="74485" y="168005"/>
                </a:lnTo>
                <a:lnTo>
                  <a:pt x="34371" y="152301"/>
                </a:lnTo>
                <a:lnTo>
                  <a:pt x="8005" y="121870"/>
                </a:lnTo>
                <a:lnTo>
                  <a:pt x="0" y="95893"/>
                </a:lnTo>
                <a:lnTo>
                  <a:pt x="884" y="79296"/>
                </a:lnTo>
                <a:lnTo>
                  <a:pt x="15416" y="37604"/>
                </a:lnTo>
                <a:lnTo>
                  <a:pt x="44134" y="10239"/>
                </a:lnTo>
                <a:lnTo>
                  <a:pt x="82366" y="0"/>
                </a:lnTo>
                <a:lnTo>
                  <a:pt x="97224" y="1219"/>
                </a:lnTo>
                <a:lnTo>
                  <a:pt x="135737" y="17933"/>
                </a:lnTo>
                <a:lnTo>
                  <a:pt x="161140" y="49974"/>
                </a:lnTo>
                <a:lnTo>
                  <a:pt x="168572" y="84644"/>
                </a:lnTo>
                <a:close/>
              </a:path>
            </a:pathLst>
          </a:custGeom>
          <a:ln w="12700">
            <a:solidFill>
              <a:srgbClr val="5758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7" name="object 275"/>
          <p:cNvSpPr txBox="1"/>
          <p:nvPr/>
        </p:nvSpPr>
        <p:spPr>
          <a:xfrm>
            <a:off x="371636" y="4855560"/>
            <a:ext cx="10985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" dirty="0">
                <a:solidFill>
                  <a:srgbClr val="57585B"/>
                </a:solidFill>
                <a:latin typeface="Calibri"/>
                <a:cs typeface="Calibri"/>
              </a:rPr>
              <a:t>м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68" name="object 399"/>
          <p:cNvSpPr/>
          <p:nvPr/>
        </p:nvSpPr>
        <p:spPr>
          <a:xfrm>
            <a:off x="6862208" y="3977391"/>
            <a:ext cx="171881" cy="289547"/>
          </a:xfrm>
          <a:custGeom>
            <a:avLst/>
            <a:gdLst/>
            <a:ahLst/>
            <a:cxnLst/>
            <a:rect l="l" t="t" r="r" b="b"/>
            <a:pathLst>
              <a:path w="171881" h="289547">
                <a:moveTo>
                  <a:pt x="171881" y="246570"/>
                </a:moveTo>
                <a:lnTo>
                  <a:pt x="64541" y="246570"/>
                </a:lnTo>
                <a:lnTo>
                  <a:pt x="73012" y="249809"/>
                </a:lnTo>
                <a:lnTo>
                  <a:pt x="117195" y="289547"/>
                </a:lnTo>
                <a:lnTo>
                  <a:pt x="124244" y="289356"/>
                </a:lnTo>
                <a:lnTo>
                  <a:pt x="163588" y="250012"/>
                </a:lnTo>
                <a:lnTo>
                  <a:pt x="171881" y="246570"/>
                </a:lnTo>
                <a:close/>
              </a:path>
              <a:path w="171881" h="289547">
                <a:moveTo>
                  <a:pt x="228422" y="0"/>
                </a:moveTo>
                <a:lnTo>
                  <a:pt x="4864" y="0"/>
                </a:lnTo>
                <a:lnTo>
                  <a:pt x="0" y="4864"/>
                </a:lnTo>
                <a:lnTo>
                  <a:pt x="0" y="241706"/>
                </a:lnTo>
                <a:lnTo>
                  <a:pt x="4864" y="246570"/>
                </a:lnTo>
                <a:lnTo>
                  <a:pt x="228422" y="246570"/>
                </a:lnTo>
                <a:lnTo>
                  <a:pt x="233286" y="241706"/>
                </a:lnTo>
                <a:lnTo>
                  <a:pt x="233286" y="4864"/>
                </a:lnTo>
                <a:lnTo>
                  <a:pt x="228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9" name="object 400"/>
          <p:cNvSpPr/>
          <p:nvPr/>
        </p:nvSpPr>
        <p:spPr>
          <a:xfrm>
            <a:off x="6862208" y="3977391"/>
            <a:ext cx="233286" cy="289547"/>
          </a:xfrm>
          <a:custGeom>
            <a:avLst/>
            <a:gdLst/>
            <a:ahLst/>
            <a:cxnLst/>
            <a:rect l="l" t="t" r="r" b="b"/>
            <a:pathLst>
              <a:path w="233286" h="289547">
                <a:moveTo>
                  <a:pt x="233286" y="10820"/>
                </a:moveTo>
                <a:lnTo>
                  <a:pt x="233286" y="4864"/>
                </a:lnTo>
                <a:lnTo>
                  <a:pt x="228422" y="0"/>
                </a:lnTo>
                <a:lnTo>
                  <a:pt x="222478" y="0"/>
                </a:lnTo>
                <a:lnTo>
                  <a:pt x="10795" y="0"/>
                </a:lnTo>
                <a:lnTo>
                  <a:pt x="4864" y="0"/>
                </a:lnTo>
                <a:lnTo>
                  <a:pt x="0" y="4864"/>
                </a:lnTo>
                <a:lnTo>
                  <a:pt x="0" y="10820"/>
                </a:lnTo>
                <a:lnTo>
                  <a:pt x="0" y="235775"/>
                </a:lnTo>
                <a:lnTo>
                  <a:pt x="0" y="241706"/>
                </a:lnTo>
                <a:lnTo>
                  <a:pt x="4864" y="246570"/>
                </a:lnTo>
                <a:lnTo>
                  <a:pt x="10795" y="246570"/>
                </a:lnTo>
                <a:lnTo>
                  <a:pt x="58597" y="246570"/>
                </a:lnTo>
                <a:lnTo>
                  <a:pt x="64541" y="246570"/>
                </a:lnTo>
                <a:lnTo>
                  <a:pt x="73012" y="249809"/>
                </a:lnTo>
                <a:lnTo>
                  <a:pt x="77444" y="253784"/>
                </a:lnTo>
                <a:lnTo>
                  <a:pt x="112788" y="285584"/>
                </a:lnTo>
                <a:lnTo>
                  <a:pt x="117195" y="289547"/>
                </a:lnTo>
                <a:lnTo>
                  <a:pt x="124244" y="289356"/>
                </a:lnTo>
                <a:lnTo>
                  <a:pt x="128447" y="285165"/>
                </a:lnTo>
                <a:lnTo>
                  <a:pt x="159385" y="254203"/>
                </a:lnTo>
                <a:lnTo>
                  <a:pt x="163588" y="250012"/>
                </a:lnTo>
                <a:lnTo>
                  <a:pt x="171881" y="246570"/>
                </a:lnTo>
                <a:lnTo>
                  <a:pt x="177825" y="246570"/>
                </a:lnTo>
                <a:lnTo>
                  <a:pt x="222478" y="246570"/>
                </a:lnTo>
                <a:lnTo>
                  <a:pt x="228422" y="246570"/>
                </a:lnTo>
                <a:lnTo>
                  <a:pt x="233286" y="241706"/>
                </a:lnTo>
                <a:lnTo>
                  <a:pt x="233286" y="235775"/>
                </a:lnTo>
                <a:lnTo>
                  <a:pt x="233286" y="10820"/>
                </a:lnTo>
                <a:close/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0" name="object 401"/>
          <p:cNvSpPr txBox="1"/>
          <p:nvPr/>
        </p:nvSpPr>
        <p:spPr>
          <a:xfrm>
            <a:off x="6804248" y="3974867"/>
            <a:ext cx="36004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dirty="0" smtClean="0">
                <a:solidFill>
                  <a:srgbClr val="0095D5"/>
                </a:solidFill>
                <a:latin typeface="Calibri"/>
                <a:cs typeface="Calibri"/>
              </a:rPr>
              <a:t>8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6392764" y="4830350"/>
            <a:ext cx="243256" cy="243246"/>
            <a:chOff x="6170989" y="4800600"/>
            <a:chExt cx="243256" cy="243246"/>
          </a:xfrm>
        </p:grpSpPr>
        <p:sp>
          <p:nvSpPr>
            <p:cNvPr id="72" name="object 30"/>
            <p:cNvSpPr/>
            <p:nvPr/>
          </p:nvSpPr>
          <p:spPr>
            <a:xfrm>
              <a:off x="6170989" y="4800600"/>
              <a:ext cx="243256" cy="243246"/>
            </a:xfrm>
            <a:custGeom>
              <a:avLst/>
              <a:gdLst/>
              <a:ahLst/>
              <a:cxnLst/>
              <a:rect l="l" t="t" r="r" b="b"/>
              <a:pathLst>
                <a:path w="415150" h="415137">
                  <a:moveTo>
                    <a:pt x="207581" y="0"/>
                  </a:moveTo>
                  <a:lnTo>
                    <a:pt x="157697" y="6032"/>
                  </a:lnTo>
                  <a:lnTo>
                    <a:pt x="112186" y="23167"/>
                  </a:lnTo>
                  <a:lnTo>
                    <a:pt x="72490" y="49962"/>
                  </a:lnTo>
                  <a:lnTo>
                    <a:pt x="40051" y="84976"/>
                  </a:lnTo>
                  <a:lnTo>
                    <a:pt x="16312" y="126765"/>
                  </a:lnTo>
                  <a:lnTo>
                    <a:pt x="2716" y="173889"/>
                  </a:lnTo>
                  <a:lnTo>
                    <a:pt x="0" y="207556"/>
                  </a:lnTo>
                  <a:lnTo>
                    <a:pt x="688" y="224579"/>
                  </a:lnTo>
                  <a:lnTo>
                    <a:pt x="10582" y="273162"/>
                  </a:lnTo>
                  <a:lnTo>
                    <a:pt x="31100" y="316895"/>
                  </a:lnTo>
                  <a:lnTo>
                    <a:pt x="60799" y="354333"/>
                  </a:lnTo>
                  <a:lnTo>
                    <a:pt x="98236" y="384033"/>
                  </a:lnTo>
                  <a:lnTo>
                    <a:pt x="141970" y="404553"/>
                  </a:lnTo>
                  <a:lnTo>
                    <a:pt x="190556" y="414449"/>
                  </a:lnTo>
                  <a:lnTo>
                    <a:pt x="207581" y="415137"/>
                  </a:lnTo>
                  <a:lnTo>
                    <a:pt x="224607" y="414449"/>
                  </a:lnTo>
                  <a:lnTo>
                    <a:pt x="273196" y="404553"/>
                  </a:lnTo>
                  <a:lnTo>
                    <a:pt x="316928" y="384033"/>
                  </a:lnTo>
                  <a:lnTo>
                    <a:pt x="354361" y="354333"/>
                  </a:lnTo>
                  <a:lnTo>
                    <a:pt x="384056" y="316895"/>
                  </a:lnTo>
                  <a:lnTo>
                    <a:pt x="404570" y="273162"/>
                  </a:lnTo>
                  <a:lnTo>
                    <a:pt x="414462" y="224579"/>
                  </a:lnTo>
                  <a:lnTo>
                    <a:pt x="415150" y="207556"/>
                  </a:lnTo>
                  <a:lnTo>
                    <a:pt x="414462" y="190533"/>
                  </a:lnTo>
                  <a:lnTo>
                    <a:pt x="404570" y="141952"/>
                  </a:lnTo>
                  <a:lnTo>
                    <a:pt x="384056" y="98224"/>
                  </a:lnTo>
                  <a:lnTo>
                    <a:pt x="354361" y="60791"/>
                  </a:lnTo>
                  <a:lnTo>
                    <a:pt x="316928" y="31096"/>
                  </a:lnTo>
                  <a:lnTo>
                    <a:pt x="273196" y="10581"/>
                  </a:lnTo>
                  <a:lnTo>
                    <a:pt x="224607" y="688"/>
                  </a:lnTo>
                  <a:lnTo>
                    <a:pt x="207581" y="0"/>
                  </a:lnTo>
                  <a:close/>
                </a:path>
              </a:pathLst>
            </a:custGeom>
            <a:solidFill>
              <a:srgbClr val="8DC53E"/>
            </a:solidFill>
            <a:ln w="12700"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73" name="object 31"/>
            <p:cNvSpPr/>
            <p:nvPr/>
          </p:nvSpPr>
          <p:spPr>
            <a:xfrm>
              <a:off x="6255820" y="4850406"/>
              <a:ext cx="91463" cy="153792"/>
            </a:xfrm>
            <a:custGeom>
              <a:avLst/>
              <a:gdLst/>
              <a:ahLst/>
              <a:cxnLst/>
              <a:rect l="l" t="t" r="r" b="b"/>
              <a:pathLst>
                <a:path w="156095" h="262470">
                  <a:moveTo>
                    <a:pt x="118198" y="0"/>
                  </a:moveTo>
                  <a:lnTo>
                    <a:pt x="44551" y="0"/>
                  </a:lnTo>
                  <a:lnTo>
                    <a:pt x="36715" y="5829"/>
                  </a:lnTo>
                  <a:lnTo>
                    <a:pt x="0" y="128320"/>
                  </a:lnTo>
                  <a:lnTo>
                    <a:pt x="4343" y="134226"/>
                  </a:lnTo>
                  <a:lnTo>
                    <a:pt x="41998" y="134670"/>
                  </a:lnTo>
                  <a:lnTo>
                    <a:pt x="48094" y="140830"/>
                  </a:lnTo>
                  <a:lnTo>
                    <a:pt x="48094" y="261531"/>
                  </a:lnTo>
                  <a:lnTo>
                    <a:pt x="51320" y="262470"/>
                  </a:lnTo>
                  <a:lnTo>
                    <a:pt x="152158" y="101523"/>
                  </a:lnTo>
                  <a:lnTo>
                    <a:pt x="156095" y="95199"/>
                  </a:lnTo>
                  <a:lnTo>
                    <a:pt x="153250" y="90043"/>
                  </a:lnTo>
                  <a:lnTo>
                    <a:pt x="101803" y="90043"/>
                  </a:lnTo>
                  <a:lnTo>
                    <a:pt x="97561" y="84226"/>
                  </a:lnTo>
                  <a:lnTo>
                    <a:pt x="122466" y="5803"/>
                  </a:lnTo>
                  <a:lnTo>
                    <a:pt x="1181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</p:grpSp>
      <p:sp>
        <p:nvSpPr>
          <p:cNvPr id="74" name="object 5"/>
          <p:cNvSpPr/>
          <p:nvPr/>
        </p:nvSpPr>
        <p:spPr>
          <a:xfrm>
            <a:off x="5936344" y="455104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6350">
            <a:solidFill>
              <a:srgbClr val="BBBD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5" name="object 399"/>
          <p:cNvSpPr/>
          <p:nvPr/>
        </p:nvSpPr>
        <p:spPr>
          <a:xfrm>
            <a:off x="4328694" y="4232612"/>
            <a:ext cx="171881" cy="289547"/>
          </a:xfrm>
          <a:custGeom>
            <a:avLst/>
            <a:gdLst/>
            <a:ahLst/>
            <a:cxnLst/>
            <a:rect l="l" t="t" r="r" b="b"/>
            <a:pathLst>
              <a:path w="171881" h="289547">
                <a:moveTo>
                  <a:pt x="171881" y="246570"/>
                </a:moveTo>
                <a:lnTo>
                  <a:pt x="64541" y="246570"/>
                </a:lnTo>
                <a:lnTo>
                  <a:pt x="73012" y="249809"/>
                </a:lnTo>
                <a:lnTo>
                  <a:pt x="117195" y="289547"/>
                </a:lnTo>
                <a:lnTo>
                  <a:pt x="124244" y="289356"/>
                </a:lnTo>
                <a:lnTo>
                  <a:pt x="163588" y="250012"/>
                </a:lnTo>
                <a:lnTo>
                  <a:pt x="171881" y="246570"/>
                </a:lnTo>
                <a:close/>
              </a:path>
              <a:path w="171881" h="289547">
                <a:moveTo>
                  <a:pt x="228422" y="0"/>
                </a:moveTo>
                <a:lnTo>
                  <a:pt x="4864" y="0"/>
                </a:lnTo>
                <a:lnTo>
                  <a:pt x="0" y="4864"/>
                </a:lnTo>
                <a:lnTo>
                  <a:pt x="0" y="241706"/>
                </a:lnTo>
                <a:lnTo>
                  <a:pt x="4864" y="246570"/>
                </a:lnTo>
                <a:lnTo>
                  <a:pt x="228422" y="246570"/>
                </a:lnTo>
                <a:lnTo>
                  <a:pt x="233286" y="241706"/>
                </a:lnTo>
                <a:lnTo>
                  <a:pt x="233286" y="4864"/>
                </a:lnTo>
                <a:lnTo>
                  <a:pt x="228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6" name="object 400"/>
          <p:cNvSpPr/>
          <p:nvPr/>
        </p:nvSpPr>
        <p:spPr>
          <a:xfrm>
            <a:off x="4328694" y="4232612"/>
            <a:ext cx="233286" cy="289547"/>
          </a:xfrm>
          <a:custGeom>
            <a:avLst/>
            <a:gdLst/>
            <a:ahLst/>
            <a:cxnLst/>
            <a:rect l="l" t="t" r="r" b="b"/>
            <a:pathLst>
              <a:path w="233286" h="289547">
                <a:moveTo>
                  <a:pt x="233286" y="10820"/>
                </a:moveTo>
                <a:lnTo>
                  <a:pt x="233286" y="4864"/>
                </a:lnTo>
                <a:lnTo>
                  <a:pt x="228422" y="0"/>
                </a:lnTo>
                <a:lnTo>
                  <a:pt x="222478" y="0"/>
                </a:lnTo>
                <a:lnTo>
                  <a:pt x="10795" y="0"/>
                </a:lnTo>
                <a:lnTo>
                  <a:pt x="4864" y="0"/>
                </a:lnTo>
                <a:lnTo>
                  <a:pt x="0" y="4864"/>
                </a:lnTo>
                <a:lnTo>
                  <a:pt x="0" y="10820"/>
                </a:lnTo>
                <a:lnTo>
                  <a:pt x="0" y="235775"/>
                </a:lnTo>
                <a:lnTo>
                  <a:pt x="0" y="241706"/>
                </a:lnTo>
                <a:lnTo>
                  <a:pt x="4864" y="246570"/>
                </a:lnTo>
                <a:lnTo>
                  <a:pt x="10795" y="246570"/>
                </a:lnTo>
                <a:lnTo>
                  <a:pt x="58597" y="246570"/>
                </a:lnTo>
                <a:lnTo>
                  <a:pt x="64541" y="246570"/>
                </a:lnTo>
                <a:lnTo>
                  <a:pt x="73012" y="249809"/>
                </a:lnTo>
                <a:lnTo>
                  <a:pt x="77444" y="253784"/>
                </a:lnTo>
                <a:lnTo>
                  <a:pt x="112788" y="285584"/>
                </a:lnTo>
                <a:lnTo>
                  <a:pt x="117195" y="289547"/>
                </a:lnTo>
                <a:lnTo>
                  <a:pt x="124244" y="289356"/>
                </a:lnTo>
                <a:lnTo>
                  <a:pt x="128447" y="285165"/>
                </a:lnTo>
                <a:lnTo>
                  <a:pt x="159385" y="254203"/>
                </a:lnTo>
                <a:lnTo>
                  <a:pt x="163588" y="250012"/>
                </a:lnTo>
                <a:lnTo>
                  <a:pt x="171881" y="246570"/>
                </a:lnTo>
                <a:lnTo>
                  <a:pt x="177825" y="246570"/>
                </a:lnTo>
                <a:lnTo>
                  <a:pt x="222478" y="246570"/>
                </a:lnTo>
                <a:lnTo>
                  <a:pt x="228422" y="246570"/>
                </a:lnTo>
                <a:lnTo>
                  <a:pt x="233286" y="241706"/>
                </a:lnTo>
                <a:lnTo>
                  <a:pt x="233286" y="235775"/>
                </a:lnTo>
                <a:lnTo>
                  <a:pt x="233286" y="10820"/>
                </a:lnTo>
                <a:close/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7" name="object 401"/>
          <p:cNvSpPr txBox="1"/>
          <p:nvPr/>
        </p:nvSpPr>
        <p:spPr>
          <a:xfrm>
            <a:off x="4380025" y="4221133"/>
            <a:ext cx="12890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dirty="0" smtClean="0">
                <a:solidFill>
                  <a:srgbClr val="0095D5"/>
                </a:solidFill>
                <a:latin typeface="Calibri"/>
                <a:cs typeface="Calibri"/>
              </a:rPr>
              <a:t>4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8" name="object 5"/>
          <p:cNvSpPr/>
          <p:nvPr/>
        </p:nvSpPr>
        <p:spPr>
          <a:xfrm>
            <a:off x="4627549" y="47244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6350">
            <a:solidFill>
              <a:srgbClr val="BBBD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9" name="object 399"/>
          <p:cNvSpPr/>
          <p:nvPr/>
        </p:nvSpPr>
        <p:spPr>
          <a:xfrm>
            <a:off x="3019899" y="4405967"/>
            <a:ext cx="171881" cy="289547"/>
          </a:xfrm>
          <a:custGeom>
            <a:avLst/>
            <a:gdLst/>
            <a:ahLst/>
            <a:cxnLst/>
            <a:rect l="l" t="t" r="r" b="b"/>
            <a:pathLst>
              <a:path w="171881" h="289547">
                <a:moveTo>
                  <a:pt x="171881" y="246570"/>
                </a:moveTo>
                <a:lnTo>
                  <a:pt x="64541" y="246570"/>
                </a:lnTo>
                <a:lnTo>
                  <a:pt x="73012" y="249809"/>
                </a:lnTo>
                <a:lnTo>
                  <a:pt x="117195" y="289547"/>
                </a:lnTo>
                <a:lnTo>
                  <a:pt x="124244" y="289356"/>
                </a:lnTo>
                <a:lnTo>
                  <a:pt x="163588" y="250012"/>
                </a:lnTo>
                <a:lnTo>
                  <a:pt x="171881" y="246570"/>
                </a:lnTo>
                <a:close/>
              </a:path>
              <a:path w="171881" h="289547">
                <a:moveTo>
                  <a:pt x="228422" y="0"/>
                </a:moveTo>
                <a:lnTo>
                  <a:pt x="4864" y="0"/>
                </a:lnTo>
                <a:lnTo>
                  <a:pt x="0" y="4864"/>
                </a:lnTo>
                <a:lnTo>
                  <a:pt x="0" y="241706"/>
                </a:lnTo>
                <a:lnTo>
                  <a:pt x="4864" y="246570"/>
                </a:lnTo>
                <a:lnTo>
                  <a:pt x="228422" y="246570"/>
                </a:lnTo>
                <a:lnTo>
                  <a:pt x="233286" y="241706"/>
                </a:lnTo>
                <a:lnTo>
                  <a:pt x="233286" y="4864"/>
                </a:lnTo>
                <a:lnTo>
                  <a:pt x="228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0" name="object 400"/>
          <p:cNvSpPr/>
          <p:nvPr/>
        </p:nvSpPr>
        <p:spPr>
          <a:xfrm>
            <a:off x="3019899" y="4405967"/>
            <a:ext cx="233286" cy="289547"/>
          </a:xfrm>
          <a:custGeom>
            <a:avLst/>
            <a:gdLst/>
            <a:ahLst/>
            <a:cxnLst/>
            <a:rect l="l" t="t" r="r" b="b"/>
            <a:pathLst>
              <a:path w="233286" h="289547">
                <a:moveTo>
                  <a:pt x="233286" y="10820"/>
                </a:moveTo>
                <a:lnTo>
                  <a:pt x="233286" y="4864"/>
                </a:lnTo>
                <a:lnTo>
                  <a:pt x="228422" y="0"/>
                </a:lnTo>
                <a:lnTo>
                  <a:pt x="222478" y="0"/>
                </a:lnTo>
                <a:lnTo>
                  <a:pt x="10795" y="0"/>
                </a:lnTo>
                <a:lnTo>
                  <a:pt x="4864" y="0"/>
                </a:lnTo>
                <a:lnTo>
                  <a:pt x="0" y="4864"/>
                </a:lnTo>
                <a:lnTo>
                  <a:pt x="0" y="10820"/>
                </a:lnTo>
                <a:lnTo>
                  <a:pt x="0" y="235775"/>
                </a:lnTo>
                <a:lnTo>
                  <a:pt x="0" y="241706"/>
                </a:lnTo>
                <a:lnTo>
                  <a:pt x="4864" y="246570"/>
                </a:lnTo>
                <a:lnTo>
                  <a:pt x="10795" y="246570"/>
                </a:lnTo>
                <a:lnTo>
                  <a:pt x="58597" y="246570"/>
                </a:lnTo>
                <a:lnTo>
                  <a:pt x="64541" y="246570"/>
                </a:lnTo>
                <a:lnTo>
                  <a:pt x="73012" y="249809"/>
                </a:lnTo>
                <a:lnTo>
                  <a:pt x="77444" y="253784"/>
                </a:lnTo>
                <a:lnTo>
                  <a:pt x="112788" y="285584"/>
                </a:lnTo>
                <a:lnTo>
                  <a:pt x="117195" y="289547"/>
                </a:lnTo>
                <a:lnTo>
                  <a:pt x="124244" y="289356"/>
                </a:lnTo>
                <a:lnTo>
                  <a:pt x="128447" y="285165"/>
                </a:lnTo>
                <a:lnTo>
                  <a:pt x="159385" y="254203"/>
                </a:lnTo>
                <a:lnTo>
                  <a:pt x="163588" y="250012"/>
                </a:lnTo>
                <a:lnTo>
                  <a:pt x="171881" y="246570"/>
                </a:lnTo>
                <a:lnTo>
                  <a:pt x="177825" y="246570"/>
                </a:lnTo>
                <a:lnTo>
                  <a:pt x="222478" y="246570"/>
                </a:lnTo>
                <a:lnTo>
                  <a:pt x="228422" y="246570"/>
                </a:lnTo>
                <a:lnTo>
                  <a:pt x="233286" y="241706"/>
                </a:lnTo>
                <a:lnTo>
                  <a:pt x="233286" y="235775"/>
                </a:lnTo>
                <a:lnTo>
                  <a:pt x="233286" y="10820"/>
                </a:lnTo>
                <a:close/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1" name="object 401"/>
          <p:cNvSpPr txBox="1"/>
          <p:nvPr/>
        </p:nvSpPr>
        <p:spPr>
          <a:xfrm>
            <a:off x="3071230" y="4394488"/>
            <a:ext cx="12890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dirty="0" smtClean="0">
                <a:solidFill>
                  <a:srgbClr val="0095D5"/>
                </a:solidFill>
                <a:latin typeface="Calibri"/>
                <a:cs typeface="Calibri"/>
              </a:rPr>
              <a:t>5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2" name="object 5"/>
          <p:cNvSpPr/>
          <p:nvPr/>
        </p:nvSpPr>
        <p:spPr>
          <a:xfrm>
            <a:off x="2843422" y="404109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6350">
            <a:solidFill>
              <a:srgbClr val="BBBD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3" name="object 399"/>
          <p:cNvSpPr/>
          <p:nvPr/>
        </p:nvSpPr>
        <p:spPr>
          <a:xfrm>
            <a:off x="1235772" y="3722660"/>
            <a:ext cx="171881" cy="289547"/>
          </a:xfrm>
          <a:custGeom>
            <a:avLst/>
            <a:gdLst/>
            <a:ahLst/>
            <a:cxnLst/>
            <a:rect l="l" t="t" r="r" b="b"/>
            <a:pathLst>
              <a:path w="171881" h="289547">
                <a:moveTo>
                  <a:pt x="171881" y="246570"/>
                </a:moveTo>
                <a:lnTo>
                  <a:pt x="64541" y="246570"/>
                </a:lnTo>
                <a:lnTo>
                  <a:pt x="73012" y="249809"/>
                </a:lnTo>
                <a:lnTo>
                  <a:pt x="117195" y="289547"/>
                </a:lnTo>
                <a:lnTo>
                  <a:pt x="124244" y="289356"/>
                </a:lnTo>
                <a:lnTo>
                  <a:pt x="163588" y="250012"/>
                </a:lnTo>
                <a:lnTo>
                  <a:pt x="171881" y="246570"/>
                </a:lnTo>
                <a:close/>
              </a:path>
              <a:path w="171881" h="289547">
                <a:moveTo>
                  <a:pt x="228422" y="0"/>
                </a:moveTo>
                <a:lnTo>
                  <a:pt x="4864" y="0"/>
                </a:lnTo>
                <a:lnTo>
                  <a:pt x="0" y="4864"/>
                </a:lnTo>
                <a:lnTo>
                  <a:pt x="0" y="241706"/>
                </a:lnTo>
                <a:lnTo>
                  <a:pt x="4864" y="246570"/>
                </a:lnTo>
                <a:lnTo>
                  <a:pt x="228422" y="246570"/>
                </a:lnTo>
                <a:lnTo>
                  <a:pt x="233286" y="241706"/>
                </a:lnTo>
                <a:lnTo>
                  <a:pt x="233286" y="4864"/>
                </a:lnTo>
                <a:lnTo>
                  <a:pt x="228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4" name="object 400"/>
          <p:cNvSpPr/>
          <p:nvPr/>
        </p:nvSpPr>
        <p:spPr>
          <a:xfrm>
            <a:off x="1235772" y="3722660"/>
            <a:ext cx="233286" cy="289547"/>
          </a:xfrm>
          <a:custGeom>
            <a:avLst/>
            <a:gdLst/>
            <a:ahLst/>
            <a:cxnLst/>
            <a:rect l="l" t="t" r="r" b="b"/>
            <a:pathLst>
              <a:path w="233286" h="289547">
                <a:moveTo>
                  <a:pt x="233286" y="10820"/>
                </a:moveTo>
                <a:lnTo>
                  <a:pt x="233286" y="4864"/>
                </a:lnTo>
                <a:lnTo>
                  <a:pt x="228422" y="0"/>
                </a:lnTo>
                <a:lnTo>
                  <a:pt x="222478" y="0"/>
                </a:lnTo>
                <a:lnTo>
                  <a:pt x="10795" y="0"/>
                </a:lnTo>
                <a:lnTo>
                  <a:pt x="4864" y="0"/>
                </a:lnTo>
                <a:lnTo>
                  <a:pt x="0" y="4864"/>
                </a:lnTo>
                <a:lnTo>
                  <a:pt x="0" y="10820"/>
                </a:lnTo>
                <a:lnTo>
                  <a:pt x="0" y="235775"/>
                </a:lnTo>
                <a:lnTo>
                  <a:pt x="0" y="241706"/>
                </a:lnTo>
                <a:lnTo>
                  <a:pt x="4864" y="246570"/>
                </a:lnTo>
                <a:lnTo>
                  <a:pt x="10795" y="246570"/>
                </a:lnTo>
                <a:lnTo>
                  <a:pt x="58597" y="246570"/>
                </a:lnTo>
                <a:lnTo>
                  <a:pt x="64541" y="246570"/>
                </a:lnTo>
                <a:lnTo>
                  <a:pt x="73012" y="249809"/>
                </a:lnTo>
                <a:lnTo>
                  <a:pt x="77444" y="253784"/>
                </a:lnTo>
                <a:lnTo>
                  <a:pt x="112788" y="285584"/>
                </a:lnTo>
                <a:lnTo>
                  <a:pt x="117195" y="289547"/>
                </a:lnTo>
                <a:lnTo>
                  <a:pt x="124244" y="289356"/>
                </a:lnTo>
                <a:lnTo>
                  <a:pt x="128447" y="285165"/>
                </a:lnTo>
                <a:lnTo>
                  <a:pt x="159385" y="254203"/>
                </a:lnTo>
                <a:lnTo>
                  <a:pt x="163588" y="250012"/>
                </a:lnTo>
                <a:lnTo>
                  <a:pt x="171881" y="246570"/>
                </a:lnTo>
                <a:lnTo>
                  <a:pt x="177825" y="246570"/>
                </a:lnTo>
                <a:lnTo>
                  <a:pt x="222478" y="246570"/>
                </a:lnTo>
                <a:lnTo>
                  <a:pt x="228422" y="246570"/>
                </a:lnTo>
                <a:lnTo>
                  <a:pt x="233286" y="241706"/>
                </a:lnTo>
                <a:lnTo>
                  <a:pt x="233286" y="235775"/>
                </a:lnTo>
                <a:lnTo>
                  <a:pt x="233286" y="10820"/>
                </a:lnTo>
                <a:close/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5" name="object 401"/>
          <p:cNvSpPr txBox="1"/>
          <p:nvPr/>
        </p:nvSpPr>
        <p:spPr>
          <a:xfrm>
            <a:off x="1287103" y="3711181"/>
            <a:ext cx="12890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dirty="0">
                <a:solidFill>
                  <a:srgbClr val="0095D5"/>
                </a:solidFill>
                <a:latin typeface="Calibri"/>
                <a:cs typeface="Calibri"/>
              </a:rPr>
              <a:t>5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5025363" y="4830350"/>
            <a:ext cx="243256" cy="243246"/>
            <a:chOff x="6170989" y="4800600"/>
            <a:chExt cx="243256" cy="243246"/>
          </a:xfrm>
        </p:grpSpPr>
        <p:sp>
          <p:nvSpPr>
            <p:cNvPr id="87" name="object 30"/>
            <p:cNvSpPr/>
            <p:nvPr/>
          </p:nvSpPr>
          <p:spPr>
            <a:xfrm>
              <a:off x="6170989" y="4800600"/>
              <a:ext cx="243256" cy="243246"/>
            </a:xfrm>
            <a:custGeom>
              <a:avLst/>
              <a:gdLst/>
              <a:ahLst/>
              <a:cxnLst/>
              <a:rect l="l" t="t" r="r" b="b"/>
              <a:pathLst>
                <a:path w="415150" h="415137">
                  <a:moveTo>
                    <a:pt x="207581" y="0"/>
                  </a:moveTo>
                  <a:lnTo>
                    <a:pt x="157697" y="6032"/>
                  </a:lnTo>
                  <a:lnTo>
                    <a:pt x="112186" y="23167"/>
                  </a:lnTo>
                  <a:lnTo>
                    <a:pt x="72490" y="49962"/>
                  </a:lnTo>
                  <a:lnTo>
                    <a:pt x="40051" y="84976"/>
                  </a:lnTo>
                  <a:lnTo>
                    <a:pt x="16312" y="126765"/>
                  </a:lnTo>
                  <a:lnTo>
                    <a:pt x="2716" y="173889"/>
                  </a:lnTo>
                  <a:lnTo>
                    <a:pt x="0" y="207556"/>
                  </a:lnTo>
                  <a:lnTo>
                    <a:pt x="688" y="224579"/>
                  </a:lnTo>
                  <a:lnTo>
                    <a:pt x="10582" y="273162"/>
                  </a:lnTo>
                  <a:lnTo>
                    <a:pt x="31100" y="316895"/>
                  </a:lnTo>
                  <a:lnTo>
                    <a:pt x="60799" y="354333"/>
                  </a:lnTo>
                  <a:lnTo>
                    <a:pt x="98236" y="384033"/>
                  </a:lnTo>
                  <a:lnTo>
                    <a:pt x="141970" y="404553"/>
                  </a:lnTo>
                  <a:lnTo>
                    <a:pt x="190556" y="414449"/>
                  </a:lnTo>
                  <a:lnTo>
                    <a:pt x="207581" y="415137"/>
                  </a:lnTo>
                  <a:lnTo>
                    <a:pt x="224607" y="414449"/>
                  </a:lnTo>
                  <a:lnTo>
                    <a:pt x="273196" y="404553"/>
                  </a:lnTo>
                  <a:lnTo>
                    <a:pt x="316928" y="384033"/>
                  </a:lnTo>
                  <a:lnTo>
                    <a:pt x="354361" y="354333"/>
                  </a:lnTo>
                  <a:lnTo>
                    <a:pt x="384056" y="316895"/>
                  </a:lnTo>
                  <a:lnTo>
                    <a:pt x="404570" y="273162"/>
                  </a:lnTo>
                  <a:lnTo>
                    <a:pt x="414462" y="224579"/>
                  </a:lnTo>
                  <a:lnTo>
                    <a:pt x="415150" y="207556"/>
                  </a:lnTo>
                  <a:lnTo>
                    <a:pt x="414462" y="190533"/>
                  </a:lnTo>
                  <a:lnTo>
                    <a:pt x="404570" y="141952"/>
                  </a:lnTo>
                  <a:lnTo>
                    <a:pt x="384056" y="98224"/>
                  </a:lnTo>
                  <a:lnTo>
                    <a:pt x="354361" y="60791"/>
                  </a:lnTo>
                  <a:lnTo>
                    <a:pt x="316928" y="31096"/>
                  </a:lnTo>
                  <a:lnTo>
                    <a:pt x="273196" y="10581"/>
                  </a:lnTo>
                  <a:lnTo>
                    <a:pt x="224607" y="688"/>
                  </a:lnTo>
                  <a:lnTo>
                    <a:pt x="207581" y="0"/>
                  </a:lnTo>
                  <a:close/>
                </a:path>
              </a:pathLst>
            </a:custGeom>
            <a:solidFill>
              <a:srgbClr val="8DC53E"/>
            </a:solidFill>
            <a:ln w="12700"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88" name="object 31"/>
            <p:cNvSpPr/>
            <p:nvPr/>
          </p:nvSpPr>
          <p:spPr>
            <a:xfrm>
              <a:off x="6255820" y="4850406"/>
              <a:ext cx="91463" cy="153792"/>
            </a:xfrm>
            <a:custGeom>
              <a:avLst/>
              <a:gdLst/>
              <a:ahLst/>
              <a:cxnLst/>
              <a:rect l="l" t="t" r="r" b="b"/>
              <a:pathLst>
                <a:path w="156095" h="262470">
                  <a:moveTo>
                    <a:pt x="118198" y="0"/>
                  </a:moveTo>
                  <a:lnTo>
                    <a:pt x="44551" y="0"/>
                  </a:lnTo>
                  <a:lnTo>
                    <a:pt x="36715" y="5829"/>
                  </a:lnTo>
                  <a:lnTo>
                    <a:pt x="0" y="128320"/>
                  </a:lnTo>
                  <a:lnTo>
                    <a:pt x="4343" y="134226"/>
                  </a:lnTo>
                  <a:lnTo>
                    <a:pt x="41998" y="134670"/>
                  </a:lnTo>
                  <a:lnTo>
                    <a:pt x="48094" y="140830"/>
                  </a:lnTo>
                  <a:lnTo>
                    <a:pt x="48094" y="261531"/>
                  </a:lnTo>
                  <a:lnTo>
                    <a:pt x="51320" y="262470"/>
                  </a:lnTo>
                  <a:lnTo>
                    <a:pt x="152158" y="101523"/>
                  </a:lnTo>
                  <a:lnTo>
                    <a:pt x="156095" y="95199"/>
                  </a:lnTo>
                  <a:lnTo>
                    <a:pt x="153250" y="90043"/>
                  </a:lnTo>
                  <a:lnTo>
                    <a:pt x="101803" y="90043"/>
                  </a:lnTo>
                  <a:lnTo>
                    <a:pt x="97561" y="84226"/>
                  </a:lnTo>
                  <a:lnTo>
                    <a:pt x="122466" y="5803"/>
                  </a:lnTo>
                  <a:lnTo>
                    <a:pt x="1181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850234" y="4830350"/>
            <a:ext cx="267582" cy="243246"/>
            <a:chOff x="6170989" y="4800600"/>
            <a:chExt cx="243256" cy="243246"/>
          </a:xfrm>
        </p:grpSpPr>
        <p:sp>
          <p:nvSpPr>
            <p:cNvPr id="90" name="object 30"/>
            <p:cNvSpPr/>
            <p:nvPr/>
          </p:nvSpPr>
          <p:spPr>
            <a:xfrm>
              <a:off x="6170989" y="4800600"/>
              <a:ext cx="243256" cy="243246"/>
            </a:xfrm>
            <a:custGeom>
              <a:avLst/>
              <a:gdLst/>
              <a:ahLst/>
              <a:cxnLst/>
              <a:rect l="l" t="t" r="r" b="b"/>
              <a:pathLst>
                <a:path w="415150" h="415137">
                  <a:moveTo>
                    <a:pt x="207581" y="0"/>
                  </a:moveTo>
                  <a:lnTo>
                    <a:pt x="157697" y="6032"/>
                  </a:lnTo>
                  <a:lnTo>
                    <a:pt x="112186" y="23167"/>
                  </a:lnTo>
                  <a:lnTo>
                    <a:pt x="72490" y="49962"/>
                  </a:lnTo>
                  <a:lnTo>
                    <a:pt x="40051" y="84976"/>
                  </a:lnTo>
                  <a:lnTo>
                    <a:pt x="16312" y="126765"/>
                  </a:lnTo>
                  <a:lnTo>
                    <a:pt x="2716" y="173889"/>
                  </a:lnTo>
                  <a:lnTo>
                    <a:pt x="0" y="207556"/>
                  </a:lnTo>
                  <a:lnTo>
                    <a:pt x="688" y="224579"/>
                  </a:lnTo>
                  <a:lnTo>
                    <a:pt x="10582" y="273162"/>
                  </a:lnTo>
                  <a:lnTo>
                    <a:pt x="31100" y="316895"/>
                  </a:lnTo>
                  <a:lnTo>
                    <a:pt x="60799" y="354333"/>
                  </a:lnTo>
                  <a:lnTo>
                    <a:pt x="98236" y="384033"/>
                  </a:lnTo>
                  <a:lnTo>
                    <a:pt x="141970" y="404553"/>
                  </a:lnTo>
                  <a:lnTo>
                    <a:pt x="190556" y="414449"/>
                  </a:lnTo>
                  <a:lnTo>
                    <a:pt x="207581" y="415137"/>
                  </a:lnTo>
                  <a:lnTo>
                    <a:pt x="224607" y="414449"/>
                  </a:lnTo>
                  <a:lnTo>
                    <a:pt x="273196" y="404553"/>
                  </a:lnTo>
                  <a:lnTo>
                    <a:pt x="316928" y="384033"/>
                  </a:lnTo>
                  <a:lnTo>
                    <a:pt x="354361" y="354333"/>
                  </a:lnTo>
                  <a:lnTo>
                    <a:pt x="384056" y="316895"/>
                  </a:lnTo>
                  <a:lnTo>
                    <a:pt x="404570" y="273162"/>
                  </a:lnTo>
                  <a:lnTo>
                    <a:pt x="414462" y="224579"/>
                  </a:lnTo>
                  <a:lnTo>
                    <a:pt x="415150" y="207556"/>
                  </a:lnTo>
                  <a:lnTo>
                    <a:pt x="414462" y="190533"/>
                  </a:lnTo>
                  <a:lnTo>
                    <a:pt x="404570" y="141952"/>
                  </a:lnTo>
                  <a:lnTo>
                    <a:pt x="384056" y="98224"/>
                  </a:lnTo>
                  <a:lnTo>
                    <a:pt x="354361" y="60791"/>
                  </a:lnTo>
                  <a:lnTo>
                    <a:pt x="316928" y="31096"/>
                  </a:lnTo>
                  <a:lnTo>
                    <a:pt x="273196" y="10581"/>
                  </a:lnTo>
                  <a:lnTo>
                    <a:pt x="224607" y="688"/>
                  </a:lnTo>
                  <a:lnTo>
                    <a:pt x="207581" y="0"/>
                  </a:lnTo>
                  <a:close/>
                </a:path>
              </a:pathLst>
            </a:custGeom>
            <a:solidFill>
              <a:srgbClr val="8DC53E"/>
            </a:solidFill>
            <a:ln w="12700"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91" name="object 31"/>
            <p:cNvSpPr/>
            <p:nvPr/>
          </p:nvSpPr>
          <p:spPr>
            <a:xfrm>
              <a:off x="6255820" y="4850406"/>
              <a:ext cx="91463" cy="153792"/>
            </a:xfrm>
            <a:custGeom>
              <a:avLst/>
              <a:gdLst/>
              <a:ahLst/>
              <a:cxnLst/>
              <a:rect l="l" t="t" r="r" b="b"/>
              <a:pathLst>
                <a:path w="156095" h="262470">
                  <a:moveTo>
                    <a:pt x="118198" y="0"/>
                  </a:moveTo>
                  <a:lnTo>
                    <a:pt x="44551" y="0"/>
                  </a:lnTo>
                  <a:lnTo>
                    <a:pt x="36715" y="5829"/>
                  </a:lnTo>
                  <a:lnTo>
                    <a:pt x="0" y="128320"/>
                  </a:lnTo>
                  <a:lnTo>
                    <a:pt x="4343" y="134226"/>
                  </a:lnTo>
                  <a:lnTo>
                    <a:pt x="41998" y="134670"/>
                  </a:lnTo>
                  <a:lnTo>
                    <a:pt x="48094" y="140830"/>
                  </a:lnTo>
                  <a:lnTo>
                    <a:pt x="48094" y="261531"/>
                  </a:lnTo>
                  <a:lnTo>
                    <a:pt x="51320" y="262470"/>
                  </a:lnTo>
                  <a:lnTo>
                    <a:pt x="152158" y="101523"/>
                  </a:lnTo>
                  <a:lnTo>
                    <a:pt x="156095" y="95199"/>
                  </a:lnTo>
                  <a:lnTo>
                    <a:pt x="153250" y="90043"/>
                  </a:lnTo>
                  <a:lnTo>
                    <a:pt x="101803" y="90043"/>
                  </a:lnTo>
                  <a:lnTo>
                    <a:pt x="97561" y="84226"/>
                  </a:lnTo>
                  <a:lnTo>
                    <a:pt x="122466" y="5803"/>
                  </a:lnTo>
                  <a:lnTo>
                    <a:pt x="1181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</p:grpSp>
      <p:sp>
        <p:nvSpPr>
          <p:cNvPr id="92" name="object 44"/>
          <p:cNvSpPr txBox="1"/>
          <p:nvPr/>
        </p:nvSpPr>
        <p:spPr>
          <a:xfrm>
            <a:off x="3912132" y="5867048"/>
            <a:ext cx="127698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spc="10" dirty="0" smtClean="0">
                <a:solidFill>
                  <a:srgbClr val="0095D5"/>
                </a:solidFill>
                <a:latin typeface="Calibri"/>
                <a:cs typeface="Calibri"/>
              </a:rPr>
              <a:t>units of</a:t>
            </a:r>
          </a:p>
          <a:p>
            <a:pPr marL="12700" marR="6350">
              <a:lnSpc>
                <a:spcPct val="100000"/>
              </a:lnSpc>
            </a:pPr>
            <a:r>
              <a:rPr lang="en-US" sz="1200" spc="10" dirty="0" smtClean="0">
                <a:solidFill>
                  <a:srgbClr val="0095D5"/>
                </a:solidFill>
                <a:latin typeface="Calibri"/>
                <a:cs typeface="Calibri"/>
              </a:rPr>
              <a:t>support transport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3" name="object 16"/>
          <p:cNvSpPr txBox="1"/>
          <p:nvPr/>
        </p:nvSpPr>
        <p:spPr>
          <a:xfrm>
            <a:off x="3024636" y="5601394"/>
            <a:ext cx="118999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6600" spc="-280" dirty="0" smtClean="0">
                <a:solidFill>
                  <a:srgbClr val="0095D5"/>
                </a:solidFill>
                <a:latin typeface="Calibri"/>
                <a:cs typeface="Calibri"/>
              </a:rPr>
              <a:t>4</a:t>
            </a:r>
            <a:r>
              <a:rPr lang="en-US" sz="6600" spc="-280" dirty="0" smtClean="0">
                <a:solidFill>
                  <a:srgbClr val="0095D5"/>
                </a:solidFill>
                <a:latin typeface="Calibri"/>
                <a:cs typeface="Calibri"/>
              </a:rPr>
              <a:t>6</a:t>
            </a:r>
            <a:endParaRPr sz="6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85926"/>
            <a:ext cx="210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 txBox="1">
            <a:spLocks/>
          </p:cNvSpPr>
          <p:nvPr/>
        </p:nvSpPr>
        <p:spPr>
          <a:xfrm>
            <a:off x="7740650" y="6283325"/>
            <a:ext cx="1154113" cy="3492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2400" b="1" spc="-40" dirty="0" smtClean="0">
                <a:solidFill>
                  <a:srgbClr val="0096DC"/>
                </a:solidFill>
              </a:rPr>
              <a:t>3</a:t>
            </a:r>
            <a:r>
              <a:rPr lang="ru-RU" sz="2400" b="1" spc="-40" dirty="0" smtClean="0">
                <a:solidFill>
                  <a:srgbClr val="06A1D8"/>
                </a:solidFill>
              </a:rPr>
              <a:t> </a:t>
            </a:r>
            <a:r>
              <a:rPr lang="en-US" sz="2000" b="1" spc="-40" dirty="0" smtClean="0">
                <a:solidFill>
                  <a:prstClr val="white">
                    <a:lumMod val="65000"/>
                  </a:prstClr>
                </a:solidFill>
              </a:rPr>
              <a:t>/ 28</a:t>
            </a:r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638175" y="404813"/>
            <a:ext cx="7534275" cy="35083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400" b="1" spc="-40" dirty="0" smtClean="0">
                <a:solidFill>
                  <a:prstClr val="white"/>
                </a:solidFill>
              </a:rPr>
              <a:t>THE COMPANY AT A GLANCE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01612" y="1328537"/>
            <a:ext cx="4442395" cy="481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69875" indent="-269875" algn="just" fontAlgn="auto">
              <a:spcBef>
                <a:spcPts val="0"/>
              </a:spcBef>
              <a:spcAft>
                <a:spcPts val="300"/>
              </a:spcAft>
              <a:buClr>
                <a:srgbClr val="0095DA"/>
              </a:buClr>
              <a:buSzPct val="120000"/>
              <a:buFont typeface="Webdings" pitchFamily="18" charset="2"/>
              <a:buBlip>
                <a:blip r:embed="rId3"/>
              </a:buBlip>
              <a:defRPr/>
            </a:pPr>
            <a:r>
              <a:rPr lang="en-GB" sz="1000" kern="0" dirty="0" smtClean="0">
                <a:latin typeface="Calibri" pitchFamily="34" charset="0"/>
                <a:cs typeface="Calibri" pitchFamily="34" charset="0"/>
              </a:rPr>
              <a:t>One </a:t>
            </a:r>
            <a:r>
              <a:rPr lang="en-GB" sz="1000" kern="0" dirty="0">
                <a:latin typeface="Calibri" pitchFamily="34" charset="0"/>
                <a:cs typeface="Calibri" pitchFamily="34" charset="0"/>
              </a:rPr>
              <a:t>of </a:t>
            </a:r>
            <a:r>
              <a:rPr lang="en-GB" sz="1000" kern="0" dirty="0" smtClean="0">
                <a:latin typeface="Calibri" pitchFamily="34" charset="0"/>
                <a:cs typeface="Calibri" pitchFamily="34" charset="0"/>
              </a:rPr>
              <a:t>the major</a:t>
            </a:r>
            <a:r>
              <a:rPr lang="en-US" sz="1000" kern="0" dirty="0">
                <a:latin typeface="Calibri" pitchFamily="34" charset="0"/>
                <a:cs typeface="Calibri" pitchFamily="34" charset="0"/>
              </a:rPr>
              <a:t> coal suppliers in Western Siberia</a:t>
            </a:r>
          </a:p>
          <a:p>
            <a:pPr marL="269875" indent="-269875" algn="just">
              <a:spcAft>
                <a:spcPts val="300"/>
              </a:spcAft>
              <a:buClr>
                <a:srgbClr val="0095DA"/>
              </a:buClr>
              <a:buSzPct val="120000"/>
              <a:buBlip>
                <a:blip r:embed="rId3"/>
              </a:buBlip>
              <a:defRPr/>
            </a:pPr>
            <a:r>
              <a:rPr lang="en-US" sz="1000" kern="0" dirty="0" smtClean="0">
                <a:cs typeface="Calibri" pitchFamily="34" charset="0"/>
              </a:rPr>
              <a:t>Largest </a:t>
            </a:r>
            <a:r>
              <a:rPr lang="en-US" sz="1000" kern="0" dirty="0">
                <a:cs typeface="Calibri" pitchFamily="34" charset="0"/>
              </a:rPr>
              <a:t>retail coal distribution network in </a:t>
            </a:r>
            <a:r>
              <a:rPr lang="en-US" sz="1000" kern="0" dirty="0" smtClean="0">
                <a:cs typeface="Calibri" pitchFamily="34" charset="0"/>
              </a:rPr>
              <a:t>Russia</a:t>
            </a:r>
            <a:r>
              <a:rPr lang="ru-RU" sz="1000" kern="0" dirty="0" smtClean="0">
                <a:cs typeface="Calibri" pitchFamily="34" charset="0"/>
              </a:rPr>
              <a:t>: 100 </a:t>
            </a:r>
            <a:r>
              <a:rPr lang="en-US" sz="1000" kern="0" dirty="0" err="1" smtClean="0">
                <a:cs typeface="Calibri" pitchFamily="34" charset="0"/>
              </a:rPr>
              <a:t>PoS</a:t>
            </a:r>
            <a:endParaRPr lang="ru-RU" sz="1000" kern="0" dirty="0" smtClean="0">
              <a:cs typeface="Calibri" pitchFamily="34" charset="0"/>
            </a:endParaRPr>
          </a:p>
          <a:p>
            <a:pPr marL="269875" indent="-269875" algn="just">
              <a:spcAft>
                <a:spcPts val="300"/>
              </a:spcAft>
              <a:buClr>
                <a:srgbClr val="0095DA"/>
              </a:buClr>
              <a:buSzPct val="120000"/>
              <a:buFont typeface="Webdings" pitchFamily="18" charset="2"/>
              <a:buBlip>
                <a:blip r:embed="rId3"/>
              </a:buBlip>
              <a:defRPr/>
            </a:pPr>
            <a:r>
              <a:rPr lang="en-US" sz="1000" kern="0" dirty="0" smtClean="0">
                <a:cs typeface="Calibri" pitchFamily="34" charset="0"/>
              </a:rPr>
              <a:t>Since its establishment in 2000, the Company has launched four open-pit mines  and two washing plants. All production assets including developed and extensive infrastructure, are located in the same 10-km-</a:t>
            </a:r>
            <a:r>
              <a:rPr lang="en-US" sz="1000" dirty="0" smtClean="0"/>
              <a:t>diameter </a:t>
            </a:r>
            <a:r>
              <a:rPr lang="en-US" sz="1000" kern="0" dirty="0" smtClean="0">
                <a:cs typeface="Calibri" pitchFamily="34" charset="0"/>
              </a:rPr>
              <a:t>industrial cluster </a:t>
            </a:r>
            <a:endParaRPr lang="en-US" sz="1000" kern="0" dirty="0">
              <a:cs typeface="Calibri" pitchFamily="34" charset="0"/>
            </a:endParaRPr>
          </a:p>
          <a:p>
            <a:pPr marL="625475" lvl="1" indent="-168275" algn="just" fontAlgn="auto">
              <a:spcBef>
                <a:spcPts val="0"/>
              </a:spcBef>
              <a:spcAft>
                <a:spcPts val="300"/>
              </a:spcAft>
              <a:buClr>
                <a:srgbClr val="0096DC"/>
              </a:buClr>
              <a:buSzPct val="90000"/>
              <a:buFont typeface="Wingdings 3" pitchFamily="18" charset="2"/>
              <a:buChar char="p"/>
              <a:defRPr/>
            </a:pPr>
            <a:r>
              <a:rPr lang="en-US" sz="900" kern="0" dirty="0">
                <a:latin typeface="Calibri" pitchFamily="34" charset="0"/>
                <a:cs typeface="Calibri" pitchFamily="34" charset="0"/>
              </a:rPr>
              <a:t>100% high-quality thermal coal grade D </a:t>
            </a:r>
            <a:r>
              <a:rPr lang="en-US" sz="900" kern="0" dirty="0" smtClean="0">
                <a:latin typeface="Calibri" pitchFamily="34" charset="0"/>
                <a:cs typeface="Calibri" pitchFamily="34" charset="0"/>
              </a:rPr>
              <a:t>(under </a:t>
            </a:r>
            <a:r>
              <a:rPr lang="en-US" sz="900" kern="0" dirty="0">
                <a:latin typeface="Calibri" pitchFamily="34" charset="0"/>
                <a:cs typeface="Calibri" pitchFamily="34" charset="0"/>
              </a:rPr>
              <a:t>Russian </a:t>
            </a:r>
            <a:r>
              <a:rPr lang="en-US" sz="900" kern="0" dirty="0" smtClean="0">
                <a:latin typeface="Calibri" pitchFamily="34" charset="0"/>
                <a:cs typeface="Calibri" pitchFamily="34" charset="0"/>
              </a:rPr>
              <a:t>classification)</a:t>
            </a:r>
            <a:endParaRPr lang="en-US" sz="900" kern="0" dirty="0">
              <a:latin typeface="Calibri" pitchFamily="34" charset="0"/>
              <a:cs typeface="Calibri" pitchFamily="34" charset="0"/>
            </a:endParaRPr>
          </a:p>
          <a:p>
            <a:pPr marL="625475" lvl="1" indent="-168275" algn="just" fontAlgn="auto">
              <a:spcBef>
                <a:spcPts val="0"/>
              </a:spcBef>
              <a:spcAft>
                <a:spcPts val="300"/>
              </a:spcAft>
              <a:buClr>
                <a:srgbClr val="0096DC"/>
              </a:buClr>
              <a:buSzPct val="90000"/>
              <a:buFont typeface="Wingdings 3" pitchFamily="18" charset="2"/>
              <a:buChar char="p"/>
              <a:defRPr/>
            </a:pPr>
            <a:r>
              <a:rPr lang="en-US" sz="900" kern="0" dirty="0" smtClean="0">
                <a:latin typeface="Calibri" pitchFamily="34" charset="0"/>
                <a:cs typeface="Calibri" pitchFamily="34" charset="0"/>
              </a:rPr>
              <a:t>Over 1</a:t>
            </a:r>
            <a:r>
              <a:rPr lang="ru-RU" sz="900" kern="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900" kern="0" dirty="0" smtClean="0">
                <a:latin typeface="Calibri" pitchFamily="34" charset="0"/>
                <a:cs typeface="Calibri" pitchFamily="34" charset="0"/>
              </a:rPr>
              <a:t> million </a:t>
            </a:r>
            <a:r>
              <a:rPr lang="en-US" sz="900" kern="0" dirty="0">
                <a:latin typeface="Calibri" pitchFamily="34" charset="0"/>
                <a:cs typeface="Calibri" pitchFamily="34" charset="0"/>
              </a:rPr>
              <a:t>tonnes </a:t>
            </a:r>
            <a:r>
              <a:rPr lang="en-US" sz="900" kern="0" dirty="0" smtClean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900" kern="0" dirty="0">
                <a:latin typeface="Calibri" pitchFamily="34" charset="0"/>
                <a:cs typeface="Calibri" pitchFamily="34" charset="0"/>
              </a:rPr>
              <a:t>coal produced in </a:t>
            </a:r>
            <a:r>
              <a:rPr lang="en-US" sz="900" kern="0" dirty="0" smtClean="0">
                <a:latin typeface="Calibri" pitchFamily="34" charset="0"/>
                <a:cs typeface="Calibri" pitchFamily="34" charset="0"/>
              </a:rPr>
              <a:t>201</a:t>
            </a:r>
            <a:r>
              <a:rPr lang="ru-RU" sz="900" kern="0" dirty="0" smtClean="0">
                <a:latin typeface="Calibri" pitchFamily="34" charset="0"/>
                <a:cs typeface="Calibri" pitchFamily="34" charset="0"/>
              </a:rPr>
              <a:t>5</a:t>
            </a:r>
            <a:endParaRPr lang="en-US" sz="900" kern="0" dirty="0">
              <a:latin typeface="Calibri" pitchFamily="34" charset="0"/>
              <a:cs typeface="Calibri" pitchFamily="34" charset="0"/>
            </a:endParaRPr>
          </a:p>
          <a:p>
            <a:pPr marL="625475" lvl="1" indent="-168275" algn="just">
              <a:spcAft>
                <a:spcPts val="300"/>
              </a:spcAft>
              <a:buClr>
                <a:srgbClr val="0096DC"/>
              </a:buClr>
              <a:buSzPct val="90000"/>
              <a:buFont typeface="Wingdings 3" pitchFamily="18" charset="2"/>
              <a:buChar char="p"/>
              <a:defRPr/>
            </a:pPr>
            <a:r>
              <a:rPr lang="en-US" sz="900" kern="0" dirty="0" smtClean="0">
                <a:latin typeface="Calibri" pitchFamily="34" charset="0"/>
                <a:cs typeface="Calibri" pitchFamily="34" charset="0"/>
              </a:rPr>
              <a:t>Developed railroad network and facilities</a:t>
            </a:r>
            <a:r>
              <a:rPr lang="ru-RU" sz="900" kern="0" dirty="0" smtClean="0">
                <a:cs typeface="Calibri" pitchFamily="34" charset="0"/>
              </a:rPr>
              <a:t>: </a:t>
            </a:r>
            <a:r>
              <a:rPr lang="en-US" sz="900" kern="0" dirty="0">
                <a:cs typeface="Calibri" pitchFamily="34" charset="0"/>
              </a:rPr>
              <a:t>handling </a:t>
            </a:r>
            <a:r>
              <a:rPr lang="en-US" sz="900" kern="0" dirty="0" smtClean="0">
                <a:cs typeface="Calibri" pitchFamily="34" charset="0"/>
              </a:rPr>
              <a:t>capacity – </a:t>
            </a:r>
            <a:r>
              <a:rPr lang="ru-RU" sz="900" kern="0" dirty="0" smtClean="0">
                <a:cs typeface="Calibri" pitchFamily="34" charset="0"/>
              </a:rPr>
              <a:t>17 </a:t>
            </a:r>
            <a:r>
              <a:rPr lang="en-US" sz="900" kern="0" dirty="0" smtClean="0">
                <a:cs typeface="Calibri" pitchFamily="34" charset="0"/>
              </a:rPr>
              <a:t>million tonnes per year</a:t>
            </a:r>
            <a:r>
              <a:rPr lang="ru-RU" sz="900" kern="0" dirty="0" smtClean="0">
                <a:cs typeface="Calibri" pitchFamily="34" charset="0"/>
              </a:rPr>
              <a:t>, 90 </a:t>
            </a:r>
            <a:r>
              <a:rPr lang="en-US" sz="900" kern="0" dirty="0" smtClean="0">
                <a:cs typeface="Calibri" pitchFamily="34" charset="0"/>
              </a:rPr>
              <a:t>km of railroad</a:t>
            </a:r>
            <a:r>
              <a:rPr lang="ru-RU" sz="900" kern="0" dirty="0" smtClean="0">
                <a:cs typeface="Calibri" pitchFamily="34" charset="0"/>
              </a:rPr>
              <a:t>, </a:t>
            </a:r>
            <a:r>
              <a:rPr lang="en-US" sz="900" kern="0" dirty="0" smtClean="0">
                <a:cs typeface="Calibri" pitchFamily="34" charset="0"/>
              </a:rPr>
              <a:t>six</a:t>
            </a:r>
            <a:r>
              <a:rPr lang="ru-RU" sz="900" kern="0" dirty="0" smtClean="0">
                <a:cs typeface="Calibri" pitchFamily="34" charset="0"/>
              </a:rPr>
              <a:t> </a:t>
            </a:r>
            <a:r>
              <a:rPr lang="en-US" sz="900" kern="0" dirty="0" smtClean="0">
                <a:cs typeface="Calibri" pitchFamily="34" charset="0"/>
              </a:rPr>
              <a:t>loading</a:t>
            </a:r>
            <a:r>
              <a:rPr lang="ru-RU" sz="900" kern="0" dirty="0" smtClean="0">
                <a:cs typeface="Calibri" pitchFamily="34" charset="0"/>
              </a:rPr>
              <a:t> </a:t>
            </a:r>
            <a:r>
              <a:rPr lang="en-US" sz="900" kern="0" dirty="0" smtClean="0">
                <a:cs typeface="Calibri" pitchFamily="34" charset="0"/>
              </a:rPr>
              <a:t>and one sorting station</a:t>
            </a:r>
            <a:r>
              <a:rPr lang="ru-RU" sz="900" kern="0" dirty="0" smtClean="0">
                <a:cs typeface="Calibri" pitchFamily="34" charset="0"/>
              </a:rPr>
              <a:t>.</a:t>
            </a:r>
            <a:endParaRPr lang="en-US" sz="900" kern="0" dirty="0" smtClean="0">
              <a:cs typeface="Calibri" pitchFamily="34" charset="0"/>
            </a:endParaRPr>
          </a:p>
          <a:p>
            <a:pPr marL="625475" lvl="1" indent="-168275" algn="just">
              <a:spcAft>
                <a:spcPts val="300"/>
              </a:spcAft>
              <a:buClr>
                <a:srgbClr val="0096DC"/>
              </a:buClr>
              <a:buSzPct val="90000"/>
              <a:buFont typeface="Wingdings 3" pitchFamily="18" charset="2"/>
              <a:buChar char="p"/>
              <a:defRPr/>
            </a:pPr>
            <a:r>
              <a:rPr lang="en-US" sz="900" kern="0" dirty="0" smtClean="0">
                <a:cs typeface="Calibri" pitchFamily="34" charset="0"/>
              </a:rPr>
              <a:t>Structural capacity of two washing plants – 6 million tonnes per year</a:t>
            </a:r>
          </a:p>
          <a:p>
            <a:pPr marL="625475" lvl="1" indent="-168275" algn="just">
              <a:spcAft>
                <a:spcPts val="300"/>
              </a:spcAft>
              <a:buClr>
                <a:srgbClr val="0096DC"/>
              </a:buClr>
              <a:buSzPct val="90000"/>
              <a:buFont typeface="Wingdings 3" pitchFamily="18" charset="2"/>
              <a:buChar char="p"/>
              <a:defRPr/>
            </a:pPr>
            <a:endParaRPr lang="en-US" sz="900" kern="0" dirty="0">
              <a:solidFill>
                <a:srgbClr val="FF0000"/>
              </a:solidFill>
              <a:cs typeface="Calibri" pitchFamily="34" charset="0"/>
            </a:endParaRPr>
          </a:p>
          <a:p>
            <a:pPr lvl="1" algn="just">
              <a:spcAft>
                <a:spcPts val="300"/>
              </a:spcAft>
              <a:buClr>
                <a:srgbClr val="0096DC"/>
              </a:buClr>
              <a:buSzPct val="90000"/>
              <a:defRPr/>
            </a:pPr>
            <a:endParaRPr lang="en-US" sz="900" kern="0" dirty="0">
              <a:cs typeface="Calibri" pitchFamily="34" charset="0"/>
            </a:endParaRPr>
          </a:p>
          <a:p>
            <a:pPr marL="625475" lvl="1" indent="-168275" algn="just">
              <a:spcAft>
                <a:spcPts val="300"/>
              </a:spcAft>
              <a:buClr>
                <a:srgbClr val="0096DC"/>
              </a:buClr>
              <a:buSzPct val="90000"/>
              <a:buFont typeface="Wingdings 3" pitchFamily="18" charset="2"/>
              <a:buChar char="p"/>
              <a:defRPr/>
            </a:pPr>
            <a:endParaRPr lang="en-US" sz="900" kern="0" dirty="0">
              <a:cs typeface="Calibri" pitchFamily="34" charset="0"/>
            </a:endParaRPr>
          </a:p>
          <a:p>
            <a:pPr lvl="1" algn="just">
              <a:spcBef>
                <a:spcPct val="20000"/>
              </a:spcBef>
              <a:spcAft>
                <a:spcPts val="300"/>
              </a:spcAft>
              <a:buClr>
                <a:srgbClr val="0096DC"/>
              </a:buClr>
              <a:buSzPct val="90000"/>
              <a:defRPr/>
            </a:pPr>
            <a:endParaRPr lang="en-US" sz="900" kern="0" dirty="0">
              <a:cs typeface="Calibri" pitchFamily="34" charset="0"/>
            </a:endParaRPr>
          </a:p>
          <a:p>
            <a:pPr marL="625475" lvl="1" indent="-168275" algn="just">
              <a:spcBef>
                <a:spcPct val="20000"/>
              </a:spcBef>
              <a:spcAft>
                <a:spcPts val="300"/>
              </a:spcAft>
              <a:buClr>
                <a:srgbClr val="0096DC"/>
              </a:buClr>
              <a:buSzPct val="90000"/>
              <a:buFont typeface="Wingdings 3" pitchFamily="18" charset="2"/>
              <a:buChar char="p"/>
              <a:defRPr/>
            </a:pPr>
            <a:endParaRPr lang="en-US" sz="900" kern="0" dirty="0">
              <a:cs typeface="Calibri" pitchFamily="34" charset="0"/>
            </a:endParaRPr>
          </a:p>
          <a:p>
            <a:pPr marL="625475" lvl="1" indent="-168275" algn="just">
              <a:spcBef>
                <a:spcPct val="20000"/>
              </a:spcBef>
              <a:spcAft>
                <a:spcPts val="300"/>
              </a:spcAft>
              <a:buClr>
                <a:srgbClr val="0096DC"/>
              </a:buClr>
              <a:buSzPct val="90000"/>
              <a:defRPr/>
            </a:pPr>
            <a:endParaRPr lang="ru-RU" sz="900" kern="0" dirty="0" smtClean="0">
              <a:cs typeface="Calibri" pitchFamily="34" charset="0"/>
            </a:endParaRPr>
          </a:p>
          <a:p>
            <a:pPr marL="625475" lvl="1" indent="-168275" algn="just">
              <a:spcBef>
                <a:spcPct val="20000"/>
              </a:spcBef>
              <a:spcAft>
                <a:spcPts val="300"/>
              </a:spcAft>
              <a:buClr>
                <a:srgbClr val="0096DC"/>
              </a:buClr>
              <a:buSzPct val="90000"/>
              <a:defRPr/>
            </a:pPr>
            <a:endParaRPr lang="en-US" sz="900" kern="0" dirty="0" smtClean="0">
              <a:cs typeface="Calibri" pitchFamily="34" charset="0"/>
            </a:endParaRPr>
          </a:p>
          <a:p>
            <a:pPr marL="269875" indent="-269875" algn="just">
              <a:spcBef>
                <a:spcPts val="300"/>
              </a:spcBef>
              <a:buClr>
                <a:srgbClr val="0095DA"/>
              </a:buClr>
              <a:buSzPct val="120000"/>
              <a:buFont typeface="Webdings" pitchFamily="18" charset="2"/>
              <a:buBlip>
                <a:blip r:embed="rId3"/>
              </a:buBlip>
              <a:defRPr/>
            </a:pPr>
            <a:r>
              <a:rPr lang="en-US" sz="1000" kern="0" dirty="0" smtClean="0">
                <a:cs typeface="Calibri" pitchFamily="34" charset="0"/>
              </a:rPr>
              <a:t>Modern </a:t>
            </a:r>
            <a:r>
              <a:rPr lang="en-US" sz="1000" kern="0" dirty="0">
                <a:cs typeface="Calibri" pitchFamily="34" charset="0"/>
              </a:rPr>
              <a:t>and high-performance equipment fleet </a:t>
            </a:r>
            <a:r>
              <a:rPr lang="en-US" sz="1000" kern="0" dirty="0" smtClean="0">
                <a:cs typeface="Calibri" pitchFamily="34" charset="0"/>
              </a:rPr>
              <a:t>usage supporting efficient</a:t>
            </a:r>
            <a:br>
              <a:rPr lang="en-US" sz="1000" kern="0" dirty="0" smtClean="0">
                <a:cs typeface="Calibri" pitchFamily="34" charset="0"/>
              </a:rPr>
            </a:br>
            <a:r>
              <a:rPr lang="en-US" sz="1000" kern="0" dirty="0" smtClean="0">
                <a:cs typeface="Calibri" pitchFamily="34" charset="0"/>
              </a:rPr>
              <a:t>low</a:t>
            </a:r>
            <a:r>
              <a:rPr lang="en-US" sz="1000" kern="0" dirty="0">
                <a:cs typeface="Calibri" pitchFamily="34" charset="0"/>
              </a:rPr>
              <a:t>-cost production – USD </a:t>
            </a:r>
            <a:r>
              <a:rPr lang="en-US" sz="1000" kern="0" dirty="0" smtClean="0">
                <a:cs typeface="Calibri" pitchFamily="34" charset="0"/>
              </a:rPr>
              <a:t>1</a:t>
            </a:r>
            <a:r>
              <a:rPr lang="ru-RU" sz="1000" kern="0" dirty="0" smtClean="0">
                <a:cs typeface="Calibri" pitchFamily="34" charset="0"/>
              </a:rPr>
              <a:t>1</a:t>
            </a:r>
            <a:r>
              <a:rPr lang="en-US" sz="1000" kern="0" dirty="0" smtClean="0">
                <a:cs typeface="Calibri" pitchFamily="34" charset="0"/>
              </a:rPr>
              <a:t> </a:t>
            </a:r>
            <a:r>
              <a:rPr lang="en-US" sz="1000" kern="0" dirty="0">
                <a:cs typeface="Calibri" pitchFamily="34" charset="0"/>
              </a:rPr>
              <a:t>per tonne of coal  in </a:t>
            </a:r>
            <a:r>
              <a:rPr lang="en-US" sz="1000" kern="0" dirty="0" smtClean="0">
                <a:cs typeface="Calibri" pitchFamily="34" charset="0"/>
              </a:rPr>
              <a:t>201</a:t>
            </a:r>
            <a:r>
              <a:rPr lang="ru-RU" sz="1000" kern="0" dirty="0" smtClean="0">
                <a:cs typeface="Calibri" pitchFamily="34" charset="0"/>
              </a:rPr>
              <a:t>5</a:t>
            </a:r>
            <a:endParaRPr lang="en-US" sz="1000" kern="0" dirty="0">
              <a:cs typeface="Calibri" pitchFamily="34" charset="0"/>
            </a:endParaRPr>
          </a:p>
          <a:p>
            <a:pPr marL="269875" indent="-269875" algn="just">
              <a:spcBef>
                <a:spcPts val="300"/>
              </a:spcBef>
              <a:buClr>
                <a:srgbClr val="0095DA"/>
              </a:buClr>
              <a:buSzPct val="120000"/>
              <a:buFont typeface="Webdings" pitchFamily="18" charset="2"/>
              <a:buBlip>
                <a:blip r:embed="rId3"/>
              </a:buBlip>
              <a:defRPr/>
            </a:pPr>
            <a:r>
              <a:rPr lang="en-US" sz="1000" kern="0" dirty="0">
                <a:cs typeface="Calibri" pitchFamily="34" charset="0"/>
              </a:rPr>
              <a:t>Diversified sales capabilities balanced between domestic </a:t>
            </a:r>
            <a:r>
              <a:rPr lang="en-US" sz="1000" kern="0" dirty="0" smtClean="0">
                <a:cs typeface="Calibri" pitchFamily="34" charset="0"/>
              </a:rPr>
              <a:t>market</a:t>
            </a:r>
            <a:br>
              <a:rPr lang="en-US" sz="1000" kern="0" dirty="0" smtClean="0">
                <a:cs typeface="Calibri" pitchFamily="34" charset="0"/>
              </a:rPr>
            </a:br>
            <a:r>
              <a:rPr lang="en-US" sz="1000" kern="0" dirty="0" smtClean="0">
                <a:cs typeface="Calibri" pitchFamily="34" charset="0"/>
              </a:rPr>
              <a:t>(201</a:t>
            </a:r>
            <a:r>
              <a:rPr lang="ru-RU" sz="1000" kern="0" dirty="0" smtClean="0">
                <a:cs typeface="Calibri" pitchFamily="34" charset="0"/>
              </a:rPr>
              <a:t>4</a:t>
            </a:r>
            <a:r>
              <a:rPr lang="en-US" sz="1000" kern="0" dirty="0" smtClean="0">
                <a:cs typeface="Calibri" pitchFamily="34" charset="0"/>
              </a:rPr>
              <a:t>: 3.</a:t>
            </a:r>
            <a:r>
              <a:rPr lang="ru-RU" sz="1000" kern="0" dirty="0" smtClean="0">
                <a:cs typeface="Calibri" pitchFamily="34" charset="0"/>
              </a:rPr>
              <a:t>12</a:t>
            </a:r>
            <a:r>
              <a:rPr lang="en-US" sz="1000" kern="0" dirty="0" smtClean="0">
                <a:cs typeface="Calibri" pitchFamily="34" charset="0"/>
              </a:rPr>
              <a:t> million </a:t>
            </a:r>
            <a:r>
              <a:rPr lang="en-US" sz="1000" kern="0" dirty="0">
                <a:cs typeface="Calibri" pitchFamily="34" charset="0"/>
              </a:rPr>
              <a:t>tonnes)</a:t>
            </a:r>
            <a:r>
              <a:rPr lang="ru-RU" sz="1000" kern="0" dirty="0">
                <a:cs typeface="Calibri" pitchFamily="34" charset="0"/>
              </a:rPr>
              <a:t> </a:t>
            </a:r>
            <a:r>
              <a:rPr lang="en-US" sz="1000" kern="0" dirty="0">
                <a:cs typeface="Calibri" pitchFamily="34" charset="0"/>
              </a:rPr>
              <a:t>and export to Eastern Europe and Asia-Pacific region (</a:t>
            </a:r>
            <a:r>
              <a:rPr lang="en-US" sz="1000" kern="0" dirty="0" smtClean="0">
                <a:cs typeface="Calibri" pitchFamily="34" charset="0"/>
              </a:rPr>
              <a:t>201</a:t>
            </a:r>
            <a:r>
              <a:rPr lang="ru-RU" sz="1000" kern="0" dirty="0" smtClean="0">
                <a:cs typeface="Calibri" pitchFamily="34" charset="0"/>
              </a:rPr>
              <a:t>4</a:t>
            </a:r>
            <a:r>
              <a:rPr lang="en-US" sz="1000" kern="0" dirty="0" smtClean="0">
                <a:cs typeface="Calibri" pitchFamily="34" charset="0"/>
              </a:rPr>
              <a:t>: </a:t>
            </a:r>
            <a:r>
              <a:rPr lang="ru-RU" sz="1000" kern="0" dirty="0">
                <a:cs typeface="Calibri" pitchFamily="34" charset="0"/>
              </a:rPr>
              <a:t>7</a:t>
            </a:r>
            <a:r>
              <a:rPr lang="en-US" sz="1000" kern="0" dirty="0" smtClean="0">
                <a:cs typeface="Calibri" pitchFamily="34" charset="0"/>
              </a:rPr>
              <a:t>.</a:t>
            </a:r>
            <a:r>
              <a:rPr lang="ru-RU" sz="1000" kern="0" dirty="0" smtClean="0">
                <a:cs typeface="Calibri" pitchFamily="34" charset="0"/>
              </a:rPr>
              <a:t>20</a:t>
            </a:r>
            <a:r>
              <a:rPr lang="en-US" sz="1000" kern="0" dirty="0" smtClean="0">
                <a:cs typeface="Calibri" pitchFamily="34" charset="0"/>
              </a:rPr>
              <a:t> million </a:t>
            </a:r>
            <a:r>
              <a:rPr lang="en-US" sz="1000" kern="0" dirty="0">
                <a:cs typeface="Calibri" pitchFamily="34" charset="0"/>
              </a:rPr>
              <a:t>tonnes) </a:t>
            </a:r>
          </a:p>
          <a:p>
            <a:pPr marL="269875" indent="-269875" algn="just">
              <a:spcBef>
                <a:spcPts val="300"/>
              </a:spcBef>
              <a:buClr>
                <a:srgbClr val="0095DA"/>
              </a:buClr>
              <a:buSzPct val="120000"/>
              <a:buFont typeface="Webdings" pitchFamily="18" charset="2"/>
              <a:buBlip>
                <a:blip r:embed="rId3"/>
              </a:buBlip>
              <a:defRPr/>
            </a:pPr>
            <a:r>
              <a:rPr lang="en-US" sz="1000" kern="0" dirty="0" smtClean="0">
                <a:cs typeface="Calibri" pitchFamily="34" charset="0"/>
              </a:rPr>
              <a:t>Employing </a:t>
            </a:r>
            <a:r>
              <a:rPr lang="en-US" sz="1000" kern="0" dirty="0">
                <a:cs typeface="Calibri" pitchFamily="34" charset="0"/>
              </a:rPr>
              <a:t>over 4</a:t>
            </a:r>
            <a:r>
              <a:rPr lang="ru-RU" sz="1000" kern="0" dirty="0">
                <a:cs typeface="Calibri" pitchFamily="34" charset="0"/>
              </a:rPr>
              <a:t>,</a:t>
            </a:r>
            <a:r>
              <a:rPr lang="en-US" sz="1000" kern="0" dirty="0">
                <a:cs typeface="Calibri" pitchFamily="34" charset="0"/>
              </a:rPr>
              <a:t>4</a:t>
            </a:r>
            <a:r>
              <a:rPr lang="ru-RU" sz="1000" kern="0" dirty="0">
                <a:cs typeface="Calibri" pitchFamily="34" charset="0"/>
              </a:rPr>
              <a:t>00</a:t>
            </a:r>
            <a:r>
              <a:rPr lang="en-US" sz="1000" kern="0" dirty="0">
                <a:cs typeface="Calibri" pitchFamily="34" charset="0"/>
              </a:rPr>
              <a:t> people</a:t>
            </a:r>
          </a:p>
          <a:p>
            <a:pPr marL="269875" indent="-269875" algn="just">
              <a:spcBef>
                <a:spcPts val="300"/>
              </a:spcBef>
              <a:buClr>
                <a:srgbClr val="0095DA"/>
              </a:buClr>
              <a:buSzPct val="120000"/>
              <a:buFontTx/>
              <a:buBlip>
                <a:blip r:embed="rId3"/>
              </a:buBlip>
              <a:defRPr/>
            </a:pPr>
            <a:r>
              <a:rPr lang="en-US" sz="1000" kern="0" dirty="0">
                <a:cs typeface="Calibri" pitchFamily="34" charset="0"/>
              </a:rPr>
              <a:t>KTK shares are quoted on MICEX (ticker: KBTK)</a:t>
            </a:r>
          </a:p>
          <a:p>
            <a:pPr marL="269875" indent="-269875" algn="just">
              <a:spcBef>
                <a:spcPts val="300"/>
              </a:spcBef>
              <a:buClr>
                <a:srgbClr val="0095DA"/>
              </a:buClr>
              <a:buSzPct val="120000"/>
              <a:buFontTx/>
              <a:buBlip>
                <a:blip r:embed="rId3"/>
              </a:buBlip>
              <a:defRPr/>
            </a:pPr>
            <a:r>
              <a:rPr lang="en-US" sz="1000" kern="0" dirty="0" smtClean="0">
                <a:cs typeface="Calibri" pitchFamily="34" charset="0"/>
              </a:rPr>
              <a:t>66.85% </a:t>
            </a:r>
            <a:r>
              <a:rPr lang="en-US" sz="1000" kern="0" dirty="0">
                <a:cs typeface="Calibri" pitchFamily="34" charset="0"/>
              </a:rPr>
              <a:t>of share capital is owned by the management (Prokudin – </a:t>
            </a:r>
            <a:r>
              <a:rPr lang="en-US" sz="1000" kern="0" dirty="0" smtClean="0">
                <a:cs typeface="Calibri" pitchFamily="34" charset="0"/>
              </a:rPr>
              <a:t>50.07%,  </a:t>
            </a:r>
            <a:r>
              <a:rPr lang="en-US" sz="1000" kern="0" dirty="0">
                <a:cs typeface="Calibri" pitchFamily="34" charset="0"/>
              </a:rPr>
              <a:t>Danilov – </a:t>
            </a:r>
            <a:r>
              <a:rPr lang="en-US" sz="1000" kern="0" dirty="0" smtClean="0">
                <a:cs typeface="Calibri" pitchFamily="34" charset="0"/>
              </a:rPr>
              <a:t>16.78%), free float </a:t>
            </a:r>
            <a:r>
              <a:rPr lang="en-US" sz="1000" kern="0" dirty="0">
                <a:cs typeface="Calibri" pitchFamily="34" charset="0"/>
              </a:rPr>
              <a:t>– </a:t>
            </a:r>
            <a:r>
              <a:rPr lang="en-US" sz="1000" kern="0" dirty="0" smtClean="0">
                <a:cs typeface="Calibri" pitchFamily="34" charset="0"/>
              </a:rPr>
              <a:t>33.15% </a:t>
            </a:r>
            <a:r>
              <a:rPr lang="en-US" sz="1000" kern="0" dirty="0">
                <a:cs typeface="Calibri" pitchFamily="34" charset="0"/>
              </a:rPr>
              <a:t>is distributed between more than 15 investment funds.</a:t>
            </a: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4838700" y="1241425"/>
            <a:ext cx="412432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222" rIns="0" bIns="13222">
            <a:spAutoFit/>
          </a:bodyPr>
          <a:lstStyle/>
          <a:p>
            <a:pPr marL="228600" indent="-228600" algn="ctr">
              <a:spcBef>
                <a:spcPct val="60000"/>
              </a:spcBef>
              <a:buClr>
                <a:schemeClr val="accent1"/>
              </a:buClr>
              <a:buSzPct val="120000"/>
              <a:buFont typeface="Webdings" pitchFamily="18" charset="2"/>
              <a:buNone/>
            </a:pPr>
            <a:r>
              <a:rPr lang="en-US" sz="1100" b="1" dirty="0">
                <a:solidFill>
                  <a:srgbClr val="0096DC"/>
                </a:solidFill>
                <a:latin typeface="Calibri" pitchFamily="34" charset="0"/>
              </a:rPr>
              <a:t>Coal production </a:t>
            </a:r>
            <a:r>
              <a:rPr lang="en-US" sz="1100" b="1" dirty="0" smtClean="0">
                <a:solidFill>
                  <a:srgbClr val="0096DC"/>
                </a:solidFill>
                <a:latin typeface="Calibri" pitchFamily="34" charset="0"/>
              </a:rPr>
              <a:t>history, in millions of </a:t>
            </a:r>
            <a:r>
              <a:rPr lang="en-US" sz="1100" b="1" dirty="0">
                <a:solidFill>
                  <a:srgbClr val="0096DC"/>
                </a:solidFill>
                <a:latin typeface="Calibri" pitchFamily="34" charset="0"/>
              </a:rPr>
              <a:t>tonnes</a:t>
            </a:r>
            <a:endParaRPr lang="ru-RU" sz="1100" b="1" baseline="30000" dirty="0">
              <a:solidFill>
                <a:srgbClr val="0096DC"/>
              </a:solidFill>
              <a:latin typeface="Calibri" pitchFamily="34" charset="0"/>
            </a:endParaRPr>
          </a:p>
        </p:txBody>
      </p:sp>
      <p:sp>
        <p:nvSpPr>
          <p:cNvPr id="4115" name="Rectangle 7"/>
          <p:cNvSpPr>
            <a:spLocks noChangeArrowheads="1"/>
          </p:cNvSpPr>
          <p:nvPr/>
        </p:nvSpPr>
        <p:spPr bwMode="auto">
          <a:xfrm>
            <a:off x="4786314" y="4286256"/>
            <a:ext cx="4124325" cy="19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222" rIns="0" bIns="13222">
            <a:spAutoFit/>
          </a:bodyPr>
          <a:lstStyle/>
          <a:p>
            <a:pPr algn="ctr">
              <a:spcBef>
                <a:spcPct val="60000"/>
              </a:spcBef>
              <a:buClr>
                <a:schemeClr val="accent1"/>
              </a:buClr>
              <a:buSzPct val="120000"/>
              <a:buFont typeface="Webdings" pitchFamily="18" charset="2"/>
              <a:buNone/>
            </a:pPr>
            <a:r>
              <a:rPr lang="en-US" sz="1100" b="1" dirty="0">
                <a:solidFill>
                  <a:srgbClr val="0096DC"/>
                </a:solidFill>
                <a:latin typeface="Calibri" pitchFamily="34" charset="0"/>
              </a:rPr>
              <a:t>Key operating and </a:t>
            </a:r>
            <a:r>
              <a:rPr lang="en-US" sz="1100" b="1" dirty="0" smtClean="0">
                <a:solidFill>
                  <a:srgbClr val="0096DC"/>
                </a:solidFill>
                <a:latin typeface="Calibri" pitchFamily="34" charset="0"/>
              </a:rPr>
              <a:t>financial performance </a:t>
            </a:r>
            <a:r>
              <a:rPr lang="en-US" sz="1100" b="1" dirty="0">
                <a:solidFill>
                  <a:srgbClr val="0096DC"/>
                </a:solidFill>
                <a:latin typeface="Calibri" pitchFamily="34" charset="0"/>
              </a:rPr>
              <a:t>indicators</a:t>
            </a:r>
            <a:endParaRPr lang="ru-RU" sz="1100" b="1" baseline="30000" dirty="0">
              <a:solidFill>
                <a:srgbClr val="0096DC"/>
              </a:solidFill>
              <a:latin typeface="Calibri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6158839"/>
              </p:ext>
            </p:extLst>
          </p:nvPr>
        </p:nvGraphicFramePr>
        <p:xfrm>
          <a:off x="179388" y="3140968"/>
          <a:ext cx="4464497" cy="1122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236"/>
                <a:gridCol w="1800200"/>
                <a:gridCol w="1656061"/>
              </a:tblGrid>
              <a:tr h="214298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existing open-pit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projected open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-pits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8235">
                <a:tc>
                  <a:txBody>
                    <a:bodyPr/>
                    <a:lstStyle/>
                    <a:p>
                      <a:r>
                        <a:rPr kumimoji="0" lang="en-US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Calibri" pitchFamily="34" charset="0"/>
                        </a:rPr>
                        <a:t>Structural capacity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million tonnes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1.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-3 million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tonnes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DC"/>
                    </a:solidFill>
                  </a:tcPr>
                </a:tc>
              </a:tr>
              <a:tr h="482171">
                <a:tc>
                  <a:txBody>
                    <a:bodyPr/>
                    <a:lstStyle/>
                    <a:p>
                      <a:r>
                        <a:rPr kumimoji="0" lang="en-US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uLnTx/>
                          <a:uFillTx/>
                          <a:latin typeface="+mn-lt"/>
                          <a:cs typeface="Calibri" pitchFamily="34" charset="0"/>
                        </a:rPr>
                        <a:t>Coal reserves</a:t>
                      </a: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uLnTx/>
                          <a:uFillTx/>
                          <a:latin typeface="+mn-lt"/>
                          <a:cs typeface="Calibri" pitchFamily="34" charset="0"/>
                        </a:rPr>
                        <a:t>, </a:t>
                      </a:r>
                      <a:r>
                        <a:rPr kumimoji="0" lang="en-US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uLnTx/>
                          <a:uFillTx/>
                          <a:latin typeface="+mn-lt"/>
                          <a:cs typeface="Calibri" pitchFamily="34" charset="0"/>
                        </a:rPr>
                        <a:t>JORC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uLnTx/>
                          <a:uFillTx/>
                          <a:latin typeface="+mn-lt"/>
                          <a:cs typeface="Calibri" pitchFamily="34" charset="0"/>
                        </a:rPr>
                        <a:t>650 </a:t>
                      </a:r>
                      <a:r>
                        <a:rPr kumimoji="0" lang="en-US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uLnTx/>
                          <a:uFillTx/>
                          <a:latin typeface="+mn-lt"/>
                          <a:cs typeface="Calibri" pitchFamily="34" charset="0"/>
                        </a:rPr>
                        <a:t>million tonnes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uLnTx/>
                          <a:uFillTx/>
                          <a:latin typeface="+mn-lt"/>
                          <a:cs typeface="Calibri" pitchFamily="34" charset="0"/>
                        </a:rPr>
                        <a:t>68</a:t>
                      </a: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uLnTx/>
                          <a:uFillTx/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kumimoji="0" lang="en-US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uLnTx/>
                          <a:uFillTx/>
                          <a:latin typeface="+mn-lt"/>
                          <a:cs typeface="Calibri" pitchFamily="34" charset="0"/>
                        </a:rPr>
                        <a:t>million tonnes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857751" y="4572008"/>
          <a:ext cx="4143404" cy="1830756"/>
        </p:xfrm>
        <a:graphic>
          <a:graphicData uri="http://schemas.openxmlformats.org/drawingml/2006/table">
            <a:tbl>
              <a:tblPr/>
              <a:tblGrid>
                <a:gridCol w="2057404"/>
                <a:gridCol w="331175"/>
                <a:gridCol w="331747"/>
                <a:gridCol w="331747"/>
                <a:gridCol w="331747"/>
                <a:gridCol w="379792"/>
                <a:gridCol w="379792"/>
              </a:tblGrid>
              <a:tr h="167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Calibri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Calibri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en-US" sz="900" b="1">
                          <a:latin typeface="Calibri"/>
                          <a:ea typeface="Times New Roman"/>
                          <a:cs typeface="Times New Roman"/>
                        </a:rPr>
                        <a:t>1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Times New Roman"/>
                          <a:cs typeface="Times New Roman"/>
                        </a:rPr>
                        <a:t>2012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Times New Roman"/>
                          <a:cs typeface="Times New Roman"/>
                        </a:rPr>
                        <a:t>2013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Calibri"/>
                          <a:ea typeface="Times New Roman"/>
                          <a:cs typeface="Times New Roman"/>
                        </a:rPr>
                        <a:t>2014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Calibri"/>
                          <a:ea typeface="Times New Roman"/>
                          <a:cs typeface="Times New Roman"/>
                        </a:rPr>
                        <a:t>2015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Coal sales, in millions of tonnes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900" dirty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4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10.66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10.20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10.6</a:t>
                      </a:r>
                      <a:r>
                        <a:rPr lang="ru-RU" sz="900">
                          <a:latin typeface="Calibri"/>
                          <a:ea typeface="Times New Roman"/>
                          <a:cs typeface="Times New Roman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Times New Roman"/>
                        </a:rPr>
                        <a:t>10.32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Calibri"/>
                          <a:ea typeface="Times New Roman"/>
                          <a:cs typeface="Times New Roman"/>
                        </a:rPr>
                        <a:t>10.69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</a:tr>
              <a:tr h="324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i="1">
                          <a:latin typeface="Calibri"/>
                          <a:ea typeface="Times New Roman"/>
                          <a:cs typeface="Times New Roman"/>
                        </a:rPr>
                        <a:t>including coal resale, in millions of tonnes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900" i="1">
                          <a:latin typeface="Calibri"/>
                          <a:ea typeface="Times New Roman"/>
                          <a:cs typeface="Times New Roman"/>
                        </a:rPr>
                        <a:t>.16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i="1">
                          <a:latin typeface="Calibri"/>
                          <a:ea typeface="Times New Roman"/>
                          <a:cs typeface="Times New Roman"/>
                        </a:rPr>
                        <a:t>2.08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i="1" dirty="0">
                          <a:latin typeface="Calibri"/>
                          <a:ea typeface="Times New Roman"/>
                          <a:cs typeface="Times New Roman"/>
                        </a:rPr>
                        <a:t>1.70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i="1">
                          <a:latin typeface="Calibri"/>
                          <a:ea typeface="Times New Roman"/>
                          <a:cs typeface="Times New Roman"/>
                        </a:rPr>
                        <a:t>1.78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0.98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Times New Roman"/>
                        </a:rPr>
                        <a:t>1.20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Revenue, in millions of USD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Times New Roman"/>
                        </a:rPr>
                        <a:t>466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814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743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Times New Roman"/>
                        </a:rPr>
                        <a:t>715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576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Times New Roman"/>
                        </a:rPr>
                        <a:t>408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</a:tr>
              <a:tr h="223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i="1">
                          <a:latin typeface="Calibri"/>
                          <a:ea typeface="Times New Roman"/>
                          <a:cs typeface="Times New Roman"/>
                        </a:rPr>
                        <a:t>% change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900" i="1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%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i="1">
                          <a:latin typeface="Calibri"/>
                          <a:ea typeface="Times New Roman"/>
                          <a:cs typeface="Times New Roman"/>
                        </a:rPr>
                        <a:t>75%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i="1" dirty="0">
                          <a:latin typeface="Calibri"/>
                          <a:ea typeface="Times New Roman"/>
                          <a:cs typeface="Times New Roman"/>
                        </a:rPr>
                        <a:t>(9%)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i="1"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4%</a:t>
                      </a:r>
                      <a:r>
                        <a:rPr lang="en-US" sz="900" i="1">
                          <a:latin typeface="Calibri"/>
                          <a:ea typeface="Times New Roman"/>
                          <a:cs typeface="Times New Roman"/>
                        </a:rPr>
                        <a:t>)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i="1">
                          <a:latin typeface="Calibri"/>
                          <a:ea typeface="Times New Roman"/>
                          <a:cs typeface="Times New Roman"/>
                        </a:rPr>
                        <a:t>(19%)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(2</a:t>
                      </a:r>
                      <a:r>
                        <a:rPr lang="en-US" sz="900" i="1">
                          <a:latin typeface="Calibri"/>
                          <a:ea typeface="Times New Roman"/>
                          <a:cs typeface="Times New Roman"/>
                        </a:rPr>
                        <a:t>9%</a:t>
                      </a:r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)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EBITDA, in millions of USD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133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112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Times New Roman"/>
                        </a:rPr>
                        <a:t>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65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</a:tr>
              <a:tr h="223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en-US" sz="900" i="1">
                          <a:latin typeface="Calibri"/>
                          <a:ea typeface="Times New Roman"/>
                          <a:cs typeface="Times New Roman"/>
                        </a:rPr>
                        <a:t>margin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en-US" sz="900" i="1">
                          <a:latin typeface="Calibri"/>
                          <a:ea typeface="Times New Roman"/>
                          <a:cs typeface="Times New Roman"/>
                        </a:rPr>
                        <a:t>.1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i="1">
                          <a:latin typeface="Calibri"/>
                          <a:ea typeface="Times New Roman"/>
                          <a:cs typeface="Times New Roman"/>
                        </a:rPr>
                        <a:t>16.3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i="1" dirty="0">
                          <a:latin typeface="Calibri"/>
                          <a:ea typeface="Times New Roman"/>
                          <a:cs typeface="Times New Roman"/>
                        </a:rPr>
                        <a:t>15.1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i="1" dirty="0"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900" i="1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900" i="1" dirty="0">
                          <a:latin typeface="Calibri"/>
                          <a:ea typeface="Times New Roman"/>
                          <a:cs typeface="Times New Roman"/>
                        </a:rPr>
                        <a:t>8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i="1">
                          <a:latin typeface="Calibri"/>
                          <a:ea typeface="Times New Roman"/>
                          <a:cs typeface="Times New Roman"/>
                        </a:rPr>
                        <a:t>11.3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i="1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0.8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Net income, in millions of USD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69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Times New Roman"/>
                        </a:rPr>
                        <a:t>58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Calibri"/>
                          <a:ea typeface="Times New Roman"/>
                          <a:cs typeface="Times New Roman"/>
                        </a:rPr>
                        <a:t>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>&lt;1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Calibri"/>
                          <a:ea typeface="Times New Roman"/>
                          <a:cs typeface="Times New Roman"/>
                        </a:rPr>
                        <a:t>0.60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DC"/>
                    </a:solidFill>
                  </a:tcPr>
                </a:tc>
              </a:tr>
              <a:tr h="167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i="1" dirty="0">
                          <a:latin typeface="Calibri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en-US" sz="900" i="1" dirty="0">
                          <a:latin typeface="Calibri"/>
                          <a:ea typeface="Times New Roman"/>
                          <a:cs typeface="Times New Roman"/>
                        </a:rPr>
                        <a:t>margin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i="1">
                          <a:latin typeface="Calibri"/>
                          <a:ea typeface="Times New Roman"/>
                          <a:cs typeface="Times New Roman"/>
                        </a:rPr>
                        <a:t>5.8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i="1" dirty="0">
                          <a:latin typeface="Calibri"/>
                          <a:ea typeface="Times New Roman"/>
                          <a:cs typeface="Times New Roman"/>
                        </a:rPr>
                        <a:t>8.4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i="1">
                          <a:latin typeface="Calibri"/>
                          <a:ea typeface="Times New Roman"/>
                          <a:cs typeface="Times New Roman"/>
                        </a:rPr>
                        <a:t>7.8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i="1" dirty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900" i="1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900" i="1" dirty="0">
                          <a:latin typeface="Calibri"/>
                          <a:ea typeface="Times New Roman"/>
                          <a:cs typeface="Times New Roman"/>
                        </a:rPr>
                        <a:t>8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i="1" dirty="0">
                          <a:latin typeface="Calibri"/>
                          <a:ea typeface="Times New Roman"/>
                          <a:cs typeface="Times New Roman"/>
                        </a:rPr>
                        <a:t>-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i="1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900" i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572000" y="1428736"/>
          <a:ext cx="45720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9914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 txBox="1">
            <a:spLocks/>
          </p:cNvSpPr>
          <p:nvPr/>
        </p:nvSpPr>
        <p:spPr>
          <a:xfrm>
            <a:off x="7740353" y="6282555"/>
            <a:ext cx="1154508" cy="35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spc="-40" dirty="0" smtClean="0">
                <a:solidFill>
                  <a:srgbClr val="0096DC"/>
                </a:solidFill>
              </a:rPr>
              <a:t>4</a:t>
            </a:r>
            <a:r>
              <a:rPr lang="ru-RU" sz="2400" b="1" spc="-40" dirty="0" smtClean="0">
                <a:solidFill>
                  <a:srgbClr val="06A1D8"/>
                </a:solidFill>
              </a:rPr>
              <a:t> </a:t>
            </a:r>
            <a:r>
              <a:rPr lang="en-US" sz="2000" b="1" spc="-40" dirty="0" smtClean="0">
                <a:solidFill>
                  <a:schemeClr val="bg1">
                    <a:lumMod val="65000"/>
                  </a:schemeClr>
                </a:solidFill>
              </a:rPr>
              <a:t>/ 28</a:t>
            </a:r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637754" y="404664"/>
            <a:ext cx="7534646" cy="3505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spc="-40" dirty="0" smtClean="0">
                <a:solidFill>
                  <a:schemeClr val="bg1"/>
                </a:solidFill>
              </a:rPr>
              <a:t>BUSINESS MODEL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6237312"/>
            <a:ext cx="1512168" cy="17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" y="1952352"/>
            <a:ext cx="8874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224364" y="1090748"/>
            <a:ext cx="2205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10" dirty="0" smtClean="0">
                <a:solidFill>
                  <a:srgbClr val="221F1F"/>
                </a:solidFill>
                <a:latin typeface="Calibri"/>
                <a:cs typeface="Calibri"/>
              </a:rPr>
              <a:t>Mining</a:t>
            </a:r>
            <a:r>
              <a:rPr sz="1400" b="1" dirty="0" smtClean="0">
                <a:solidFill>
                  <a:srgbClr val="221F1F"/>
                </a:solidFill>
                <a:latin typeface="Calibri"/>
                <a:cs typeface="Calibri"/>
              </a:rPr>
              <a:t> (</a:t>
            </a:r>
            <a:r>
              <a:rPr lang="en-US" sz="1400" b="1" dirty="0" smtClean="0">
                <a:solidFill>
                  <a:srgbClr val="221F1F"/>
                </a:solidFill>
                <a:latin typeface="Calibri"/>
                <a:cs typeface="Calibri"/>
              </a:rPr>
              <a:t>open-pits</a:t>
            </a:r>
            <a:r>
              <a:rPr sz="1400" b="1" dirty="0" smtClean="0">
                <a:solidFill>
                  <a:srgbClr val="221F1F"/>
                </a:solidFill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2892786" y="1090748"/>
            <a:ext cx="102743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dirty="0" smtClean="0">
                <a:solidFill>
                  <a:srgbClr val="57585B"/>
                </a:solidFill>
                <a:cs typeface="Calibri"/>
              </a:rPr>
              <a:t>Processing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5069414" y="1090748"/>
            <a:ext cx="81153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dirty="0" smtClean="0">
                <a:solidFill>
                  <a:srgbClr val="8DC53E"/>
                </a:solidFill>
                <a:latin typeface="Calibri"/>
                <a:cs typeface="Calibri"/>
              </a:rPr>
              <a:t>Logistics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7137939" y="1090748"/>
            <a:ext cx="102361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dirty="0" smtClean="0">
                <a:solidFill>
                  <a:srgbClr val="00ADEE"/>
                </a:solidFill>
                <a:latin typeface="Calibri"/>
                <a:cs typeface="Calibri"/>
              </a:rPr>
              <a:t>Markets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" name="object 6"/>
          <p:cNvSpPr/>
          <p:nvPr/>
        </p:nvSpPr>
        <p:spPr>
          <a:xfrm>
            <a:off x="5165178" y="1613810"/>
            <a:ext cx="384746" cy="384759"/>
          </a:xfrm>
          <a:custGeom>
            <a:avLst/>
            <a:gdLst/>
            <a:ahLst/>
            <a:cxnLst/>
            <a:rect l="l" t="t" r="r" b="b"/>
            <a:pathLst>
              <a:path w="384746" h="384759">
                <a:moveTo>
                  <a:pt x="384746" y="192379"/>
                </a:moveTo>
                <a:lnTo>
                  <a:pt x="379156" y="238610"/>
                </a:lnTo>
                <a:lnTo>
                  <a:pt x="363276" y="280789"/>
                </a:lnTo>
                <a:lnTo>
                  <a:pt x="338443" y="317578"/>
                </a:lnTo>
                <a:lnTo>
                  <a:pt x="305994" y="347641"/>
                </a:lnTo>
                <a:lnTo>
                  <a:pt x="267265" y="369641"/>
                </a:lnTo>
                <a:lnTo>
                  <a:pt x="223593" y="382241"/>
                </a:lnTo>
                <a:lnTo>
                  <a:pt x="192392" y="384759"/>
                </a:lnTo>
                <a:lnTo>
                  <a:pt x="176610" y="384121"/>
                </a:lnTo>
                <a:lnTo>
                  <a:pt x="131574" y="374951"/>
                </a:lnTo>
                <a:lnTo>
                  <a:pt x="91040" y="355936"/>
                </a:lnTo>
                <a:lnTo>
                  <a:pt x="56343" y="328412"/>
                </a:lnTo>
                <a:lnTo>
                  <a:pt x="28820" y="293716"/>
                </a:lnTo>
                <a:lnTo>
                  <a:pt x="9806" y="253186"/>
                </a:lnTo>
                <a:lnTo>
                  <a:pt x="637" y="208157"/>
                </a:lnTo>
                <a:lnTo>
                  <a:pt x="0" y="192379"/>
                </a:lnTo>
                <a:lnTo>
                  <a:pt x="637" y="176601"/>
                </a:lnTo>
                <a:lnTo>
                  <a:pt x="9806" y="131572"/>
                </a:lnTo>
                <a:lnTo>
                  <a:pt x="28820" y="91042"/>
                </a:lnTo>
                <a:lnTo>
                  <a:pt x="56343" y="56346"/>
                </a:lnTo>
                <a:lnTo>
                  <a:pt x="91040" y="28822"/>
                </a:lnTo>
                <a:lnTo>
                  <a:pt x="131574" y="9807"/>
                </a:lnTo>
                <a:lnTo>
                  <a:pt x="176610" y="637"/>
                </a:lnTo>
                <a:lnTo>
                  <a:pt x="192392" y="0"/>
                </a:lnTo>
                <a:lnTo>
                  <a:pt x="208168" y="637"/>
                </a:lnTo>
                <a:lnTo>
                  <a:pt x="253191" y="9807"/>
                </a:lnTo>
                <a:lnTo>
                  <a:pt x="293716" y="28822"/>
                </a:lnTo>
                <a:lnTo>
                  <a:pt x="328407" y="56346"/>
                </a:lnTo>
                <a:lnTo>
                  <a:pt x="355927" y="91042"/>
                </a:lnTo>
                <a:lnTo>
                  <a:pt x="374940" y="131572"/>
                </a:lnTo>
                <a:lnTo>
                  <a:pt x="384108" y="176601"/>
                </a:lnTo>
                <a:lnTo>
                  <a:pt x="384746" y="192379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7"/>
          <p:cNvSpPr/>
          <p:nvPr/>
        </p:nvSpPr>
        <p:spPr>
          <a:xfrm>
            <a:off x="5153941" y="4243194"/>
            <a:ext cx="384746" cy="384759"/>
          </a:xfrm>
          <a:custGeom>
            <a:avLst/>
            <a:gdLst/>
            <a:ahLst/>
            <a:cxnLst/>
            <a:rect l="l" t="t" r="r" b="b"/>
            <a:pathLst>
              <a:path w="384746" h="384759">
                <a:moveTo>
                  <a:pt x="384746" y="192379"/>
                </a:moveTo>
                <a:lnTo>
                  <a:pt x="379156" y="238606"/>
                </a:lnTo>
                <a:lnTo>
                  <a:pt x="363276" y="280783"/>
                </a:lnTo>
                <a:lnTo>
                  <a:pt x="338443" y="317572"/>
                </a:lnTo>
                <a:lnTo>
                  <a:pt x="305994" y="347637"/>
                </a:lnTo>
                <a:lnTo>
                  <a:pt x="267265" y="369639"/>
                </a:lnTo>
                <a:lnTo>
                  <a:pt x="223593" y="382240"/>
                </a:lnTo>
                <a:lnTo>
                  <a:pt x="192392" y="384759"/>
                </a:lnTo>
                <a:lnTo>
                  <a:pt x="176610" y="384121"/>
                </a:lnTo>
                <a:lnTo>
                  <a:pt x="131574" y="374950"/>
                </a:lnTo>
                <a:lnTo>
                  <a:pt x="91040" y="355933"/>
                </a:lnTo>
                <a:lnTo>
                  <a:pt x="56343" y="328407"/>
                </a:lnTo>
                <a:lnTo>
                  <a:pt x="28820" y="293711"/>
                </a:lnTo>
                <a:lnTo>
                  <a:pt x="9806" y="253181"/>
                </a:lnTo>
                <a:lnTo>
                  <a:pt x="637" y="208155"/>
                </a:lnTo>
                <a:lnTo>
                  <a:pt x="0" y="192379"/>
                </a:lnTo>
                <a:lnTo>
                  <a:pt x="637" y="176601"/>
                </a:lnTo>
                <a:lnTo>
                  <a:pt x="9806" y="131572"/>
                </a:lnTo>
                <a:lnTo>
                  <a:pt x="28820" y="91042"/>
                </a:lnTo>
                <a:lnTo>
                  <a:pt x="56343" y="56346"/>
                </a:lnTo>
                <a:lnTo>
                  <a:pt x="91040" y="28822"/>
                </a:lnTo>
                <a:lnTo>
                  <a:pt x="131574" y="9807"/>
                </a:lnTo>
                <a:lnTo>
                  <a:pt x="176610" y="637"/>
                </a:lnTo>
                <a:lnTo>
                  <a:pt x="192392" y="0"/>
                </a:lnTo>
                <a:lnTo>
                  <a:pt x="208168" y="637"/>
                </a:lnTo>
                <a:lnTo>
                  <a:pt x="253191" y="9807"/>
                </a:lnTo>
                <a:lnTo>
                  <a:pt x="293716" y="28822"/>
                </a:lnTo>
                <a:lnTo>
                  <a:pt x="328407" y="56346"/>
                </a:lnTo>
                <a:lnTo>
                  <a:pt x="355927" y="91042"/>
                </a:lnTo>
                <a:lnTo>
                  <a:pt x="374940" y="131572"/>
                </a:lnTo>
                <a:lnTo>
                  <a:pt x="384108" y="176601"/>
                </a:lnTo>
                <a:lnTo>
                  <a:pt x="384746" y="192379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5" name="object 8"/>
          <p:cNvSpPr/>
          <p:nvPr/>
        </p:nvSpPr>
        <p:spPr>
          <a:xfrm>
            <a:off x="6178746" y="1611045"/>
            <a:ext cx="384771" cy="384746"/>
          </a:xfrm>
          <a:custGeom>
            <a:avLst/>
            <a:gdLst/>
            <a:ahLst/>
            <a:cxnLst/>
            <a:rect l="l" t="t" r="r" b="b"/>
            <a:pathLst>
              <a:path w="384771" h="384746">
                <a:moveTo>
                  <a:pt x="384771" y="192366"/>
                </a:moveTo>
                <a:lnTo>
                  <a:pt x="379180" y="238597"/>
                </a:lnTo>
                <a:lnTo>
                  <a:pt x="363296" y="280776"/>
                </a:lnTo>
                <a:lnTo>
                  <a:pt x="338458" y="317565"/>
                </a:lnTo>
                <a:lnTo>
                  <a:pt x="306003" y="347628"/>
                </a:lnTo>
                <a:lnTo>
                  <a:pt x="267269" y="369628"/>
                </a:lnTo>
                <a:lnTo>
                  <a:pt x="223594" y="382228"/>
                </a:lnTo>
                <a:lnTo>
                  <a:pt x="192392" y="384746"/>
                </a:lnTo>
                <a:lnTo>
                  <a:pt x="176610" y="384108"/>
                </a:lnTo>
                <a:lnTo>
                  <a:pt x="131574" y="374938"/>
                </a:lnTo>
                <a:lnTo>
                  <a:pt x="91040" y="355923"/>
                </a:lnTo>
                <a:lnTo>
                  <a:pt x="56343" y="328399"/>
                </a:lnTo>
                <a:lnTo>
                  <a:pt x="28820" y="293704"/>
                </a:lnTo>
                <a:lnTo>
                  <a:pt x="9806" y="253173"/>
                </a:lnTo>
                <a:lnTo>
                  <a:pt x="637" y="208145"/>
                </a:lnTo>
                <a:lnTo>
                  <a:pt x="0" y="192366"/>
                </a:lnTo>
                <a:lnTo>
                  <a:pt x="637" y="176588"/>
                </a:lnTo>
                <a:lnTo>
                  <a:pt x="9806" y="131561"/>
                </a:lnTo>
                <a:lnTo>
                  <a:pt x="28820" y="91033"/>
                </a:lnTo>
                <a:lnTo>
                  <a:pt x="56343" y="56340"/>
                </a:lnTo>
                <a:lnTo>
                  <a:pt x="91040" y="28819"/>
                </a:lnTo>
                <a:lnTo>
                  <a:pt x="131574" y="9806"/>
                </a:lnTo>
                <a:lnTo>
                  <a:pt x="176610" y="637"/>
                </a:lnTo>
                <a:lnTo>
                  <a:pt x="192392" y="0"/>
                </a:lnTo>
                <a:lnTo>
                  <a:pt x="208168" y="637"/>
                </a:lnTo>
                <a:lnTo>
                  <a:pt x="253194" y="9806"/>
                </a:lnTo>
                <a:lnTo>
                  <a:pt x="293723" y="28819"/>
                </a:lnTo>
                <a:lnTo>
                  <a:pt x="328420" y="56340"/>
                </a:lnTo>
                <a:lnTo>
                  <a:pt x="355945" y="91033"/>
                </a:lnTo>
                <a:lnTo>
                  <a:pt x="374963" y="131561"/>
                </a:lnTo>
                <a:lnTo>
                  <a:pt x="384134" y="176588"/>
                </a:lnTo>
                <a:lnTo>
                  <a:pt x="384771" y="192366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6" name="object 9"/>
          <p:cNvSpPr/>
          <p:nvPr/>
        </p:nvSpPr>
        <p:spPr>
          <a:xfrm>
            <a:off x="3282104" y="3577618"/>
            <a:ext cx="1225918" cy="274624"/>
          </a:xfrm>
          <a:custGeom>
            <a:avLst/>
            <a:gdLst/>
            <a:ahLst/>
            <a:cxnLst/>
            <a:rect l="l" t="t" r="r" b="b"/>
            <a:pathLst>
              <a:path w="1225918" h="274624">
                <a:moveTo>
                  <a:pt x="1225918" y="238620"/>
                </a:moveTo>
                <a:lnTo>
                  <a:pt x="1203985" y="271749"/>
                </a:lnTo>
                <a:lnTo>
                  <a:pt x="35991" y="274624"/>
                </a:lnTo>
                <a:lnTo>
                  <a:pt x="22042" y="271796"/>
                </a:lnTo>
                <a:lnTo>
                  <a:pt x="10613" y="264093"/>
                </a:lnTo>
                <a:lnTo>
                  <a:pt x="2874" y="252687"/>
                </a:lnTo>
                <a:lnTo>
                  <a:pt x="0" y="238747"/>
                </a:lnTo>
                <a:lnTo>
                  <a:pt x="0" y="36004"/>
                </a:lnTo>
                <a:lnTo>
                  <a:pt x="2827" y="22048"/>
                </a:lnTo>
                <a:lnTo>
                  <a:pt x="10529" y="10614"/>
                </a:lnTo>
                <a:lnTo>
                  <a:pt x="21932" y="2874"/>
                </a:lnTo>
                <a:lnTo>
                  <a:pt x="35864" y="0"/>
                </a:lnTo>
                <a:lnTo>
                  <a:pt x="1189926" y="0"/>
                </a:lnTo>
                <a:lnTo>
                  <a:pt x="1203875" y="2827"/>
                </a:lnTo>
                <a:lnTo>
                  <a:pt x="1215305" y="10530"/>
                </a:lnTo>
                <a:lnTo>
                  <a:pt x="1223043" y="21937"/>
                </a:lnTo>
                <a:lnTo>
                  <a:pt x="1225918" y="35877"/>
                </a:lnTo>
                <a:lnTo>
                  <a:pt x="1225918" y="238620"/>
                </a:lnTo>
                <a:close/>
              </a:path>
            </a:pathLst>
          </a:custGeom>
          <a:ln w="12700">
            <a:solidFill>
              <a:srgbClr val="5758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7" name="object 10"/>
          <p:cNvSpPr/>
          <p:nvPr/>
        </p:nvSpPr>
        <p:spPr>
          <a:xfrm>
            <a:off x="3282095" y="1679997"/>
            <a:ext cx="1267028" cy="274599"/>
          </a:xfrm>
          <a:custGeom>
            <a:avLst/>
            <a:gdLst/>
            <a:ahLst/>
            <a:cxnLst/>
            <a:rect l="l" t="t" r="r" b="b"/>
            <a:pathLst>
              <a:path w="1267028" h="274599">
                <a:moveTo>
                  <a:pt x="1267028" y="238607"/>
                </a:moveTo>
                <a:lnTo>
                  <a:pt x="1245089" y="271727"/>
                </a:lnTo>
                <a:lnTo>
                  <a:pt x="36004" y="274599"/>
                </a:lnTo>
                <a:lnTo>
                  <a:pt x="22053" y="271771"/>
                </a:lnTo>
                <a:lnTo>
                  <a:pt x="10619" y="264070"/>
                </a:lnTo>
                <a:lnTo>
                  <a:pt x="2876" y="252667"/>
                </a:lnTo>
                <a:lnTo>
                  <a:pt x="0" y="238734"/>
                </a:lnTo>
                <a:lnTo>
                  <a:pt x="0" y="35991"/>
                </a:lnTo>
                <a:lnTo>
                  <a:pt x="2829" y="22042"/>
                </a:lnTo>
                <a:lnTo>
                  <a:pt x="10535" y="10613"/>
                </a:lnTo>
                <a:lnTo>
                  <a:pt x="21943" y="2874"/>
                </a:lnTo>
                <a:lnTo>
                  <a:pt x="35877" y="0"/>
                </a:lnTo>
                <a:lnTo>
                  <a:pt x="1231036" y="0"/>
                </a:lnTo>
                <a:lnTo>
                  <a:pt x="1244987" y="2828"/>
                </a:lnTo>
                <a:lnTo>
                  <a:pt x="1256418" y="10532"/>
                </a:lnTo>
                <a:lnTo>
                  <a:pt x="1264156" y="21939"/>
                </a:lnTo>
                <a:lnTo>
                  <a:pt x="1267028" y="35875"/>
                </a:lnTo>
                <a:lnTo>
                  <a:pt x="1267028" y="238607"/>
                </a:lnTo>
                <a:close/>
              </a:path>
            </a:pathLst>
          </a:custGeom>
          <a:ln w="12700">
            <a:solidFill>
              <a:srgbClr val="5758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8" name="object 11"/>
          <p:cNvSpPr/>
          <p:nvPr/>
        </p:nvSpPr>
        <p:spPr>
          <a:xfrm>
            <a:off x="7127285" y="1656189"/>
            <a:ext cx="1751825" cy="449834"/>
          </a:xfrm>
          <a:custGeom>
            <a:avLst/>
            <a:gdLst/>
            <a:ahLst/>
            <a:cxnLst/>
            <a:rect l="l" t="t" r="r" b="b"/>
            <a:pathLst>
              <a:path w="1751825" h="449834">
                <a:moveTo>
                  <a:pt x="1751825" y="413842"/>
                </a:moveTo>
                <a:lnTo>
                  <a:pt x="1729887" y="446959"/>
                </a:lnTo>
                <a:lnTo>
                  <a:pt x="36004" y="449834"/>
                </a:lnTo>
                <a:lnTo>
                  <a:pt x="22048" y="447006"/>
                </a:lnTo>
                <a:lnTo>
                  <a:pt x="10614" y="439304"/>
                </a:lnTo>
                <a:lnTo>
                  <a:pt x="2874" y="427901"/>
                </a:lnTo>
                <a:lnTo>
                  <a:pt x="0" y="413969"/>
                </a:lnTo>
                <a:lnTo>
                  <a:pt x="0" y="36004"/>
                </a:lnTo>
                <a:lnTo>
                  <a:pt x="2826" y="22050"/>
                </a:lnTo>
                <a:lnTo>
                  <a:pt x="10527" y="10618"/>
                </a:lnTo>
                <a:lnTo>
                  <a:pt x="21930" y="2877"/>
                </a:lnTo>
                <a:lnTo>
                  <a:pt x="35866" y="0"/>
                </a:lnTo>
                <a:lnTo>
                  <a:pt x="1715820" y="0"/>
                </a:lnTo>
                <a:lnTo>
                  <a:pt x="1729774" y="2826"/>
                </a:lnTo>
                <a:lnTo>
                  <a:pt x="1741207" y="10527"/>
                </a:lnTo>
                <a:lnTo>
                  <a:pt x="1748947" y="21930"/>
                </a:lnTo>
                <a:lnTo>
                  <a:pt x="1751825" y="35866"/>
                </a:lnTo>
                <a:lnTo>
                  <a:pt x="1751825" y="413842"/>
                </a:lnTo>
                <a:close/>
              </a:path>
            </a:pathLst>
          </a:custGeom>
          <a:ln w="12699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9" name="object 12"/>
          <p:cNvSpPr/>
          <p:nvPr/>
        </p:nvSpPr>
        <p:spPr>
          <a:xfrm>
            <a:off x="3282097" y="5352108"/>
            <a:ext cx="1093609" cy="274586"/>
          </a:xfrm>
          <a:custGeom>
            <a:avLst/>
            <a:gdLst/>
            <a:ahLst/>
            <a:cxnLst/>
            <a:rect l="l" t="t" r="r" b="b"/>
            <a:pathLst>
              <a:path w="1093609" h="274586">
                <a:moveTo>
                  <a:pt x="1093609" y="238594"/>
                </a:moveTo>
                <a:lnTo>
                  <a:pt x="1071670" y="271714"/>
                </a:lnTo>
                <a:lnTo>
                  <a:pt x="36004" y="274586"/>
                </a:lnTo>
                <a:lnTo>
                  <a:pt x="22053" y="271758"/>
                </a:lnTo>
                <a:lnTo>
                  <a:pt x="10619" y="264057"/>
                </a:lnTo>
                <a:lnTo>
                  <a:pt x="2876" y="252654"/>
                </a:lnTo>
                <a:lnTo>
                  <a:pt x="0" y="238722"/>
                </a:lnTo>
                <a:lnTo>
                  <a:pt x="0" y="35991"/>
                </a:lnTo>
                <a:lnTo>
                  <a:pt x="2829" y="22042"/>
                </a:lnTo>
                <a:lnTo>
                  <a:pt x="10535" y="10613"/>
                </a:lnTo>
                <a:lnTo>
                  <a:pt x="21943" y="2874"/>
                </a:lnTo>
                <a:lnTo>
                  <a:pt x="35877" y="0"/>
                </a:lnTo>
                <a:lnTo>
                  <a:pt x="1057617" y="0"/>
                </a:lnTo>
                <a:lnTo>
                  <a:pt x="1071569" y="2828"/>
                </a:lnTo>
                <a:lnTo>
                  <a:pt x="1083000" y="10532"/>
                </a:lnTo>
                <a:lnTo>
                  <a:pt x="1090737" y="21939"/>
                </a:lnTo>
                <a:lnTo>
                  <a:pt x="1093609" y="35875"/>
                </a:lnTo>
                <a:lnTo>
                  <a:pt x="1093609" y="238594"/>
                </a:lnTo>
                <a:close/>
              </a:path>
            </a:pathLst>
          </a:custGeom>
          <a:ln w="12700">
            <a:solidFill>
              <a:srgbClr val="5758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0" name="object 13"/>
          <p:cNvSpPr txBox="1"/>
          <p:nvPr/>
        </p:nvSpPr>
        <p:spPr>
          <a:xfrm>
            <a:off x="979834" y="2092808"/>
            <a:ext cx="128791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dirty="0" smtClean="0">
                <a:solidFill>
                  <a:srgbClr val="0095D5"/>
                </a:solidFill>
                <a:latin typeface="Calibri"/>
                <a:cs typeface="Calibri"/>
              </a:rPr>
              <a:t>Vinogradovsky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200" dirty="0" smtClean="0">
                <a:solidFill>
                  <a:srgbClr val="221F1F"/>
                </a:solidFill>
                <a:latin typeface="Calibri"/>
                <a:cs typeface="Calibri"/>
              </a:rPr>
              <a:t>119</a:t>
            </a:r>
            <a:r>
              <a:rPr sz="1200" smtClean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lang="en-US" sz="1200" dirty="0" smtClean="0">
                <a:solidFill>
                  <a:srgbClr val="221F1F"/>
                </a:solidFill>
                <a:latin typeface="Calibri"/>
                <a:cs typeface="Calibri"/>
              </a:rPr>
              <a:t>million tonnes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1" name="object 14"/>
          <p:cNvSpPr/>
          <p:nvPr/>
        </p:nvSpPr>
        <p:spPr>
          <a:xfrm>
            <a:off x="7157128" y="3432577"/>
            <a:ext cx="1341627" cy="286575"/>
          </a:xfrm>
          <a:custGeom>
            <a:avLst/>
            <a:gdLst/>
            <a:ahLst/>
            <a:cxnLst/>
            <a:rect l="l" t="t" r="r" b="b"/>
            <a:pathLst>
              <a:path w="1341627" h="286575">
                <a:moveTo>
                  <a:pt x="1341627" y="250570"/>
                </a:moveTo>
                <a:lnTo>
                  <a:pt x="1319697" y="283697"/>
                </a:lnTo>
                <a:lnTo>
                  <a:pt x="36004" y="286575"/>
                </a:lnTo>
                <a:lnTo>
                  <a:pt x="22055" y="283748"/>
                </a:lnTo>
                <a:lnTo>
                  <a:pt x="10622" y="276048"/>
                </a:lnTo>
                <a:lnTo>
                  <a:pt x="2879" y="264644"/>
                </a:lnTo>
                <a:lnTo>
                  <a:pt x="0" y="250708"/>
                </a:lnTo>
                <a:lnTo>
                  <a:pt x="0" y="35991"/>
                </a:lnTo>
                <a:lnTo>
                  <a:pt x="2829" y="22042"/>
                </a:lnTo>
                <a:lnTo>
                  <a:pt x="10535" y="10613"/>
                </a:lnTo>
                <a:lnTo>
                  <a:pt x="21943" y="2874"/>
                </a:lnTo>
                <a:lnTo>
                  <a:pt x="35877" y="0"/>
                </a:lnTo>
                <a:lnTo>
                  <a:pt x="1305623" y="0"/>
                </a:lnTo>
                <a:lnTo>
                  <a:pt x="1319579" y="2827"/>
                </a:lnTo>
                <a:lnTo>
                  <a:pt x="1331013" y="10529"/>
                </a:lnTo>
                <a:lnTo>
                  <a:pt x="1338753" y="21932"/>
                </a:lnTo>
                <a:lnTo>
                  <a:pt x="1341627" y="35864"/>
                </a:lnTo>
                <a:lnTo>
                  <a:pt x="1341627" y="250570"/>
                </a:lnTo>
                <a:close/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2" name="object 15"/>
          <p:cNvSpPr/>
          <p:nvPr/>
        </p:nvSpPr>
        <p:spPr>
          <a:xfrm>
            <a:off x="7157128" y="4771888"/>
            <a:ext cx="1341627" cy="279374"/>
          </a:xfrm>
          <a:custGeom>
            <a:avLst/>
            <a:gdLst/>
            <a:ahLst/>
            <a:cxnLst/>
            <a:rect l="l" t="t" r="r" b="b"/>
            <a:pathLst>
              <a:path w="1341627" h="279374">
                <a:moveTo>
                  <a:pt x="1341627" y="243370"/>
                </a:moveTo>
                <a:lnTo>
                  <a:pt x="1319697" y="276496"/>
                </a:lnTo>
                <a:lnTo>
                  <a:pt x="36004" y="279374"/>
                </a:lnTo>
                <a:lnTo>
                  <a:pt x="22055" y="276547"/>
                </a:lnTo>
                <a:lnTo>
                  <a:pt x="10622" y="268847"/>
                </a:lnTo>
                <a:lnTo>
                  <a:pt x="2879" y="257443"/>
                </a:lnTo>
                <a:lnTo>
                  <a:pt x="0" y="243507"/>
                </a:lnTo>
                <a:lnTo>
                  <a:pt x="0" y="36004"/>
                </a:lnTo>
                <a:lnTo>
                  <a:pt x="2828" y="22050"/>
                </a:lnTo>
                <a:lnTo>
                  <a:pt x="10532" y="10618"/>
                </a:lnTo>
                <a:lnTo>
                  <a:pt x="21936" y="2877"/>
                </a:lnTo>
                <a:lnTo>
                  <a:pt x="35866" y="0"/>
                </a:lnTo>
                <a:lnTo>
                  <a:pt x="1305623" y="0"/>
                </a:lnTo>
                <a:lnTo>
                  <a:pt x="1319577" y="2826"/>
                </a:lnTo>
                <a:lnTo>
                  <a:pt x="1331009" y="10527"/>
                </a:lnTo>
                <a:lnTo>
                  <a:pt x="1338750" y="21930"/>
                </a:lnTo>
                <a:lnTo>
                  <a:pt x="1341627" y="35866"/>
                </a:lnTo>
                <a:lnTo>
                  <a:pt x="1341627" y="243370"/>
                </a:lnTo>
                <a:close/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3" name="object 16"/>
          <p:cNvSpPr/>
          <p:nvPr/>
        </p:nvSpPr>
        <p:spPr>
          <a:xfrm>
            <a:off x="2622240" y="371554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5758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4" name="object 17"/>
          <p:cNvSpPr/>
          <p:nvPr/>
        </p:nvSpPr>
        <p:spPr>
          <a:xfrm>
            <a:off x="2672736" y="1817300"/>
            <a:ext cx="523163" cy="1898243"/>
          </a:xfrm>
          <a:custGeom>
            <a:avLst/>
            <a:gdLst/>
            <a:ahLst/>
            <a:cxnLst/>
            <a:rect l="l" t="t" r="r" b="b"/>
            <a:pathLst>
              <a:path w="523163" h="1898243">
                <a:moveTo>
                  <a:pt x="0" y="1898243"/>
                </a:moveTo>
                <a:lnTo>
                  <a:pt x="114515" y="1898243"/>
                </a:lnTo>
                <a:lnTo>
                  <a:pt x="129127" y="1897402"/>
                </a:lnTo>
                <a:lnTo>
                  <a:pt x="169731" y="1885533"/>
                </a:lnTo>
                <a:lnTo>
                  <a:pt x="203512" y="1861628"/>
                </a:lnTo>
                <a:lnTo>
                  <a:pt x="227924" y="1828234"/>
                </a:lnTo>
                <a:lnTo>
                  <a:pt x="240421" y="1787895"/>
                </a:lnTo>
                <a:lnTo>
                  <a:pt x="241515" y="126999"/>
                </a:lnTo>
                <a:lnTo>
                  <a:pt x="242357" y="112388"/>
                </a:lnTo>
                <a:lnTo>
                  <a:pt x="254226" y="71784"/>
                </a:lnTo>
                <a:lnTo>
                  <a:pt x="278130" y="38002"/>
                </a:lnTo>
                <a:lnTo>
                  <a:pt x="311525" y="13591"/>
                </a:lnTo>
                <a:lnTo>
                  <a:pt x="351864" y="1094"/>
                </a:lnTo>
                <a:lnTo>
                  <a:pt x="397802" y="0"/>
                </a:lnTo>
                <a:lnTo>
                  <a:pt x="523163" y="0"/>
                </a:lnTo>
              </a:path>
            </a:pathLst>
          </a:custGeom>
          <a:ln w="12700">
            <a:solidFill>
              <a:srgbClr val="57585B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5" name="object 18"/>
          <p:cNvSpPr/>
          <p:nvPr/>
        </p:nvSpPr>
        <p:spPr>
          <a:xfrm>
            <a:off x="3214780" y="1817296"/>
            <a:ext cx="12674" cy="0"/>
          </a:xfrm>
          <a:custGeom>
            <a:avLst/>
            <a:gdLst/>
            <a:ahLst/>
            <a:cxnLst/>
            <a:rect l="l" t="t" r="r" b="b"/>
            <a:pathLst>
              <a:path w="12674">
                <a:moveTo>
                  <a:pt x="0" y="0"/>
                </a:moveTo>
                <a:lnTo>
                  <a:pt x="12674" y="0"/>
                </a:lnTo>
              </a:path>
            </a:pathLst>
          </a:custGeom>
          <a:ln w="12700">
            <a:solidFill>
              <a:srgbClr val="5758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6" name="object 19"/>
          <p:cNvSpPr/>
          <p:nvPr/>
        </p:nvSpPr>
        <p:spPr>
          <a:xfrm>
            <a:off x="3216300" y="1779089"/>
            <a:ext cx="65798" cy="75984"/>
          </a:xfrm>
          <a:custGeom>
            <a:avLst/>
            <a:gdLst/>
            <a:ahLst/>
            <a:cxnLst/>
            <a:rect l="l" t="t" r="r" b="b"/>
            <a:pathLst>
              <a:path w="65798" h="75984">
                <a:moveTo>
                  <a:pt x="0" y="0"/>
                </a:moveTo>
                <a:lnTo>
                  <a:pt x="0" y="75984"/>
                </a:lnTo>
                <a:lnTo>
                  <a:pt x="65798" y="37998"/>
                </a:lnTo>
                <a:lnTo>
                  <a:pt x="0" y="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7" name="object 20"/>
          <p:cNvSpPr/>
          <p:nvPr/>
        </p:nvSpPr>
        <p:spPr>
          <a:xfrm>
            <a:off x="2622240" y="371492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5758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8" name="object 21"/>
          <p:cNvSpPr/>
          <p:nvPr/>
        </p:nvSpPr>
        <p:spPr>
          <a:xfrm flipV="1">
            <a:off x="2876692" y="3672915"/>
            <a:ext cx="327704" cy="45719"/>
          </a:xfrm>
          <a:custGeom>
            <a:avLst/>
            <a:gdLst/>
            <a:ahLst/>
            <a:cxnLst/>
            <a:rect l="l" t="t" r="r" b="b"/>
            <a:pathLst>
              <a:path w="532714">
                <a:moveTo>
                  <a:pt x="0" y="0"/>
                </a:moveTo>
                <a:lnTo>
                  <a:pt x="532714" y="0"/>
                </a:lnTo>
              </a:path>
            </a:pathLst>
          </a:custGeom>
          <a:ln w="12700">
            <a:solidFill>
              <a:srgbClr val="57585B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9" name="object 22"/>
          <p:cNvSpPr/>
          <p:nvPr/>
        </p:nvSpPr>
        <p:spPr>
          <a:xfrm>
            <a:off x="3222773" y="371492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5758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0" name="object 23"/>
          <p:cNvSpPr/>
          <p:nvPr/>
        </p:nvSpPr>
        <p:spPr>
          <a:xfrm>
            <a:off x="3224354" y="3676717"/>
            <a:ext cx="65798" cy="75984"/>
          </a:xfrm>
          <a:custGeom>
            <a:avLst/>
            <a:gdLst/>
            <a:ahLst/>
            <a:cxnLst/>
            <a:rect l="l" t="t" r="r" b="b"/>
            <a:pathLst>
              <a:path w="65798" h="75984">
                <a:moveTo>
                  <a:pt x="0" y="0"/>
                </a:moveTo>
                <a:lnTo>
                  <a:pt x="0" y="75984"/>
                </a:lnTo>
                <a:lnTo>
                  <a:pt x="65798" y="37985"/>
                </a:lnTo>
                <a:lnTo>
                  <a:pt x="0" y="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1" name="object 24"/>
          <p:cNvSpPr/>
          <p:nvPr/>
        </p:nvSpPr>
        <p:spPr>
          <a:xfrm>
            <a:off x="2622240" y="371554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5758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2" name="object 25"/>
          <p:cNvSpPr/>
          <p:nvPr/>
        </p:nvSpPr>
        <p:spPr>
          <a:xfrm>
            <a:off x="2672723" y="3715543"/>
            <a:ext cx="517156" cy="1777212"/>
          </a:xfrm>
          <a:custGeom>
            <a:avLst/>
            <a:gdLst/>
            <a:ahLst/>
            <a:cxnLst/>
            <a:rect l="l" t="t" r="r" b="b"/>
            <a:pathLst>
              <a:path w="517156" h="1777212">
                <a:moveTo>
                  <a:pt x="0" y="0"/>
                </a:moveTo>
                <a:lnTo>
                  <a:pt x="114033" y="0"/>
                </a:lnTo>
                <a:lnTo>
                  <a:pt x="128644" y="841"/>
                </a:lnTo>
                <a:lnTo>
                  <a:pt x="169249" y="12710"/>
                </a:lnTo>
                <a:lnTo>
                  <a:pt x="203030" y="36614"/>
                </a:lnTo>
                <a:lnTo>
                  <a:pt x="227442" y="70009"/>
                </a:lnTo>
                <a:lnTo>
                  <a:pt x="239938" y="110348"/>
                </a:lnTo>
                <a:lnTo>
                  <a:pt x="241033" y="1650212"/>
                </a:lnTo>
                <a:lnTo>
                  <a:pt x="241874" y="1664823"/>
                </a:lnTo>
                <a:lnTo>
                  <a:pt x="253743" y="1705428"/>
                </a:lnTo>
                <a:lnTo>
                  <a:pt x="277648" y="1739209"/>
                </a:lnTo>
                <a:lnTo>
                  <a:pt x="311042" y="1763621"/>
                </a:lnTo>
                <a:lnTo>
                  <a:pt x="351381" y="1776117"/>
                </a:lnTo>
                <a:lnTo>
                  <a:pt x="365931" y="1777195"/>
                </a:lnTo>
                <a:lnTo>
                  <a:pt x="517156" y="1777212"/>
                </a:lnTo>
              </a:path>
            </a:pathLst>
          </a:custGeom>
          <a:ln w="12699">
            <a:solidFill>
              <a:srgbClr val="57585B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3" name="object 26"/>
          <p:cNvSpPr/>
          <p:nvPr/>
        </p:nvSpPr>
        <p:spPr>
          <a:xfrm>
            <a:off x="3208765" y="54927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5758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4" name="object 27"/>
          <p:cNvSpPr/>
          <p:nvPr/>
        </p:nvSpPr>
        <p:spPr>
          <a:xfrm>
            <a:off x="3210346" y="5454556"/>
            <a:ext cx="65798" cy="75971"/>
          </a:xfrm>
          <a:custGeom>
            <a:avLst/>
            <a:gdLst/>
            <a:ahLst/>
            <a:cxnLst/>
            <a:rect l="l" t="t" r="r" b="b"/>
            <a:pathLst>
              <a:path w="65798" h="75971">
                <a:moveTo>
                  <a:pt x="0" y="0"/>
                </a:moveTo>
                <a:lnTo>
                  <a:pt x="0" y="75971"/>
                </a:lnTo>
                <a:lnTo>
                  <a:pt x="65798" y="37985"/>
                </a:lnTo>
                <a:lnTo>
                  <a:pt x="0" y="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5" name="object 28"/>
          <p:cNvSpPr/>
          <p:nvPr/>
        </p:nvSpPr>
        <p:spPr>
          <a:xfrm>
            <a:off x="3366857" y="1956525"/>
            <a:ext cx="82486" cy="1184864"/>
          </a:xfrm>
          <a:custGeom>
            <a:avLst/>
            <a:gdLst/>
            <a:ahLst/>
            <a:cxnLst/>
            <a:rect l="l" t="t" r="r" b="b"/>
            <a:pathLst>
              <a:path w="82486" h="1184864">
                <a:moveTo>
                  <a:pt x="0" y="0"/>
                </a:moveTo>
                <a:lnTo>
                  <a:pt x="0" y="1149896"/>
                </a:lnTo>
                <a:lnTo>
                  <a:pt x="2820" y="1163749"/>
                </a:lnTo>
                <a:lnTo>
                  <a:pt x="10503" y="1174952"/>
                </a:lnTo>
                <a:lnTo>
                  <a:pt x="21879" y="1182369"/>
                </a:lnTo>
                <a:lnTo>
                  <a:pt x="35778" y="1184864"/>
                </a:lnTo>
                <a:lnTo>
                  <a:pt x="82486" y="1183538"/>
                </a:lnTo>
              </a:path>
            </a:pathLst>
          </a:custGeom>
          <a:ln w="12699">
            <a:solidFill>
              <a:srgbClr val="5758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6" name="object 29"/>
          <p:cNvSpPr/>
          <p:nvPr/>
        </p:nvSpPr>
        <p:spPr>
          <a:xfrm>
            <a:off x="3364422" y="2367452"/>
            <a:ext cx="82486" cy="0"/>
          </a:xfrm>
          <a:custGeom>
            <a:avLst/>
            <a:gdLst/>
            <a:ahLst/>
            <a:cxnLst/>
            <a:rect l="l" t="t" r="r" b="b"/>
            <a:pathLst>
              <a:path w="82486">
                <a:moveTo>
                  <a:pt x="8248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5758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7" name="object 30"/>
          <p:cNvSpPr/>
          <p:nvPr/>
        </p:nvSpPr>
        <p:spPr>
          <a:xfrm>
            <a:off x="7239359" y="2114655"/>
            <a:ext cx="82473" cy="962025"/>
          </a:xfrm>
          <a:custGeom>
            <a:avLst/>
            <a:gdLst/>
            <a:ahLst/>
            <a:cxnLst/>
            <a:rect l="l" t="t" r="r" b="b"/>
            <a:pathLst>
              <a:path w="82473" h="962025">
                <a:moveTo>
                  <a:pt x="0" y="0"/>
                </a:moveTo>
                <a:lnTo>
                  <a:pt x="0" y="923074"/>
                </a:lnTo>
                <a:lnTo>
                  <a:pt x="2731" y="936895"/>
                </a:lnTo>
                <a:lnTo>
                  <a:pt x="10184" y="948475"/>
                </a:lnTo>
                <a:lnTo>
                  <a:pt x="21250" y="956661"/>
                </a:lnTo>
                <a:lnTo>
                  <a:pt x="34819" y="960301"/>
                </a:lnTo>
                <a:lnTo>
                  <a:pt x="82473" y="962025"/>
                </a:lnTo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8" name="object 31"/>
          <p:cNvSpPr/>
          <p:nvPr/>
        </p:nvSpPr>
        <p:spPr>
          <a:xfrm>
            <a:off x="7247681" y="3716659"/>
            <a:ext cx="82448" cy="164376"/>
          </a:xfrm>
          <a:custGeom>
            <a:avLst/>
            <a:gdLst/>
            <a:ahLst/>
            <a:cxnLst/>
            <a:rect l="l" t="t" r="r" b="b"/>
            <a:pathLst>
              <a:path w="82448" h="164376">
                <a:moveTo>
                  <a:pt x="0" y="0"/>
                </a:moveTo>
                <a:lnTo>
                  <a:pt x="0" y="128587"/>
                </a:lnTo>
                <a:lnTo>
                  <a:pt x="2826" y="142518"/>
                </a:lnTo>
                <a:lnTo>
                  <a:pt x="10525" y="153904"/>
                </a:lnTo>
                <a:lnTo>
                  <a:pt x="21925" y="161578"/>
                </a:lnTo>
                <a:lnTo>
                  <a:pt x="35854" y="164376"/>
                </a:lnTo>
                <a:lnTo>
                  <a:pt x="82448" y="164122"/>
                </a:lnTo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9" name="object 32"/>
          <p:cNvSpPr/>
          <p:nvPr/>
        </p:nvSpPr>
        <p:spPr>
          <a:xfrm>
            <a:off x="7246453" y="5047630"/>
            <a:ext cx="82448" cy="134760"/>
          </a:xfrm>
          <a:custGeom>
            <a:avLst/>
            <a:gdLst/>
            <a:ahLst/>
            <a:cxnLst/>
            <a:rect l="l" t="t" r="r" b="b"/>
            <a:pathLst>
              <a:path w="82448" h="134760">
                <a:moveTo>
                  <a:pt x="0" y="0"/>
                </a:moveTo>
                <a:lnTo>
                  <a:pt x="0" y="98971"/>
                </a:lnTo>
                <a:lnTo>
                  <a:pt x="2824" y="112899"/>
                </a:lnTo>
                <a:lnTo>
                  <a:pt x="10518" y="124285"/>
                </a:lnTo>
                <a:lnTo>
                  <a:pt x="21911" y="131962"/>
                </a:lnTo>
                <a:lnTo>
                  <a:pt x="35833" y="134760"/>
                </a:lnTo>
                <a:lnTo>
                  <a:pt x="82448" y="134518"/>
                </a:lnTo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0" name="object 33"/>
          <p:cNvSpPr/>
          <p:nvPr/>
        </p:nvSpPr>
        <p:spPr>
          <a:xfrm>
            <a:off x="7239361" y="2725458"/>
            <a:ext cx="82473" cy="0"/>
          </a:xfrm>
          <a:custGeom>
            <a:avLst/>
            <a:gdLst/>
            <a:ahLst/>
            <a:cxnLst/>
            <a:rect l="l" t="t" r="r" b="b"/>
            <a:pathLst>
              <a:path w="82473">
                <a:moveTo>
                  <a:pt x="8247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1" name="object 34"/>
          <p:cNvSpPr/>
          <p:nvPr/>
        </p:nvSpPr>
        <p:spPr>
          <a:xfrm>
            <a:off x="3366857" y="3852242"/>
            <a:ext cx="82486" cy="440678"/>
          </a:xfrm>
          <a:custGeom>
            <a:avLst/>
            <a:gdLst/>
            <a:ahLst/>
            <a:cxnLst/>
            <a:rect l="l" t="t" r="r" b="b"/>
            <a:pathLst>
              <a:path w="82486" h="440678">
                <a:moveTo>
                  <a:pt x="0" y="0"/>
                </a:moveTo>
                <a:lnTo>
                  <a:pt x="0" y="404964"/>
                </a:lnTo>
                <a:lnTo>
                  <a:pt x="2824" y="418886"/>
                </a:lnTo>
                <a:lnTo>
                  <a:pt x="10518" y="430255"/>
                </a:lnTo>
                <a:lnTo>
                  <a:pt x="21911" y="437907"/>
                </a:lnTo>
                <a:lnTo>
                  <a:pt x="35833" y="440678"/>
                </a:lnTo>
                <a:lnTo>
                  <a:pt x="82486" y="440309"/>
                </a:lnTo>
              </a:path>
            </a:pathLst>
          </a:custGeom>
          <a:ln w="12700">
            <a:solidFill>
              <a:srgbClr val="5758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2" name="object 41"/>
          <p:cNvSpPr/>
          <p:nvPr/>
        </p:nvSpPr>
        <p:spPr>
          <a:xfrm>
            <a:off x="2509304" y="1835532"/>
            <a:ext cx="112941" cy="3786301"/>
          </a:xfrm>
          <a:custGeom>
            <a:avLst/>
            <a:gdLst/>
            <a:ahLst/>
            <a:cxnLst/>
            <a:rect l="l" t="t" r="r" b="b"/>
            <a:pathLst>
              <a:path w="112941" h="3786301">
                <a:moveTo>
                  <a:pt x="0" y="3786301"/>
                </a:moveTo>
                <a:lnTo>
                  <a:pt x="56464" y="3786301"/>
                </a:lnTo>
                <a:lnTo>
                  <a:pt x="69019" y="3784496"/>
                </a:lnTo>
                <a:lnTo>
                  <a:pt x="99594" y="3760657"/>
                </a:lnTo>
                <a:lnTo>
                  <a:pt x="112879" y="3717668"/>
                </a:lnTo>
                <a:lnTo>
                  <a:pt x="112941" y="71996"/>
                </a:lnTo>
                <a:lnTo>
                  <a:pt x="111525" y="55992"/>
                </a:lnTo>
                <a:lnTo>
                  <a:pt x="92825" y="17014"/>
                </a:lnTo>
                <a:lnTo>
                  <a:pt x="59102" y="78"/>
                </a:lnTo>
                <a:lnTo>
                  <a:pt x="0" y="0"/>
                </a:lnTo>
              </a:path>
            </a:pathLst>
          </a:custGeom>
          <a:ln w="12699">
            <a:solidFill>
              <a:srgbClr val="221F1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3" name="object 42"/>
          <p:cNvSpPr/>
          <p:nvPr/>
        </p:nvSpPr>
        <p:spPr>
          <a:xfrm>
            <a:off x="2602934" y="3693835"/>
            <a:ext cx="41066" cy="42610"/>
          </a:xfrm>
          <a:custGeom>
            <a:avLst/>
            <a:gdLst/>
            <a:ahLst/>
            <a:cxnLst/>
            <a:rect l="l" t="t" r="r" b="b"/>
            <a:pathLst>
              <a:path w="41066" h="42610">
                <a:moveTo>
                  <a:pt x="17879" y="0"/>
                </a:moveTo>
                <a:lnTo>
                  <a:pt x="7681" y="3848"/>
                </a:lnTo>
                <a:lnTo>
                  <a:pt x="1071" y="14175"/>
                </a:lnTo>
                <a:lnTo>
                  <a:pt x="0" y="31411"/>
                </a:lnTo>
                <a:lnTo>
                  <a:pt x="9353" y="39892"/>
                </a:lnTo>
                <a:lnTo>
                  <a:pt x="25354" y="42610"/>
                </a:lnTo>
                <a:lnTo>
                  <a:pt x="36610" y="34887"/>
                </a:lnTo>
                <a:lnTo>
                  <a:pt x="41066" y="21695"/>
                </a:lnTo>
                <a:lnTo>
                  <a:pt x="39925" y="14775"/>
                </a:lnTo>
                <a:lnTo>
                  <a:pt x="31819" y="4146"/>
                </a:lnTo>
                <a:lnTo>
                  <a:pt x="17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4" name="object 43"/>
          <p:cNvSpPr/>
          <p:nvPr/>
        </p:nvSpPr>
        <p:spPr>
          <a:xfrm>
            <a:off x="2602934" y="3693835"/>
            <a:ext cx="41066" cy="42610"/>
          </a:xfrm>
          <a:custGeom>
            <a:avLst/>
            <a:gdLst/>
            <a:ahLst/>
            <a:cxnLst/>
            <a:rect l="l" t="t" r="r" b="b"/>
            <a:pathLst>
              <a:path w="41066" h="42610">
                <a:moveTo>
                  <a:pt x="41066" y="21695"/>
                </a:moveTo>
                <a:lnTo>
                  <a:pt x="36610" y="34887"/>
                </a:lnTo>
                <a:lnTo>
                  <a:pt x="25354" y="42610"/>
                </a:lnTo>
                <a:lnTo>
                  <a:pt x="9353" y="39892"/>
                </a:lnTo>
                <a:lnTo>
                  <a:pt x="0" y="31411"/>
                </a:lnTo>
                <a:lnTo>
                  <a:pt x="1071" y="14175"/>
                </a:lnTo>
                <a:lnTo>
                  <a:pt x="7681" y="3848"/>
                </a:lnTo>
                <a:lnTo>
                  <a:pt x="17879" y="0"/>
                </a:lnTo>
                <a:lnTo>
                  <a:pt x="31819" y="4146"/>
                </a:lnTo>
                <a:lnTo>
                  <a:pt x="39925" y="14775"/>
                </a:lnTo>
                <a:lnTo>
                  <a:pt x="41066" y="21695"/>
                </a:lnTo>
                <a:close/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5" name="object 44"/>
          <p:cNvSpPr/>
          <p:nvPr/>
        </p:nvSpPr>
        <p:spPr>
          <a:xfrm>
            <a:off x="4549123" y="181041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5758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6" name="object 45"/>
          <p:cNvSpPr/>
          <p:nvPr/>
        </p:nvSpPr>
        <p:spPr>
          <a:xfrm>
            <a:off x="4598634" y="1810419"/>
            <a:ext cx="472363" cy="0"/>
          </a:xfrm>
          <a:custGeom>
            <a:avLst/>
            <a:gdLst/>
            <a:ahLst/>
            <a:cxnLst/>
            <a:rect l="l" t="t" r="r" b="b"/>
            <a:pathLst>
              <a:path w="472363">
                <a:moveTo>
                  <a:pt x="0" y="0"/>
                </a:moveTo>
                <a:lnTo>
                  <a:pt x="472363" y="0"/>
                </a:lnTo>
              </a:path>
            </a:pathLst>
          </a:custGeom>
          <a:ln w="12700">
            <a:solidFill>
              <a:srgbClr val="57585B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7" name="object 46"/>
          <p:cNvSpPr/>
          <p:nvPr/>
        </p:nvSpPr>
        <p:spPr>
          <a:xfrm>
            <a:off x="5089406" y="181041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5758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8" name="object 47"/>
          <p:cNvSpPr/>
          <p:nvPr/>
        </p:nvSpPr>
        <p:spPr>
          <a:xfrm>
            <a:off x="5090988" y="1772212"/>
            <a:ext cx="65798" cy="75984"/>
          </a:xfrm>
          <a:custGeom>
            <a:avLst/>
            <a:gdLst/>
            <a:ahLst/>
            <a:cxnLst/>
            <a:rect l="l" t="t" r="r" b="b"/>
            <a:pathLst>
              <a:path w="65798" h="75984">
                <a:moveTo>
                  <a:pt x="0" y="0"/>
                </a:moveTo>
                <a:lnTo>
                  <a:pt x="0" y="75984"/>
                </a:lnTo>
                <a:lnTo>
                  <a:pt x="65798" y="37998"/>
                </a:lnTo>
                <a:lnTo>
                  <a:pt x="0" y="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9" name="object 48"/>
          <p:cNvSpPr/>
          <p:nvPr/>
        </p:nvSpPr>
        <p:spPr>
          <a:xfrm>
            <a:off x="5083850" y="444113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7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5758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0" name="object 49"/>
          <p:cNvSpPr/>
          <p:nvPr/>
        </p:nvSpPr>
        <p:spPr>
          <a:xfrm>
            <a:off x="4539829" y="3710461"/>
            <a:ext cx="505815" cy="730669"/>
          </a:xfrm>
          <a:custGeom>
            <a:avLst/>
            <a:gdLst/>
            <a:ahLst/>
            <a:cxnLst/>
            <a:rect l="l" t="t" r="r" b="b"/>
            <a:pathLst>
              <a:path w="505815" h="730669">
                <a:moveTo>
                  <a:pt x="505815" y="730669"/>
                </a:moveTo>
                <a:lnTo>
                  <a:pt x="410349" y="730669"/>
                </a:lnTo>
                <a:lnTo>
                  <a:pt x="395738" y="729827"/>
                </a:lnTo>
                <a:lnTo>
                  <a:pt x="355133" y="717958"/>
                </a:lnTo>
                <a:lnTo>
                  <a:pt x="321352" y="694054"/>
                </a:lnTo>
                <a:lnTo>
                  <a:pt x="296940" y="660659"/>
                </a:lnTo>
                <a:lnTo>
                  <a:pt x="284444" y="620320"/>
                </a:lnTo>
                <a:lnTo>
                  <a:pt x="283349" y="126999"/>
                </a:lnTo>
                <a:lnTo>
                  <a:pt x="282508" y="112388"/>
                </a:lnTo>
                <a:lnTo>
                  <a:pt x="270639" y="71784"/>
                </a:lnTo>
                <a:lnTo>
                  <a:pt x="246734" y="38002"/>
                </a:lnTo>
                <a:lnTo>
                  <a:pt x="213340" y="13591"/>
                </a:lnTo>
                <a:lnTo>
                  <a:pt x="173001" y="1094"/>
                </a:lnTo>
                <a:lnTo>
                  <a:pt x="158451" y="17"/>
                </a:lnTo>
                <a:lnTo>
                  <a:pt x="0" y="0"/>
                </a:lnTo>
              </a:path>
            </a:pathLst>
          </a:custGeom>
          <a:ln w="12700">
            <a:solidFill>
              <a:srgbClr val="57585B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1" name="object 50"/>
          <p:cNvSpPr/>
          <p:nvPr/>
        </p:nvSpPr>
        <p:spPr>
          <a:xfrm>
            <a:off x="4508022" y="371045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7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5758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2" name="object 51"/>
          <p:cNvSpPr/>
          <p:nvPr/>
        </p:nvSpPr>
        <p:spPr>
          <a:xfrm>
            <a:off x="5085431" y="4403352"/>
            <a:ext cx="65798" cy="75971"/>
          </a:xfrm>
          <a:custGeom>
            <a:avLst/>
            <a:gdLst/>
            <a:ahLst/>
            <a:cxnLst/>
            <a:rect l="l" t="t" r="r" b="b"/>
            <a:pathLst>
              <a:path w="65798" h="75971">
                <a:moveTo>
                  <a:pt x="0" y="0"/>
                </a:moveTo>
                <a:lnTo>
                  <a:pt x="0" y="75971"/>
                </a:lnTo>
                <a:lnTo>
                  <a:pt x="65798" y="37973"/>
                </a:lnTo>
                <a:lnTo>
                  <a:pt x="0" y="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3" name="object 52"/>
          <p:cNvSpPr/>
          <p:nvPr/>
        </p:nvSpPr>
        <p:spPr>
          <a:xfrm>
            <a:off x="4375707" y="54927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5758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4" name="object 53"/>
          <p:cNvSpPr/>
          <p:nvPr/>
        </p:nvSpPr>
        <p:spPr>
          <a:xfrm>
            <a:off x="4426792" y="4441144"/>
            <a:ext cx="528135" cy="1051606"/>
          </a:xfrm>
          <a:custGeom>
            <a:avLst/>
            <a:gdLst>
              <a:gd name="connsiteX0" fmla="*/ 0 w 622797"/>
              <a:gd name="connsiteY0" fmla="*/ 1051607 h 1051607"/>
              <a:gd name="connsiteX1" fmla="*/ 276237 w 622797"/>
              <a:gd name="connsiteY1" fmla="*/ 1051607 h 1051607"/>
              <a:gd name="connsiteX2" fmla="*/ 290848 w 622797"/>
              <a:gd name="connsiteY2" fmla="*/ 1050765 h 1051607"/>
              <a:gd name="connsiteX3" fmla="*/ 331453 w 622797"/>
              <a:gd name="connsiteY3" fmla="*/ 1038897 h 1051607"/>
              <a:gd name="connsiteX4" fmla="*/ 365234 w 622797"/>
              <a:gd name="connsiteY4" fmla="*/ 1014992 h 1051607"/>
              <a:gd name="connsiteX5" fmla="*/ 389646 w 622797"/>
              <a:gd name="connsiteY5" fmla="*/ 981597 h 1051607"/>
              <a:gd name="connsiteX6" fmla="*/ 402142 w 622797"/>
              <a:gd name="connsiteY6" fmla="*/ 941259 h 1051607"/>
              <a:gd name="connsiteX7" fmla="*/ 403237 w 622797"/>
              <a:gd name="connsiteY7" fmla="*/ 126984 h 1051607"/>
              <a:gd name="connsiteX8" fmla="*/ 404079 w 622797"/>
              <a:gd name="connsiteY8" fmla="*/ 112372 h 1051607"/>
              <a:gd name="connsiteX9" fmla="*/ 415947 w 622797"/>
              <a:gd name="connsiteY9" fmla="*/ 71768 h 1051607"/>
              <a:gd name="connsiteX10" fmla="*/ 439852 w 622797"/>
              <a:gd name="connsiteY10" fmla="*/ 37986 h 1051607"/>
              <a:gd name="connsiteX11" fmla="*/ 473247 w 622797"/>
              <a:gd name="connsiteY11" fmla="*/ 13575 h 1051607"/>
              <a:gd name="connsiteX12" fmla="*/ 513586 w 622797"/>
              <a:gd name="connsiteY12" fmla="*/ 1078 h 1051607"/>
              <a:gd name="connsiteX13" fmla="*/ 528135 w 622797"/>
              <a:gd name="connsiteY13" fmla="*/ 1 h 1051607"/>
              <a:gd name="connsiteX14" fmla="*/ 622797 w 622797"/>
              <a:gd name="connsiteY14" fmla="*/ 180854 h 1051607"/>
              <a:gd name="connsiteX0" fmla="*/ 0 w 528135"/>
              <a:gd name="connsiteY0" fmla="*/ 1051606 h 1051606"/>
              <a:gd name="connsiteX1" fmla="*/ 276237 w 528135"/>
              <a:gd name="connsiteY1" fmla="*/ 1051606 h 1051606"/>
              <a:gd name="connsiteX2" fmla="*/ 290848 w 528135"/>
              <a:gd name="connsiteY2" fmla="*/ 1050764 h 1051606"/>
              <a:gd name="connsiteX3" fmla="*/ 331453 w 528135"/>
              <a:gd name="connsiteY3" fmla="*/ 1038896 h 1051606"/>
              <a:gd name="connsiteX4" fmla="*/ 365234 w 528135"/>
              <a:gd name="connsiteY4" fmla="*/ 1014991 h 1051606"/>
              <a:gd name="connsiteX5" fmla="*/ 389646 w 528135"/>
              <a:gd name="connsiteY5" fmla="*/ 981596 h 1051606"/>
              <a:gd name="connsiteX6" fmla="*/ 402142 w 528135"/>
              <a:gd name="connsiteY6" fmla="*/ 941258 h 1051606"/>
              <a:gd name="connsiteX7" fmla="*/ 403237 w 528135"/>
              <a:gd name="connsiteY7" fmla="*/ 126983 h 1051606"/>
              <a:gd name="connsiteX8" fmla="*/ 404079 w 528135"/>
              <a:gd name="connsiteY8" fmla="*/ 112371 h 1051606"/>
              <a:gd name="connsiteX9" fmla="*/ 415947 w 528135"/>
              <a:gd name="connsiteY9" fmla="*/ 71767 h 1051606"/>
              <a:gd name="connsiteX10" fmla="*/ 439852 w 528135"/>
              <a:gd name="connsiteY10" fmla="*/ 37985 h 1051606"/>
              <a:gd name="connsiteX11" fmla="*/ 473247 w 528135"/>
              <a:gd name="connsiteY11" fmla="*/ 13574 h 1051606"/>
              <a:gd name="connsiteX12" fmla="*/ 513586 w 528135"/>
              <a:gd name="connsiteY12" fmla="*/ 1077 h 1051606"/>
              <a:gd name="connsiteX13" fmla="*/ 528135 w 528135"/>
              <a:gd name="connsiteY13" fmla="*/ 0 h 105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135" h="1051606">
                <a:moveTo>
                  <a:pt x="0" y="1051606"/>
                </a:moveTo>
                <a:lnTo>
                  <a:pt x="276237" y="1051606"/>
                </a:lnTo>
                <a:lnTo>
                  <a:pt x="290848" y="1050764"/>
                </a:lnTo>
                <a:lnTo>
                  <a:pt x="331453" y="1038896"/>
                </a:lnTo>
                <a:lnTo>
                  <a:pt x="365234" y="1014991"/>
                </a:lnTo>
                <a:lnTo>
                  <a:pt x="389646" y="981596"/>
                </a:lnTo>
                <a:lnTo>
                  <a:pt x="402142" y="941258"/>
                </a:lnTo>
                <a:lnTo>
                  <a:pt x="403237" y="126983"/>
                </a:lnTo>
                <a:cubicBezTo>
                  <a:pt x="403518" y="122112"/>
                  <a:pt x="403798" y="117242"/>
                  <a:pt x="404079" y="112371"/>
                </a:cubicBezTo>
                <a:lnTo>
                  <a:pt x="415947" y="71767"/>
                </a:lnTo>
                <a:lnTo>
                  <a:pt x="439852" y="37985"/>
                </a:lnTo>
                <a:lnTo>
                  <a:pt x="473247" y="13574"/>
                </a:lnTo>
                <a:lnTo>
                  <a:pt x="513586" y="1077"/>
                </a:lnTo>
                <a:lnTo>
                  <a:pt x="528135" y="0"/>
                </a:lnTo>
              </a:path>
            </a:pathLst>
          </a:custGeom>
          <a:ln w="12700">
            <a:solidFill>
              <a:srgbClr val="57585B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5" name="object 54"/>
          <p:cNvSpPr/>
          <p:nvPr/>
        </p:nvSpPr>
        <p:spPr>
          <a:xfrm>
            <a:off x="5083850" y="444113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5758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6" name="object 55"/>
          <p:cNvSpPr/>
          <p:nvPr/>
        </p:nvSpPr>
        <p:spPr>
          <a:xfrm>
            <a:off x="5085431" y="4402936"/>
            <a:ext cx="65798" cy="75971"/>
          </a:xfrm>
          <a:custGeom>
            <a:avLst/>
            <a:gdLst/>
            <a:ahLst/>
            <a:cxnLst/>
            <a:rect l="l" t="t" r="r" b="b"/>
            <a:pathLst>
              <a:path w="65798" h="75971">
                <a:moveTo>
                  <a:pt x="0" y="0"/>
                </a:moveTo>
                <a:lnTo>
                  <a:pt x="0" y="75971"/>
                </a:lnTo>
                <a:lnTo>
                  <a:pt x="65798" y="37985"/>
                </a:lnTo>
                <a:lnTo>
                  <a:pt x="0" y="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7" name="object 56"/>
          <p:cNvSpPr/>
          <p:nvPr/>
        </p:nvSpPr>
        <p:spPr>
          <a:xfrm>
            <a:off x="6352790" y="1977488"/>
            <a:ext cx="36723" cy="36685"/>
          </a:xfrm>
          <a:custGeom>
            <a:avLst/>
            <a:gdLst/>
            <a:ahLst/>
            <a:cxnLst/>
            <a:rect l="l" t="t" r="r" b="b"/>
            <a:pathLst>
              <a:path w="36723" h="36685">
                <a:moveTo>
                  <a:pt x="16612" y="0"/>
                </a:moveTo>
                <a:lnTo>
                  <a:pt x="4782" y="6083"/>
                </a:lnTo>
                <a:lnTo>
                  <a:pt x="0" y="19579"/>
                </a:lnTo>
                <a:lnTo>
                  <a:pt x="5861" y="31724"/>
                </a:lnTo>
                <a:lnTo>
                  <a:pt x="19045" y="36685"/>
                </a:lnTo>
                <a:lnTo>
                  <a:pt x="31576" y="31082"/>
                </a:lnTo>
                <a:lnTo>
                  <a:pt x="36723" y="18308"/>
                </a:lnTo>
                <a:lnTo>
                  <a:pt x="36604" y="16214"/>
                </a:lnTo>
                <a:lnTo>
                  <a:pt x="30370" y="4642"/>
                </a:lnTo>
                <a:lnTo>
                  <a:pt x="16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8" name="object 57"/>
          <p:cNvSpPr/>
          <p:nvPr/>
        </p:nvSpPr>
        <p:spPr>
          <a:xfrm>
            <a:off x="6352790" y="1977488"/>
            <a:ext cx="36723" cy="36685"/>
          </a:xfrm>
          <a:custGeom>
            <a:avLst/>
            <a:gdLst/>
            <a:ahLst/>
            <a:cxnLst/>
            <a:rect l="l" t="t" r="r" b="b"/>
            <a:pathLst>
              <a:path w="36723" h="36685">
                <a:moveTo>
                  <a:pt x="36723" y="18308"/>
                </a:moveTo>
                <a:lnTo>
                  <a:pt x="31576" y="31082"/>
                </a:lnTo>
                <a:lnTo>
                  <a:pt x="19045" y="36685"/>
                </a:lnTo>
                <a:lnTo>
                  <a:pt x="5861" y="31724"/>
                </a:lnTo>
                <a:lnTo>
                  <a:pt x="0" y="19579"/>
                </a:lnTo>
                <a:lnTo>
                  <a:pt x="4782" y="6083"/>
                </a:lnTo>
                <a:lnTo>
                  <a:pt x="16612" y="0"/>
                </a:lnTo>
                <a:lnTo>
                  <a:pt x="30370" y="4642"/>
                </a:lnTo>
                <a:lnTo>
                  <a:pt x="36604" y="16214"/>
                </a:lnTo>
                <a:lnTo>
                  <a:pt x="36723" y="18308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9" name="object 58"/>
          <p:cNvSpPr/>
          <p:nvPr/>
        </p:nvSpPr>
        <p:spPr>
          <a:xfrm>
            <a:off x="5332512" y="1977488"/>
            <a:ext cx="36735" cy="36685"/>
          </a:xfrm>
          <a:custGeom>
            <a:avLst/>
            <a:gdLst/>
            <a:ahLst/>
            <a:cxnLst/>
            <a:rect l="l" t="t" r="r" b="b"/>
            <a:pathLst>
              <a:path w="36735" h="36685">
                <a:moveTo>
                  <a:pt x="16606" y="0"/>
                </a:moveTo>
                <a:lnTo>
                  <a:pt x="4786" y="6083"/>
                </a:lnTo>
                <a:lnTo>
                  <a:pt x="0" y="19586"/>
                </a:lnTo>
                <a:lnTo>
                  <a:pt x="5869" y="31726"/>
                </a:lnTo>
                <a:lnTo>
                  <a:pt x="19052" y="36685"/>
                </a:lnTo>
                <a:lnTo>
                  <a:pt x="31583" y="31075"/>
                </a:lnTo>
                <a:lnTo>
                  <a:pt x="36735" y="18309"/>
                </a:lnTo>
                <a:lnTo>
                  <a:pt x="36615" y="16201"/>
                </a:lnTo>
                <a:lnTo>
                  <a:pt x="30364" y="4639"/>
                </a:lnTo>
                <a:lnTo>
                  <a:pt x="1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0" name="object 59"/>
          <p:cNvSpPr/>
          <p:nvPr/>
        </p:nvSpPr>
        <p:spPr>
          <a:xfrm>
            <a:off x="5332512" y="1977488"/>
            <a:ext cx="36735" cy="36685"/>
          </a:xfrm>
          <a:custGeom>
            <a:avLst/>
            <a:gdLst/>
            <a:ahLst/>
            <a:cxnLst/>
            <a:rect l="l" t="t" r="r" b="b"/>
            <a:pathLst>
              <a:path w="36735" h="36685">
                <a:moveTo>
                  <a:pt x="36735" y="18309"/>
                </a:moveTo>
                <a:lnTo>
                  <a:pt x="31583" y="31075"/>
                </a:lnTo>
                <a:lnTo>
                  <a:pt x="19052" y="36685"/>
                </a:lnTo>
                <a:lnTo>
                  <a:pt x="5869" y="31726"/>
                </a:lnTo>
                <a:lnTo>
                  <a:pt x="0" y="19586"/>
                </a:lnTo>
                <a:lnTo>
                  <a:pt x="4786" y="6083"/>
                </a:lnTo>
                <a:lnTo>
                  <a:pt x="16606" y="0"/>
                </a:lnTo>
                <a:lnTo>
                  <a:pt x="30364" y="4639"/>
                </a:lnTo>
                <a:lnTo>
                  <a:pt x="36615" y="16201"/>
                </a:lnTo>
                <a:lnTo>
                  <a:pt x="36735" y="18309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1" name="object 60"/>
          <p:cNvSpPr/>
          <p:nvPr/>
        </p:nvSpPr>
        <p:spPr>
          <a:xfrm>
            <a:off x="5928940" y="2069070"/>
            <a:ext cx="894105" cy="633945"/>
          </a:xfrm>
          <a:custGeom>
            <a:avLst/>
            <a:gdLst/>
            <a:ahLst/>
            <a:cxnLst/>
            <a:rect l="l" t="t" r="r" b="b"/>
            <a:pathLst>
              <a:path w="894105" h="633945">
                <a:moveTo>
                  <a:pt x="0" y="623138"/>
                </a:moveTo>
                <a:lnTo>
                  <a:pt x="0" y="629081"/>
                </a:lnTo>
                <a:lnTo>
                  <a:pt x="4864" y="633945"/>
                </a:lnTo>
                <a:lnTo>
                  <a:pt x="10795" y="633945"/>
                </a:lnTo>
                <a:lnTo>
                  <a:pt x="883297" y="633945"/>
                </a:lnTo>
                <a:lnTo>
                  <a:pt x="889254" y="633945"/>
                </a:lnTo>
                <a:lnTo>
                  <a:pt x="894105" y="629081"/>
                </a:lnTo>
                <a:lnTo>
                  <a:pt x="894105" y="623138"/>
                </a:lnTo>
                <a:lnTo>
                  <a:pt x="894105" y="62217"/>
                </a:lnTo>
                <a:lnTo>
                  <a:pt x="894105" y="56286"/>
                </a:lnTo>
                <a:lnTo>
                  <a:pt x="889254" y="51422"/>
                </a:lnTo>
                <a:lnTo>
                  <a:pt x="883297" y="51422"/>
                </a:lnTo>
                <a:lnTo>
                  <a:pt x="510006" y="51422"/>
                </a:lnTo>
                <a:lnTo>
                  <a:pt x="504050" y="51422"/>
                </a:lnTo>
                <a:lnTo>
                  <a:pt x="495769" y="47980"/>
                </a:lnTo>
                <a:lnTo>
                  <a:pt x="491553" y="43789"/>
                </a:lnTo>
                <a:lnTo>
                  <a:pt x="451967" y="4203"/>
                </a:lnTo>
                <a:lnTo>
                  <a:pt x="447776" y="0"/>
                </a:lnTo>
                <a:lnTo>
                  <a:pt x="440905" y="0"/>
                </a:lnTo>
                <a:lnTo>
                  <a:pt x="436689" y="4203"/>
                </a:lnTo>
                <a:lnTo>
                  <a:pt x="397129" y="43776"/>
                </a:lnTo>
                <a:lnTo>
                  <a:pt x="392912" y="47980"/>
                </a:lnTo>
                <a:lnTo>
                  <a:pt x="384619" y="51422"/>
                </a:lnTo>
                <a:lnTo>
                  <a:pt x="378663" y="51422"/>
                </a:lnTo>
                <a:lnTo>
                  <a:pt x="10795" y="51422"/>
                </a:lnTo>
                <a:lnTo>
                  <a:pt x="4864" y="51422"/>
                </a:lnTo>
                <a:lnTo>
                  <a:pt x="0" y="56286"/>
                </a:lnTo>
                <a:lnTo>
                  <a:pt x="0" y="62217"/>
                </a:lnTo>
                <a:lnTo>
                  <a:pt x="0" y="623138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2" name="object 61"/>
          <p:cNvSpPr/>
          <p:nvPr/>
        </p:nvSpPr>
        <p:spPr>
          <a:xfrm>
            <a:off x="5549925" y="180619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3" name="object 62"/>
          <p:cNvSpPr/>
          <p:nvPr/>
        </p:nvSpPr>
        <p:spPr>
          <a:xfrm>
            <a:off x="5600923" y="1806190"/>
            <a:ext cx="491312" cy="0"/>
          </a:xfrm>
          <a:custGeom>
            <a:avLst/>
            <a:gdLst/>
            <a:ahLst/>
            <a:cxnLst/>
            <a:rect l="l" t="t" r="r" b="b"/>
            <a:pathLst>
              <a:path w="491312">
                <a:moveTo>
                  <a:pt x="0" y="0"/>
                </a:moveTo>
                <a:lnTo>
                  <a:pt x="491312" y="0"/>
                </a:lnTo>
              </a:path>
            </a:pathLst>
          </a:custGeom>
          <a:ln w="12700" cap="rnd">
            <a:solidFill>
              <a:srgbClr val="8DC53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4" name="object 63"/>
          <p:cNvSpPr/>
          <p:nvPr/>
        </p:nvSpPr>
        <p:spPr>
          <a:xfrm>
            <a:off x="6111378" y="180619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5" name="object 64"/>
          <p:cNvSpPr/>
          <p:nvPr/>
        </p:nvSpPr>
        <p:spPr>
          <a:xfrm>
            <a:off x="6112966" y="1767983"/>
            <a:ext cx="65786" cy="75984"/>
          </a:xfrm>
          <a:custGeom>
            <a:avLst/>
            <a:gdLst/>
            <a:ahLst/>
            <a:cxnLst/>
            <a:rect l="l" t="t" r="r" b="b"/>
            <a:pathLst>
              <a:path w="65786" h="75984">
                <a:moveTo>
                  <a:pt x="0" y="0"/>
                </a:moveTo>
                <a:lnTo>
                  <a:pt x="0" y="75984"/>
                </a:lnTo>
                <a:lnTo>
                  <a:pt x="65786" y="37998"/>
                </a:lnTo>
                <a:lnTo>
                  <a:pt x="0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6" name="object 65"/>
          <p:cNvSpPr/>
          <p:nvPr/>
        </p:nvSpPr>
        <p:spPr>
          <a:xfrm>
            <a:off x="7032072" y="357247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7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7" name="object 66"/>
          <p:cNvSpPr/>
          <p:nvPr/>
        </p:nvSpPr>
        <p:spPr>
          <a:xfrm>
            <a:off x="5580429" y="3572470"/>
            <a:ext cx="1413078" cy="863104"/>
          </a:xfrm>
          <a:custGeom>
            <a:avLst/>
            <a:gdLst/>
            <a:ahLst/>
            <a:cxnLst/>
            <a:rect l="l" t="t" r="r" b="b"/>
            <a:pathLst>
              <a:path w="1413078" h="863104">
                <a:moveTo>
                  <a:pt x="1413078" y="0"/>
                </a:moveTo>
                <a:lnTo>
                  <a:pt x="409155" y="0"/>
                </a:lnTo>
                <a:lnTo>
                  <a:pt x="394544" y="841"/>
                </a:lnTo>
                <a:lnTo>
                  <a:pt x="353939" y="12710"/>
                </a:lnTo>
                <a:lnTo>
                  <a:pt x="320158" y="36614"/>
                </a:lnTo>
                <a:lnTo>
                  <a:pt x="295747" y="70009"/>
                </a:lnTo>
                <a:lnTo>
                  <a:pt x="283250" y="110348"/>
                </a:lnTo>
                <a:lnTo>
                  <a:pt x="282155" y="736104"/>
                </a:lnTo>
                <a:lnTo>
                  <a:pt x="281314" y="750715"/>
                </a:lnTo>
                <a:lnTo>
                  <a:pt x="269445" y="791320"/>
                </a:lnTo>
                <a:lnTo>
                  <a:pt x="245541" y="825101"/>
                </a:lnTo>
                <a:lnTo>
                  <a:pt x="212146" y="849513"/>
                </a:lnTo>
                <a:lnTo>
                  <a:pt x="171807" y="862009"/>
                </a:lnTo>
                <a:lnTo>
                  <a:pt x="157258" y="863087"/>
                </a:lnTo>
                <a:lnTo>
                  <a:pt x="0" y="863104"/>
                </a:lnTo>
              </a:path>
            </a:pathLst>
          </a:custGeom>
          <a:ln w="12700">
            <a:solidFill>
              <a:srgbClr val="8DC53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8" name="object 67"/>
          <p:cNvSpPr/>
          <p:nvPr/>
        </p:nvSpPr>
        <p:spPr>
          <a:xfrm>
            <a:off x="5548436" y="443557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7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9" name="object 68"/>
          <p:cNvSpPr/>
          <p:nvPr/>
        </p:nvSpPr>
        <p:spPr>
          <a:xfrm>
            <a:off x="7033659" y="3534693"/>
            <a:ext cx="65811" cy="75971"/>
          </a:xfrm>
          <a:custGeom>
            <a:avLst/>
            <a:gdLst/>
            <a:ahLst/>
            <a:cxnLst/>
            <a:rect l="l" t="t" r="r" b="b"/>
            <a:pathLst>
              <a:path w="65811" h="75971">
                <a:moveTo>
                  <a:pt x="0" y="0"/>
                </a:moveTo>
                <a:lnTo>
                  <a:pt x="0" y="75971"/>
                </a:lnTo>
                <a:lnTo>
                  <a:pt x="65811" y="37973"/>
                </a:lnTo>
                <a:lnTo>
                  <a:pt x="0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0" name="object 69"/>
          <p:cNvSpPr/>
          <p:nvPr/>
        </p:nvSpPr>
        <p:spPr>
          <a:xfrm>
            <a:off x="7032067" y="493034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7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1" name="object 70"/>
          <p:cNvSpPr/>
          <p:nvPr/>
        </p:nvSpPr>
        <p:spPr>
          <a:xfrm>
            <a:off x="5737694" y="4438843"/>
            <a:ext cx="1256811" cy="491498"/>
          </a:xfrm>
          <a:custGeom>
            <a:avLst/>
            <a:gdLst>
              <a:gd name="connsiteX0" fmla="*/ 1256811 w 1256811"/>
              <a:gd name="connsiteY0" fmla="*/ 491498 h 491498"/>
              <a:gd name="connsiteX1" fmla="*/ 251898 w 1256811"/>
              <a:gd name="connsiteY1" fmla="*/ 491498 h 491498"/>
              <a:gd name="connsiteX2" fmla="*/ 237287 w 1256811"/>
              <a:gd name="connsiteY2" fmla="*/ 490656 h 491498"/>
              <a:gd name="connsiteX3" fmla="*/ 196682 w 1256811"/>
              <a:gd name="connsiteY3" fmla="*/ 478788 h 491498"/>
              <a:gd name="connsiteX4" fmla="*/ 162901 w 1256811"/>
              <a:gd name="connsiteY4" fmla="*/ 454883 h 491498"/>
              <a:gd name="connsiteX5" fmla="*/ 138489 w 1256811"/>
              <a:gd name="connsiteY5" fmla="*/ 421488 h 491498"/>
              <a:gd name="connsiteX6" fmla="*/ 125993 w 1256811"/>
              <a:gd name="connsiteY6" fmla="*/ 381149 h 491498"/>
              <a:gd name="connsiteX7" fmla="*/ 124898 w 1256811"/>
              <a:gd name="connsiteY7" fmla="*/ 126983 h 491498"/>
              <a:gd name="connsiteX8" fmla="*/ 124057 w 1256811"/>
              <a:gd name="connsiteY8" fmla="*/ 112371 h 491498"/>
              <a:gd name="connsiteX9" fmla="*/ 112188 w 1256811"/>
              <a:gd name="connsiteY9" fmla="*/ 71767 h 491498"/>
              <a:gd name="connsiteX10" fmla="*/ 88283 w 1256811"/>
              <a:gd name="connsiteY10" fmla="*/ 37985 h 491498"/>
              <a:gd name="connsiteX11" fmla="*/ 54889 w 1256811"/>
              <a:gd name="connsiteY11" fmla="*/ 13574 h 491498"/>
              <a:gd name="connsiteX12" fmla="*/ 14550 w 1256811"/>
              <a:gd name="connsiteY12" fmla="*/ 1077 h 491498"/>
              <a:gd name="connsiteX13" fmla="*/ 0 w 1256811"/>
              <a:gd name="connsiteY13" fmla="*/ 0 h 49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6811" h="491498">
                <a:moveTo>
                  <a:pt x="1256811" y="491498"/>
                </a:moveTo>
                <a:lnTo>
                  <a:pt x="251898" y="491498"/>
                </a:lnTo>
                <a:lnTo>
                  <a:pt x="237287" y="490656"/>
                </a:lnTo>
                <a:lnTo>
                  <a:pt x="196682" y="478788"/>
                </a:lnTo>
                <a:lnTo>
                  <a:pt x="162901" y="454883"/>
                </a:lnTo>
                <a:lnTo>
                  <a:pt x="138489" y="421488"/>
                </a:lnTo>
                <a:lnTo>
                  <a:pt x="125993" y="381149"/>
                </a:lnTo>
                <a:lnTo>
                  <a:pt x="124898" y="126983"/>
                </a:lnTo>
                <a:cubicBezTo>
                  <a:pt x="124618" y="122112"/>
                  <a:pt x="124337" y="117242"/>
                  <a:pt x="124057" y="112371"/>
                </a:cubicBezTo>
                <a:lnTo>
                  <a:pt x="112188" y="71767"/>
                </a:lnTo>
                <a:lnTo>
                  <a:pt x="88283" y="37985"/>
                </a:lnTo>
                <a:lnTo>
                  <a:pt x="54889" y="13574"/>
                </a:lnTo>
                <a:lnTo>
                  <a:pt x="14550" y="1077"/>
                </a:lnTo>
                <a:lnTo>
                  <a:pt x="0" y="0"/>
                </a:lnTo>
              </a:path>
            </a:pathLst>
          </a:custGeom>
          <a:ln w="12700">
            <a:solidFill>
              <a:srgbClr val="8DC53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2" name="object 71"/>
          <p:cNvSpPr/>
          <p:nvPr/>
        </p:nvSpPr>
        <p:spPr>
          <a:xfrm>
            <a:off x="5548436" y="443882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7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3" name="object 72"/>
          <p:cNvSpPr/>
          <p:nvPr/>
        </p:nvSpPr>
        <p:spPr>
          <a:xfrm>
            <a:off x="7033648" y="4892563"/>
            <a:ext cx="65798" cy="75971"/>
          </a:xfrm>
          <a:custGeom>
            <a:avLst/>
            <a:gdLst/>
            <a:ahLst/>
            <a:cxnLst/>
            <a:rect l="l" t="t" r="r" b="b"/>
            <a:pathLst>
              <a:path w="65798" h="75971">
                <a:moveTo>
                  <a:pt x="0" y="0"/>
                </a:moveTo>
                <a:lnTo>
                  <a:pt x="0" y="75971"/>
                </a:lnTo>
                <a:lnTo>
                  <a:pt x="65798" y="37985"/>
                </a:lnTo>
                <a:lnTo>
                  <a:pt x="0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4" name="object 73"/>
          <p:cNvSpPr/>
          <p:nvPr/>
        </p:nvSpPr>
        <p:spPr>
          <a:xfrm>
            <a:off x="6563518" y="180619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5" name="object 74"/>
          <p:cNvSpPr/>
          <p:nvPr/>
        </p:nvSpPr>
        <p:spPr>
          <a:xfrm>
            <a:off x="7032072" y="180619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6239828" y="3358337"/>
            <a:ext cx="384771" cy="384746"/>
          </a:xfrm>
          <a:custGeom>
            <a:avLst/>
            <a:gdLst/>
            <a:ahLst/>
            <a:cxnLst/>
            <a:rect l="l" t="t" r="r" b="b"/>
            <a:pathLst>
              <a:path w="384771" h="384746">
                <a:moveTo>
                  <a:pt x="192392" y="0"/>
                </a:moveTo>
                <a:lnTo>
                  <a:pt x="146152" y="5590"/>
                </a:lnTo>
                <a:lnTo>
                  <a:pt x="103968" y="21470"/>
                </a:lnTo>
                <a:lnTo>
                  <a:pt x="67177" y="46305"/>
                </a:lnTo>
                <a:lnTo>
                  <a:pt x="37115" y="78757"/>
                </a:lnTo>
                <a:lnTo>
                  <a:pt x="15116" y="117491"/>
                </a:lnTo>
                <a:lnTo>
                  <a:pt x="2517" y="161171"/>
                </a:lnTo>
                <a:lnTo>
                  <a:pt x="0" y="192379"/>
                </a:lnTo>
                <a:lnTo>
                  <a:pt x="637" y="208155"/>
                </a:lnTo>
                <a:lnTo>
                  <a:pt x="9806" y="253180"/>
                </a:lnTo>
                <a:lnTo>
                  <a:pt x="28820" y="293707"/>
                </a:lnTo>
                <a:lnTo>
                  <a:pt x="56343" y="328401"/>
                </a:lnTo>
                <a:lnTo>
                  <a:pt x="91040" y="355924"/>
                </a:lnTo>
                <a:lnTo>
                  <a:pt x="131574" y="374938"/>
                </a:lnTo>
                <a:lnTo>
                  <a:pt x="176610" y="384108"/>
                </a:lnTo>
                <a:lnTo>
                  <a:pt x="192392" y="384746"/>
                </a:lnTo>
                <a:lnTo>
                  <a:pt x="208168" y="384108"/>
                </a:lnTo>
                <a:lnTo>
                  <a:pt x="253194" y="374938"/>
                </a:lnTo>
                <a:lnTo>
                  <a:pt x="293723" y="355924"/>
                </a:lnTo>
                <a:lnTo>
                  <a:pt x="328420" y="328401"/>
                </a:lnTo>
                <a:lnTo>
                  <a:pt x="355945" y="293707"/>
                </a:lnTo>
                <a:lnTo>
                  <a:pt x="374963" y="253180"/>
                </a:lnTo>
                <a:lnTo>
                  <a:pt x="384134" y="208155"/>
                </a:lnTo>
                <a:lnTo>
                  <a:pt x="384771" y="192379"/>
                </a:lnTo>
                <a:lnTo>
                  <a:pt x="384134" y="176599"/>
                </a:lnTo>
                <a:lnTo>
                  <a:pt x="374963" y="131567"/>
                </a:lnTo>
                <a:lnTo>
                  <a:pt x="355945" y="91036"/>
                </a:lnTo>
                <a:lnTo>
                  <a:pt x="328420" y="56341"/>
                </a:lnTo>
                <a:lnTo>
                  <a:pt x="293723" y="28819"/>
                </a:lnTo>
                <a:lnTo>
                  <a:pt x="253194" y="9806"/>
                </a:lnTo>
                <a:lnTo>
                  <a:pt x="208168" y="637"/>
                </a:lnTo>
                <a:lnTo>
                  <a:pt x="192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6239828" y="3358337"/>
            <a:ext cx="384771" cy="384746"/>
          </a:xfrm>
          <a:custGeom>
            <a:avLst/>
            <a:gdLst/>
            <a:ahLst/>
            <a:cxnLst/>
            <a:rect l="l" t="t" r="r" b="b"/>
            <a:pathLst>
              <a:path w="384771" h="384746">
                <a:moveTo>
                  <a:pt x="384771" y="192379"/>
                </a:moveTo>
                <a:lnTo>
                  <a:pt x="379180" y="238605"/>
                </a:lnTo>
                <a:lnTo>
                  <a:pt x="363296" y="280780"/>
                </a:lnTo>
                <a:lnTo>
                  <a:pt x="338458" y="317567"/>
                </a:lnTo>
                <a:lnTo>
                  <a:pt x="306003" y="347629"/>
                </a:lnTo>
                <a:lnTo>
                  <a:pt x="267269" y="369628"/>
                </a:lnTo>
                <a:lnTo>
                  <a:pt x="223594" y="382228"/>
                </a:lnTo>
                <a:lnTo>
                  <a:pt x="192392" y="384746"/>
                </a:lnTo>
                <a:lnTo>
                  <a:pt x="176610" y="384108"/>
                </a:lnTo>
                <a:lnTo>
                  <a:pt x="131574" y="374938"/>
                </a:lnTo>
                <a:lnTo>
                  <a:pt x="91040" y="355924"/>
                </a:lnTo>
                <a:lnTo>
                  <a:pt x="56343" y="328401"/>
                </a:lnTo>
                <a:lnTo>
                  <a:pt x="28820" y="293707"/>
                </a:lnTo>
                <a:lnTo>
                  <a:pt x="9806" y="253180"/>
                </a:lnTo>
                <a:lnTo>
                  <a:pt x="637" y="208155"/>
                </a:lnTo>
                <a:lnTo>
                  <a:pt x="0" y="192379"/>
                </a:lnTo>
                <a:lnTo>
                  <a:pt x="637" y="176599"/>
                </a:lnTo>
                <a:lnTo>
                  <a:pt x="9806" y="131567"/>
                </a:lnTo>
                <a:lnTo>
                  <a:pt x="28820" y="91036"/>
                </a:lnTo>
                <a:lnTo>
                  <a:pt x="56343" y="56341"/>
                </a:lnTo>
                <a:lnTo>
                  <a:pt x="91040" y="28819"/>
                </a:lnTo>
                <a:lnTo>
                  <a:pt x="131574" y="9806"/>
                </a:lnTo>
                <a:lnTo>
                  <a:pt x="176610" y="637"/>
                </a:lnTo>
                <a:lnTo>
                  <a:pt x="192392" y="0"/>
                </a:lnTo>
                <a:lnTo>
                  <a:pt x="208168" y="637"/>
                </a:lnTo>
                <a:lnTo>
                  <a:pt x="253194" y="9806"/>
                </a:lnTo>
                <a:lnTo>
                  <a:pt x="293723" y="28819"/>
                </a:lnTo>
                <a:lnTo>
                  <a:pt x="328420" y="56341"/>
                </a:lnTo>
                <a:lnTo>
                  <a:pt x="355945" y="91036"/>
                </a:lnTo>
                <a:lnTo>
                  <a:pt x="374963" y="131567"/>
                </a:lnTo>
                <a:lnTo>
                  <a:pt x="384134" y="176599"/>
                </a:lnTo>
                <a:lnTo>
                  <a:pt x="384771" y="192379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6239841" y="4744311"/>
            <a:ext cx="384746" cy="384771"/>
          </a:xfrm>
          <a:custGeom>
            <a:avLst/>
            <a:gdLst/>
            <a:ahLst/>
            <a:cxnLst/>
            <a:rect l="l" t="t" r="r" b="b"/>
            <a:pathLst>
              <a:path w="384746" h="384771">
                <a:moveTo>
                  <a:pt x="192392" y="0"/>
                </a:moveTo>
                <a:lnTo>
                  <a:pt x="146144" y="5591"/>
                </a:lnTo>
                <a:lnTo>
                  <a:pt x="103957" y="21473"/>
                </a:lnTo>
                <a:lnTo>
                  <a:pt x="67167" y="46309"/>
                </a:lnTo>
                <a:lnTo>
                  <a:pt x="37107" y="78762"/>
                </a:lnTo>
                <a:lnTo>
                  <a:pt x="15113" y="117496"/>
                </a:lnTo>
                <a:lnTo>
                  <a:pt x="2516" y="161174"/>
                </a:lnTo>
                <a:lnTo>
                  <a:pt x="0" y="192379"/>
                </a:lnTo>
                <a:lnTo>
                  <a:pt x="637" y="208157"/>
                </a:lnTo>
                <a:lnTo>
                  <a:pt x="9804" y="253187"/>
                </a:lnTo>
                <a:lnTo>
                  <a:pt x="28814" y="293720"/>
                </a:lnTo>
                <a:lnTo>
                  <a:pt x="56334" y="328418"/>
                </a:lnTo>
                <a:lnTo>
                  <a:pt x="91028" y="355945"/>
                </a:lnTo>
                <a:lnTo>
                  <a:pt x="131564" y="374962"/>
                </a:lnTo>
                <a:lnTo>
                  <a:pt x="176607" y="384134"/>
                </a:lnTo>
                <a:lnTo>
                  <a:pt x="192392" y="384771"/>
                </a:lnTo>
                <a:lnTo>
                  <a:pt x="208168" y="384134"/>
                </a:lnTo>
                <a:lnTo>
                  <a:pt x="253191" y="374962"/>
                </a:lnTo>
                <a:lnTo>
                  <a:pt x="293716" y="355945"/>
                </a:lnTo>
                <a:lnTo>
                  <a:pt x="328407" y="328418"/>
                </a:lnTo>
                <a:lnTo>
                  <a:pt x="355927" y="293720"/>
                </a:lnTo>
                <a:lnTo>
                  <a:pt x="374940" y="253187"/>
                </a:lnTo>
                <a:lnTo>
                  <a:pt x="384108" y="208157"/>
                </a:lnTo>
                <a:lnTo>
                  <a:pt x="384746" y="192379"/>
                </a:lnTo>
                <a:lnTo>
                  <a:pt x="384108" y="176601"/>
                </a:lnTo>
                <a:lnTo>
                  <a:pt x="374940" y="131572"/>
                </a:lnTo>
                <a:lnTo>
                  <a:pt x="355927" y="91042"/>
                </a:lnTo>
                <a:lnTo>
                  <a:pt x="328407" y="56346"/>
                </a:lnTo>
                <a:lnTo>
                  <a:pt x="293716" y="28822"/>
                </a:lnTo>
                <a:lnTo>
                  <a:pt x="253191" y="9807"/>
                </a:lnTo>
                <a:lnTo>
                  <a:pt x="208168" y="637"/>
                </a:lnTo>
                <a:lnTo>
                  <a:pt x="192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6239841" y="4744311"/>
            <a:ext cx="384746" cy="384771"/>
          </a:xfrm>
          <a:custGeom>
            <a:avLst/>
            <a:gdLst/>
            <a:ahLst/>
            <a:cxnLst/>
            <a:rect l="l" t="t" r="r" b="b"/>
            <a:pathLst>
              <a:path w="384746" h="384771">
                <a:moveTo>
                  <a:pt x="384746" y="192379"/>
                </a:moveTo>
                <a:lnTo>
                  <a:pt x="379156" y="238611"/>
                </a:lnTo>
                <a:lnTo>
                  <a:pt x="363276" y="280791"/>
                </a:lnTo>
                <a:lnTo>
                  <a:pt x="338443" y="317583"/>
                </a:lnTo>
                <a:lnTo>
                  <a:pt x="305994" y="347649"/>
                </a:lnTo>
                <a:lnTo>
                  <a:pt x="267265" y="369651"/>
                </a:lnTo>
                <a:lnTo>
                  <a:pt x="223593" y="382253"/>
                </a:lnTo>
                <a:lnTo>
                  <a:pt x="192392" y="384771"/>
                </a:lnTo>
                <a:lnTo>
                  <a:pt x="176607" y="384134"/>
                </a:lnTo>
                <a:lnTo>
                  <a:pt x="131564" y="374962"/>
                </a:lnTo>
                <a:lnTo>
                  <a:pt x="91028" y="355945"/>
                </a:lnTo>
                <a:lnTo>
                  <a:pt x="56334" y="328418"/>
                </a:lnTo>
                <a:lnTo>
                  <a:pt x="28814" y="293720"/>
                </a:lnTo>
                <a:lnTo>
                  <a:pt x="9804" y="253187"/>
                </a:lnTo>
                <a:lnTo>
                  <a:pt x="637" y="208157"/>
                </a:lnTo>
                <a:lnTo>
                  <a:pt x="0" y="192379"/>
                </a:lnTo>
                <a:lnTo>
                  <a:pt x="637" y="176601"/>
                </a:lnTo>
                <a:lnTo>
                  <a:pt x="9804" y="131572"/>
                </a:lnTo>
                <a:lnTo>
                  <a:pt x="28814" y="91042"/>
                </a:lnTo>
                <a:lnTo>
                  <a:pt x="56334" y="56346"/>
                </a:lnTo>
                <a:lnTo>
                  <a:pt x="91028" y="28822"/>
                </a:lnTo>
                <a:lnTo>
                  <a:pt x="131564" y="9807"/>
                </a:lnTo>
                <a:lnTo>
                  <a:pt x="176607" y="637"/>
                </a:lnTo>
                <a:lnTo>
                  <a:pt x="192392" y="0"/>
                </a:lnTo>
                <a:lnTo>
                  <a:pt x="208168" y="637"/>
                </a:lnTo>
                <a:lnTo>
                  <a:pt x="253191" y="9807"/>
                </a:lnTo>
                <a:lnTo>
                  <a:pt x="293716" y="28822"/>
                </a:lnTo>
                <a:lnTo>
                  <a:pt x="328407" y="56346"/>
                </a:lnTo>
                <a:lnTo>
                  <a:pt x="355927" y="91042"/>
                </a:lnTo>
                <a:lnTo>
                  <a:pt x="374940" y="131572"/>
                </a:lnTo>
                <a:lnTo>
                  <a:pt x="384108" y="176601"/>
                </a:lnTo>
                <a:lnTo>
                  <a:pt x="384746" y="192379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6416113" y="3727491"/>
            <a:ext cx="36739" cy="36652"/>
          </a:xfrm>
          <a:custGeom>
            <a:avLst/>
            <a:gdLst/>
            <a:ahLst/>
            <a:cxnLst/>
            <a:rect l="l" t="t" r="r" b="b"/>
            <a:pathLst>
              <a:path w="36739" h="36652">
                <a:moveTo>
                  <a:pt x="16654" y="0"/>
                </a:moveTo>
                <a:lnTo>
                  <a:pt x="4803" y="6053"/>
                </a:lnTo>
                <a:lnTo>
                  <a:pt x="0" y="19535"/>
                </a:lnTo>
                <a:lnTo>
                  <a:pt x="5850" y="31689"/>
                </a:lnTo>
                <a:lnTo>
                  <a:pt x="19025" y="36652"/>
                </a:lnTo>
                <a:lnTo>
                  <a:pt x="31577" y="31066"/>
                </a:lnTo>
                <a:lnTo>
                  <a:pt x="36739" y="18313"/>
                </a:lnTo>
                <a:lnTo>
                  <a:pt x="36623" y="16237"/>
                </a:lnTo>
                <a:lnTo>
                  <a:pt x="30388" y="4645"/>
                </a:lnTo>
                <a:lnTo>
                  <a:pt x="16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6416113" y="3727491"/>
            <a:ext cx="36739" cy="36652"/>
          </a:xfrm>
          <a:custGeom>
            <a:avLst/>
            <a:gdLst/>
            <a:ahLst/>
            <a:cxnLst/>
            <a:rect l="l" t="t" r="r" b="b"/>
            <a:pathLst>
              <a:path w="36739" h="36652">
                <a:moveTo>
                  <a:pt x="36739" y="18313"/>
                </a:moveTo>
                <a:lnTo>
                  <a:pt x="31577" y="31066"/>
                </a:lnTo>
                <a:lnTo>
                  <a:pt x="19025" y="36652"/>
                </a:lnTo>
                <a:lnTo>
                  <a:pt x="5850" y="31689"/>
                </a:lnTo>
                <a:lnTo>
                  <a:pt x="0" y="19535"/>
                </a:lnTo>
                <a:lnTo>
                  <a:pt x="4803" y="6053"/>
                </a:lnTo>
                <a:lnTo>
                  <a:pt x="16654" y="0"/>
                </a:lnTo>
                <a:lnTo>
                  <a:pt x="30388" y="4645"/>
                </a:lnTo>
                <a:lnTo>
                  <a:pt x="36623" y="16237"/>
                </a:lnTo>
                <a:lnTo>
                  <a:pt x="36739" y="18313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5329720" y="4609648"/>
            <a:ext cx="36724" cy="36674"/>
          </a:xfrm>
          <a:custGeom>
            <a:avLst/>
            <a:gdLst/>
            <a:ahLst/>
            <a:cxnLst/>
            <a:rect l="l" t="t" r="r" b="b"/>
            <a:pathLst>
              <a:path w="36724" h="36674">
                <a:moveTo>
                  <a:pt x="16631" y="0"/>
                </a:moveTo>
                <a:lnTo>
                  <a:pt x="4796" y="6071"/>
                </a:lnTo>
                <a:lnTo>
                  <a:pt x="0" y="19562"/>
                </a:lnTo>
                <a:lnTo>
                  <a:pt x="5865" y="31713"/>
                </a:lnTo>
                <a:lnTo>
                  <a:pt x="19035" y="36674"/>
                </a:lnTo>
                <a:lnTo>
                  <a:pt x="31574" y="31080"/>
                </a:lnTo>
                <a:lnTo>
                  <a:pt x="36724" y="18310"/>
                </a:lnTo>
                <a:lnTo>
                  <a:pt x="36607" y="16227"/>
                </a:lnTo>
                <a:lnTo>
                  <a:pt x="30379" y="4644"/>
                </a:lnTo>
                <a:lnTo>
                  <a:pt x="166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5329720" y="4609648"/>
            <a:ext cx="36724" cy="36674"/>
          </a:xfrm>
          <a:custGeom>
            <a:avLst/>
            <a:gdLst/>
            <a:ahLst/>
            <a:cxnLst/>
            <a:rect l="l" t="t" r="r" b="b"/>
            <a:pathLst>
              <a:path w="36724" h="36674">
                <a:moveTo>
                  <a:pt x="36724" y="18310"/>
                </a:moveTo>
                <a:lnTo>
                  <a:pt x="31574" y="31080"/>
                </a:lnTo>
                <a:lnTo>
                  <a:pt x="19035" y="36674"/>
                </a:lnTo>
                <a:lnTo>
                  <a:pt x="5865" y="31713"/>
                </a:lnTo>
                <a:lnTo>
                  <a:pt x="0" y="19562"/>
                </a:lnTo>
                <a:lnTo>
                  <a:pt x="4796" y="6071"/>
                </a:lnTo>
                <a:lnTo>
                  <a:pt x="16631" y="0"/>
                </a:lnTo>
                <a:lnTo>
                  <a:pt x="30379" y="4644"/>
                </a:lnTo>
                <a:lnTo>
                  <a:pt x="36607" y="16227"/>
                </a:lnTo>
                <a:lnTo>
                  <a:pt x="36724" y="18310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5960206" y="3813545"/>
            <a:ext cx="962393" cy="732637"/>
          </a:xfrm>
          <a:custGeom>
            <a:avLst/>
            <a:gdLst/>
            <a:ahLst/>
            <a:cxnLst/>
            <a:rect l="l" t="t" r="r" b="b"/>
            <a:pathLst>
              <a:path w="962393" h="732637">
                <a:moveTo>
                  <a:pt x="0" y="721829"/>
                </a:moveTo>
                <a:lnTo>
                  <a:pt x="0" y="727773"/>
                </a:lnTo>
                <a:lnTo>
                  <a:pt x="4864" y="732637"/>
                </a:lnTo>
                <a:lnTo>
                  <a:pt x="10807" y="732637"/>
                </a:lnTo>
                <a:lnTo>
                  <a:pt x="951598" y="732637"/>
                </a:lnTo>
                <a:lnTo>
                  <a:pt x="957529" y="732637"/>
                </a:lnTo>
                <a:lnTo>
                  <a:pt x="962393" y="727773"/>
                </a:lnTo>
                <a:lnTo>
                  <a:pt x="962393" y="721829"/>
                </a:lnTo>
                <a:lnTo>
                  <a:pt x="962393" y="62217"/>
                </a:lnTo>
                <a:lnTo>
                  <a:pt x="962393" y="56273"/>
                </a:lnTo>
                <a:lnTo>
                  <a:pt x="957529" y="51409"/>
                </a:lnTo>
                <a:lnTo>
                  <a:pt x="951598" y="51409"/>
                </a:lnTo>
                <a:lnTo>
                  <a:pt x="546862" y="51409"/>
                </a:lnTo>
                <a:lnTo>
                  <a:pt x="540918" y="51409"/>
                </a:lnTo>
                <a:lnTo>
                  <a:pt x="532612" y="47967"/>
                </a:lnTo>
                <a:lnTo>
                  <a:pt x="528408" y="43764"/>
                </a:lnTo>
                <a:lnTo>
                  <a:pt x="488823" y="4203"/>
                </a:lnTo>
                <a:lnTo>
                  <a:pt x="484631" y="0"/>
                </a:lnTo>
                <a:lnTo>
                  <a:pt x="477748" y="0"/>
                </a:lnTo>
                <a:lnTo>
                  <a:pt x="473544" y="4203"/>
                </a:lnTo>
                <a:lnTo>
                  <a:pt x="433984" y="43764"/>
                </a:lnTo>
                <a:lnTo>
                  <a:pt x="429780" y="47967"/>
                </a:lnTo>
                <a:lnTo>
                  <a:pt x="421487" y="51409"/>
                </a:lnTo>
                <a:lnTo>
                  <a:pt x="415544" y="51409"/>
                </a:lnTo>
                <a:lnTo>
                  <a:pt x="10807" y="51409"/>
                </a:lnTo>
                <a:lnTo>
                  <a:pt x="4864" y="51409"/>
                </a:lnTo>
                <a:lnTo>
                  <a:pt x="0" y="56273"/>
                </a:lnTo>
                <a:lnTo>
                  <a:pt x="0" y="62217"/>
                </a:lnTo>
                <a:lnTo>
                  <a:pt x="0" y="721829"/>
                </a:lnTo>
                <a:close/>
              </a:path>
            </a:pathLst>
          </a:custGeom>
          <a:ln w="12699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4954165" y="4682647"/>
            <a:ext cx="801090" cy="765657"/>
          </a:xfrm>
          <a:custGeom>
            <a:avLst/>
            <a:gdLst/>
            <a:ahLst/>
            <a:cxnLst/>
            <a:rect l="l" t="t" r="r" b="b"/>
            <a:pathLst>
              <a:path w="801090" h="765657">
                <a:moveTo>
                  <a:pt x="0" y="754849"/>
                </a:moveTo>
                <a:lnTo>
                  <a:pt x="0" y="760793"/>
                </a:lnTo>
                <a:lnTo>
                  <a:pt x="4864" y="765657"/>
                </a:lnTo>
                <a:lnTo>
                  <a:pt x="10807" y="765657"/>
                </a:lnTo>
                <a:lnTo>
                  <a:pt x="790282" y="765657"/>
                </a:lnTo>
                <a:lnTo>
                  <a:pt x="796226" y="765657"/>
                </a:lnTo>
                <a:lnTo>
                  <a:pt x="801090" y="760793"/>
                </a:lnTo>
                <a:lnTo>
                  <a:pt x="801090" y="754849"/>
                </a:lnTo>
                <a:lnTo>
                  <a:pt x="801090" y="62255"/>
                </a:lnTo>
                <a:lnTo>
                  <a:pt x="801090" y="56311"/>
                </a:lnTo>
                <a:lnTo>
                  <a:pt x="796226" y="51447"/>
                </a:lnTo>
                <a:lnTo>
                  <a:pt x="790282" y="51447"/>
                </a:lnTo>
                <a:lnTo>
                  <a:pt x="451688" y="51447"/>
                </a:lnTo>
                <a:lnTo>
                  <a:pt x="445770" y="51447"/>
                </a:lnTo>
                <a:lnTo>
                  <a:pt x="437451" y="48018"/>
                </a:lnTo>
                <a:lnTo>
                  <a:pt x="433260" y="43814"/>
                </a:lnTo>
                <a:lnTo>
                  <a:pt x="393674" y="4229"/>
                </a:lnTo>
                <a:lnTo>
                  <a:pt x="389458" y="0"/>
                </a:lnTo>
                <a:lnTo>
                  <a:pt x="382587" y="0"/>
                </a:lnTo>
                <a:lnTo>
                  <a:pt x="378396" y="4229"/>
                </a:lnTo>
                <a:lnTo>
                  <a:pt x="338810" y="43814"/>
                </a:lnTo>
                <a:lnTo>
                  <a:pt x="334619" y="48018"/>
                </a:lnTo>
                <a:lnTo>
                  <a:pt x="326301" y="51447"/>
                </a:lnTo>
                <a:lnTo>
                  <a:pt x="320382" y="51447"/>
                </a:lnTo>
                <a:lnTo>
                  <a:pt x="10807" y="51447"/>
                </a:lnTo>
                <a:lnTo>
                  <a:pt x="4864" y="51447"/>
                </a:lnTo>
                <a:lnTo>
                  <a:pt x="0" y="56311"/>
                </a:lnTo>
                <a:lnTo>
                  <a:pt x="0" y="62255"/>
                </a:lnTo>
                <a:lnTo>
                  <a:pt x="0" y="754849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4960515" y="2078191"/>
            <a:ext cx="801090" cy="525487"/>
          </a:xfrm>
          <a:custGeom>
            <a:avLst/>
            <a:gdLst/>
            <a:ahLst/>
            <a:cxnLst/>
            <a:rect l="l" t="t" r="r" b="b"/>
            <a:pathLst>
              <a:path w="801090" h="525487">
                <a:moveTo>
                  <a:pt x="0" y="514680"/>
                </a:moveTo>
                <a:lnTo>
                  <a:pt x="0" y="520623"/>
                </a:lnTo>
                <a:lnTo>
                  <a:pt x="4864" y="525487"/>
                </a:lnTo>
                <a:lnTo>
                  <a:pt x="10807" y="525487"/>
                </a:lnTo>
                <a:lnTo>
                  <a:pt x="790282" y="525487"/>
                </a:lnTo>
                <a:lnTo>
                  <a:pt x="796226" y="525487"/>
                </a:lnTo>
                <a:lnTo>
                  <a:pt x="801090" y="520623"/>
                </a:lnTo>
                <a:lnTo>
                  <a:pt x="801090" y="514680"/>
                </a:lnTo>
                <a:lnTo>
                  <a:pt x="801090" y="62242"/>
                </a:lnTo>
                <a:lnTo>
                  <a:pt x="801090" y="56299"/>
                </a:lnTo>
                <a:lnTo>
                  <a:pt x="796226" y="51435"/>
                </a:lnTo>
                <a:lnTo>
                  <a:pt x="790282" y="51435"/>
                </a:lnTo>
                <a:lnTo>
                  <a:pt x="451688" y="51435"/>
                </a:lnTo>
                <a:lnTo>
                  <a:pt x="445770" y="51435"/>
                </a:lnTo>
                <a:lnTo>
                  <a:pt x="437451" y="48006"/>
                </a:lnTo>
                <a:lnTo>
                  <a:pt x="433260" y="43802"/>
                </a:lnTo>
                <a:lnTo>
                  <a:pt x="393674" y="4203"/>
                </a:lnTo>
                <a:lnTo>
                  <a:pt x="389458" y="0"/>
                </a:lnTo>
                <a:lnTo>
                  <a:pt x="382587" y="0"/>
                </a:lnTo>
                <a:lnTo>
                  <a:pt x="378396" y="4203"/>
                </a:lnTo>
                <a:lnTo>
                  <a:pt x="338810" y="43802"/>
                </a:lnTo>
                <a:lnTo>
                  <a:pt x="334619" y="48006"/>
                </a:lnTo>
                <a:lnTo>
                  <a:pt x="326301" y="51435"/>
                </a:lnTo>
                <a:lnTo>
                  <a:pt x="320382" y="51435"/>
                </a:lnTo>
                <a:lnTo>
                  <a:pt x="10807" y="51435"/>
                </a:lnTo>
                <a:lnTo>
                  <a:pt x="4864" y="51435"/>
                </a:lnTo>
                <a:lnTo>
                  <a:pt x="0" y="56299"/>
                </a:lnTo>
                <a:lnTo>
                  <a:pt x="0" y="62242"/>
                </a:lnTo>
                <a:lnTo>
                  <a:pt x="0" y="514680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6411019" y="5106623"/>
            <a:ext cx="36735" cy="36685"/>
          </a:xfrm>
          <a:custGeom>
            <a:avLst/>
            <a:gdLst/>
            <a:ahLst/>
            <a:cxnLst/>
            <a:rect l="l" t="t" r="r" b="b"/>
            <a:pathLst>
              <a:path w="36735" h="36685">
                <a:moveTo>
                  <a:pt x="16605" y="0"/>
                </a:moveTo>
                <a:lnTo>
                  <a:pt x="4788" y="6075"/>
                </a:lnTo>
                <a:lnTo>
                  <a:pt x="0" y="19586"/>
                </a:lnTo>
                <a:lnTo>
                  <a:pt x="5869" y="31727"/>
                </a:lnTo>
                <a:lnTo>
                  <a:pt x="19050" y="36685"/>
                </a:lnTo>
                <a:lnTo>
                  <a:pt x="31585" y="31073"/>
                </a:lnTo>
                <a:lnTo>
                  <a:pt x="36735" y="18310"/>
                </a:lnTo>
                <a:lnTo>
                  <a:pt x="36615" y="16200"/>
                </a:lnTo>
                <a:lnTo>
                  <a:pt x="30364" y="4635"/>
                </a:lnTo>
                <a:lnTo>
                  <a:pt x="166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6411019" y="5106623"/>
            <a:ext cx="36735" cy="36685"/>
          </a:xfrm>
          <a:custGeom>
            <a:avLst/>
            <a:gdLst/>
            <a:ahLst/>
            <a:cxnLst/>
            <a:rect l="l" t="t" r="r" b="b"/>
            <a:pathLst>
              <a:path w="36735" h="36685">
                <a:moveTo>
                  <a:pt x="36735" y="18310"/>
                </a:moveTo>
                <a:lnTo>
                  <a:pt x="31585" y="31073"/>
                </a:lnTo>
                <a:lnTo>
                  <a:pt x="19050" y="36685"/>
                </a:lnTo>
                <a:lnTo>
                  <a:pt x="5869" y="31727"/>
                </a:lnTo>
                <a:lnTo>
                  <a:pt x="0" y="19586"/>
                </a:lnTo>
                <a:lnTo>
                  <a:pt x="4788" y="6075"/>
                </a:lnTo>
                <a:lnTo>
                  <a:pt x="16605" y="0"/>
                </a:lnTo>
                <a:lnTo>
                  <a:pt x="30364" y="4635"/>
                </a:lnTo>
                <a:lnTo>
                  <a:pt x="36615" y="16200"/>
                </a:lnTo>
                <a:lnTo>
                  <a:pt x="36735" y="18310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6041007" y="5179637"/>
            <a:ext cx="801090" cy="346951"/>
          </a:xfrm>
          <a:custGeom>
            <a:avLst/>
            <a:gdLst/>
            <a:ahLst/>
            <a:cxnLst/>
            <a:rect l="l" t="t" r="r" b="b"/>
            <a:pathLst>
              <a:path w="801090" h="346951">
                <a:moveTo>
                  <a:pt x="0" y="336143"/>
                </a:moveTo>
                <a:lnTo>
                  <a:pt x="0" y="342087"/>
                </a:lnTo>
                <a:lnTo>
                  <a:pt x="4864" y="346951"/>
                </a:lnTo>
                <a:lnTo>
                  <a:pt x="10795" y="346951"/>
                </a:lnTo>
                <a:lnTo>
                  <a:pt x="790282" y="346951"/>
                </a:lnTo>
                <a:lnTo>
                  <a:pt x="796226" y="346951"/>
                </a:lnTo>
                <a:lnTo>
                  <a:pt x="801090" y="342087"/>
                </a:lnTo>
                <a:lnTo>
                  <a:pt x="801090" y="336143"/>
                </a:lnTo>
                <a:lnTo>
                  <a:pt x="801090" y="62242"/>
                </a:lnTo>
                <a:lnTo>
                  <a:pt x="801090" y="56299"/>
                </a:lnTo>
                <a:lnTo>
                  <a:pt x="796226" y="51434"/>
                </a:lnTo>
                <a:lnTo>
                  <a:pt x="790282" y="51434"/>
                </a:lnTo>
                <a:lnTo>
                  <a:pt x="451688" y="51434"/>
                </a:lnTo>
                <a:lnTo>
                  <a:pt x="445770" y="51434"/>
                </a:lnTo>
                <a:lnTo>
                  <a:pt x="437451" y="48005"/>
                </a:lnTo>
                <a:lnTo>
                  <a:pt x="433260" y="43789"/>
                </a:lnTo>
                <a:lnTo>
                  <a:pt x="393674" y="4203"/>
                </a:lnTo>
                <a:lnTo>
                  <a:pt x="389483" y="0"/>
                </a:lnTo>
                <a:lnTo>
                  <a:pt x="382612" y="0"/>
                </a:lnTo>
                <a:lnTo>
                  <a:pt x="378396" y="4203"/>
                </a:lnTo>
                <a:lnTo>
                  <a:pt x="338836" y="43789"/>
                </a:lnTo>
                <a:lnTo>
                  <a:pt x="334619" y="48005"/>
                </a:lnTo>
                <a:lnTo>
                  <a:pt x="326326" y="51434"/>
                </a:lnTo>
                <a:lnTo>
                  <a:pt x="320382" y="51434"/>
                </a:lnTo>
                <a:lnTo>
                  <a:pt x="10795" y="51434"/>
                </a:lnTo>
                <a:lnTo>
                  <a:pt x="4864" y="51434"/>
                </a:lnTo>
                <a:lnTo>
                  <a:pt x="0" y="56299"/>
                </a:lnTo>
                <a:lnTo>
                  <a:pt x="0" y="62242"/>
                </a:lnTo>
                <a:lnTo>
                  <a:pt x="0" y="336143"/>
                </a:lnTo>
                <a:close/>
              </a:path>
            </a:pathLst>
          </a:custGeom>
          <a:ln w="127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90" name="object 90"/>
          <p:cNvSpPr txBox="1"/>
          <p:nvPr/>
        </p:nvSpPr>
        <p:spPr>
          <a:xfrm>
            <a:off x="5046798" y="5723389"/>
            <a:ext cx="1037370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600" spc="-85" dirty="0" smtClean="0">
                <a:solidFill>
                  <a:srgbClr val="8DC53E"/>
                </a:solidFill>
                <a:latin typeface="Calibri"/>
                <a:cs typeface="Calibri"/>
              </a:rPr>
              <a:t>65</a:t>
            </a:r>
            <a:r>
              <a:rPr sz="4600" spc="-175" smtClean="0">
                <a:solidFill>
                  <a:srgbClr val="8DC53E"/>
                </a:solidFill>
                <a:latin typeface="Calibri"/>
                <a:cs typeface="Calibri"/>
              </a:rPr>
              <a:t>%</a:t>
            </a:r>
            <a:endParaRPr sz="4600" dirty="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116028" y="5877402"/>
            <a:ext cx="76022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000" spc="-10" dirty="0" smtClean="0">
                <a:solidFill>
                  <a:srgbClr val="8DC53E"/>
                </a:solidFill>
                <a:latin typeface="Calibri"/>
                <a:cs typeface="Calibri"/>
              </a:rPr>
              <a:t>share of </a:t>
            </a:r>
          </a:p>
          <a:p>
            <a:pPr marL="12700" marR="6350">
              <a:lnSpc>
                <a:spcPct val="100000"/>
              </a:lnSpc>
            </a:pPr>
            <a:r>
              <a:rPr lang="en-US" sz="1000" spc="-10" dirty="0" smtClean="0">
                <a:solidFill>
                  <a:srgbClr val="8DC53E"/>
                </a:solidFill>
                <a:latin typeface="Calibri"/>
                <a:cs typeface="Calibri"/>
              </a:rPr>
              <a:t>export sales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93" name="object 95"/>
          <p:cNvSpPr txBox="1"/>
          <p:nvPr/>
        </p:nvSpPr>
        <p:spPr>
          <a:xfrm>
            <a:off x="3258402" y="5877402"/>
            <a:ext cx="112331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rgbClr val="6D6E71"/>
                </a:solidFill>
              </a:rPr>
              <a:t>incoming capacity</a:t>
            </a:r>
          </a:p>
          <a:p>
            <a:r>
              <a:rPr lang="en-US" sz="1000" dirty="0" smtClean="0">
                <a:solidFill>
                  <a:srgbClr val="6D6E71"/>
                </a:solidFill>
                <a:latin typeface="Calibri"/>
                <a:cs typeface="Calibri"/>
              </a:rPr>
              <a:t>of washing plants per 1 year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94" name="object 97"/>
          <p:cNvSpPr txBox="1"/>
          <p:nvPr/>
        </p:nvSpPr>
        <p:spPr>
          <a:xfrm>
            <a:off x="2428861" y="5725002"/>
            <a:ext cx="785818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4600" dirty="0" smtClean="0">
                <a:solidFill>
                  <a:srgbClr val="6C6D70"/>
                </a:solidFill>
                <a:latin typeface="Calibri"/>
                <a:cs typeface="Calibri"/>
              </a:rPr>
              <a:t>6,2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96" name="object 99"/>
          <p:cNvSpPr/>
          <p:nvPr/>
        </p:nvSpPr>
        <p:spPr>
          <a:xfrm>
            <a:off x="1001235" y="4936455"/>
            <a:ext cx="392099" cy="123111"/>
          </a:xfrm>
          <a:custGeom>
            <a:avLst/>
            <a:gdLst/>
            <a:ahLst/>
            <a:cxnLst/>
            <a:rect l="l" t="t" r="r" b="b"/>
            <a:pathLst>
              <a:path w="392099" h="148729">
                <a:moveTo>
                  <a:pt x="366699" y="0"/>
                </a:moveTo>
                <a:lnTo>
                  <a:pt x="14001" y="2718"/>
                </a:lnTo>
                <a:lnTo>
                  <a:pt x="3893" y="11927"/>
                </a:lnTo>
                <a:lnTo>
                  <a:pt x="0" y="25400"/>
                </a:lnTo>
                <a:lnTo>
                  <a:pt x="2718" y="134727"/>
                </a:lnTo>
                <a:lnTo>
                  <a:pt x="11927" y="144836"/>
                </a:lnTo>
                <a:lnTo>
                  <a:pt x="25399" y="148729"/>
                </a:lnTo>
                <a:lnTo>
                  <a:pt x="378097" y="146011"/>
                </a:lnTo>
                <a:lnTo>
                  <a:pt x="388206" y="136801"/>
                </a:lnTo>
                <a:lnTo>
                  <a:pt x="392099" y="123329"/>
                </a:lnTo>
                <a:lnTo>
                  <a:pt x="389381" y="14001"/>
                </a:lnTo>
                <a:lnTo>
                  <a:pt x="380171" y="3893"/>
                </a:lnTo>
                <a:lnTo>
                  <a:pt x="366699" y="0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2021</a:t>
            </a:r>
            <a:endParaRPr sz="800" b="1" dirty="0">
              <a:solidFill>
                <a:schemeClr val="bg1"/>
              </a:solidFill>
            </a:endParaRPr>
          </a:p>
        </p:txBody>
      </p:sp>
      <p:sp>
        <p:nvSpPr>
          <p:cNvPr id="97" name="object 102"/>
          <p:cNvSpPr txBox="1"/>
          <p:nvPr/>
        </p:nvSpPr>
        <p:spPr>
          <a:xfrm>
            <a:off x="261304" y="6294889"/>
            <a:ext cx="186242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dirty="0">
                <a:solidFill>
                  <a:srgbClr val="221F1F"/>
                </a:solidFill>
                <a:cs typeface="Calibri"/>
              </a:rPr>
              <a:t>million </a:t>
            </a:r>
            <a:r>
              <a:rPr lang="en-US" sz="2400" spc="40" dirty="0" err="1" smtClean="0">
                <a:solidFill>
                  <a:srgbClr val="221F1F"/>
                </a:solidFill>
                <a:latin typeface="Calibri"/>
                <a:cs typeface="Calibri"/>
              </a:rPr>
              <a:t>tonnes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8" name="object 103"/>
          <p:cNvSpPr txBox="1"/>
          <p:nvPr/>
        </p:nvSpPr>
        <p:spPr>
          <a:xfrm>
            <a:off x="1222678" y="5862935"/>
            <a:ext cx="152052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proven and estimated</a:t>
            </a:r>
          </a:p>
          <a:p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resources</a:t>
            </a:r>
            <a:endParaRPr sz="10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9" name="object 105"/>
          <p:cNvSpPr/>
          <p:nvPr/>
        </p:nvSpPr>
        <p:spPr>
          <a:xfrm>
            <a:off x="237051" y="1390650"/>
            <a:ext cx="2387600" cy="0"/>
          </a:xfrm>
          <a:custGeom>
            <a:avLst/>
            <a:gdLst/>
            <a:ahLst/>
            <a:cxnLst/>
            <a:rect l="l" t="t" r="r" b="b"/>
            <a:pathLst>
              <a:path w="2387600">
                <a:moveTo>
                  <a:pt x="0" y="0"/>
                </a:moveTo>
                <a:lnTo>
                  <a:pt x="2387600" y="0"/>
                </a:lnTo>
              </a:path>
            </a:pathLst>
          </a:custGeom>
          <a:ln w="38100">
            <a:solidFill>
              <a:srgbClr val="221F1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6"/>
          <p:cNvSpPr/>
          <p:nvPr/>
        </p:nvSpPr>
        <p:spPr>
          <a:xfrm>
            <a:off x="2889398" y="1390650"/>
            <a:ext cx="1816100" cy="0"/>
          </a:xfrm>
          <a:custGeom>
            <a:avLst/>
            <a:gdLst/>
            <a:ahLst/>
            <a:cxnLst/>
            <a:rect l="l" t="t" r="r" b="b"/>
            <a:pathLst>
              <a:path w="1816100">
                <a:moveTo>
                  <a:pt x="0" y="0"/>
                </a:moveTo>
                <a:lnTo>
                  <a:pt x="1816100" y="0"/>
                </a:lnTo>
              </a:path>
            </a:pathLst>
          </a:custGeom>
          <a:ln w="38100">
            <a:solidFill>
              <a:srgbClr val="6C6D7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7"/>
          <p:cNvSpPr/>
          <p:nvPr/>
        </p:nvSpPr>
        <p:spPr>
          <a:xfrm>
            <a:off x="5084384" y="1390650"/>
            <a:ext cx="1816100" cy="0"/>
          </a:xfrm>
          <a:custGeom>
            <a:avLst/>
            <a:gdLst/>
            <a:ahLst/>
            <a:cxnLst/>
            <a:rect l="l" t="t" r="r" b="b"/>
            <a:pathLst>
              <a:path w="1816100">
                <a:moveTo>
                  <a:pt x="0" y="0"/>
                </a:moveTo>
                <a:lnTo>
                  <a:pt x="1816100" y="0"/>
                </a:lnTo>
              </a:path>
            </a:pathLst>
          </a:custGeom>
          <a:ln w="381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8"/>
          <p:cNvSpPr/>
          <p:nvPr/>
        </p:nvSpPr>
        <p:spPr>
          <a:xfrm>
            <a:off x="7137598" y="1390650"/>
            <a:ext cx="1741512" cy="0"/>
          </a:xfrm>
          <a:custGeom>
            <a:avLst/>
            <a:gdLst/>
            <a:ahLst/>
            <a:cxnLst/>
            <a:rect l="l" t="t" r="r" b="b"/>
            <a:pathLst>
              <a:path w="1741512">
                <a:moveTo>
                  <a:pt x="0" y="0"/>
                </a:moveTo>
                <a:lnTo>
                  <a:pt x="1741512" y="0"/>
                </a:lnTo>
              </a:path>
            </a:pathLst>
          </a:custGeom>
          <a:ln w="381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9"/>
          <p:cNvSpPr/>
          <p:nvPr/>
        </p:nvSpPr>
        <p:spPr>
          <a:xfrm>
            <a:off x="239334" y="5779280"/>
            <a:ext cx="2387600" cy="0"/>
          </a:xfrm>
          <a:custGeom>
            <a:avLst/>
            <a:gdLst/>
            <a:ahLst/>
            <a:cxnLst/>
            <a:rect l="l" t="t" r="r" b="b"/>
            <a:pathLst>
              <a:path w="2387600">
                <a:moveTo>
                  <a:pt x="0" y="0"/>
                </a:moveTo>
                <a:lnTo>
                  <a:pt x="2387600" y="0"/>
                </a:lnTo>
              </a:path>
            </a:pathLst>
          </a:custGeom>
          <a:ln w="25400">
            <a:solidFill>
              <a:srgbClr val="221F1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10"/>
          <p:cNvSpPr/>
          <p:nvPr/>
        </p:nvSpPr>
        <p:spPr>
          <a:xfrm>
            <a:off x="2889398" y="5779280"/>
            <a:ext cx="2015070" cy="0"/>
          </a:xfrm>
          <a:custGeom>
            <a:avLst/>
            <a:gdLst/>
            <a:ahLst/>
            <a:cxnLst/>
            <a:rect l="l" t="t" r="r" b="b"/>
            <a:pathLst>
              <a:path w="2015070">
                <a:moveTo>
                  <a:pt x="0" y="0"/>
                </a:moveTo>
                <a:lnTo>
                  <a:pt x="2015070" y="0"/>
                </a:lnTo>
              </a:path>
            </a:pathLst>
          </a:custGeom>
          <a:ln w="25400">
            <a:solidFill>
              <a:srgbClr val="6C6D7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11"/>
          <p:cNvSpPr/>
          <p:nvPr/>
        </p:nvSpPr>
        <p:spPr>
          <a:xfrm>
            <a:off x="5084384" y="5779280"/>
            <a:ext cx="1816100" cy="0"/>
          </a:xfrm>
          <a:custGeom>
            <a:avLst/>
            <a:gdLst/>
            <a:ahLst/>
            <a:cxnLst/>
            <a:rect l="l" t="t" r="r" b="b"/>
            <a:pathLst>
              <a:path w="1816100">
                <a:moveTo>
                  <a:pt x="0" y="0"/>
                </a:moveTo>
                <a:lnTo>
                  <a:pt x="1816100" y="0"/>
                </a:lnTo>
              </a:path>
            </a:pathLst>
          </a:custGeom>
          <a:ln w="254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12"/>
          <p:cNvSpPr/>
          <p:nvPr/>
        </p:nvSpPr>
        <p:spPr>
          <a:xfrm>
            <a:off x="7137585" y="5779280"/>
            <a:ext cx="1816100" cy="0"/>
          </a:xfrm>
          <a:custGeom>
            <a:avLst/>
            <a:gdLst/>
            <a:ahLst/>
            <a:cxnLst/>
            <a:rect l="l" t="t" r="r" b="b"/>
            <a:pathLst>
              <a:path w="1816100">
                <a:moveTo>
                  <a:pt x="0" y="0"/>
                </a:moveTo>
                <a:lnTo>
                  <a:pt x="1816100" y="0"/>
                </a:lnTo>
              </a:path>
            </a:pathLst>
          </a:custGeom>
          <a:ln w="254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13"/>
          <p:cNvSpPr txBox="1"/>
          <p:nvPr/>
        </p:nvSpPr>
        <p:spPr>
          <a:xfrm>
            <a:off x="2876692" y="6286164"/>
            <a:ext cx="201231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dirty="0">
                <a:solidFill>
                  <a:srgbClr val="221F1F"/>
                </a:solidFill>
                <a:cs typeface="Calibri"/>
              </a:rPr>
              <a:t>million </a:t>
            </a:r>
            <a:r>
              <a:rPr lang="en-US" sz="2400" spc="40" dirty="0" err="1" smtClean="0">
                <a:solidFill>
                  <a:srgbClr val="6C6D70"/>
                </a:solidFill>
                <a:latin typeface="Calibri"/>
                <a:cs typeface="Calibri"/>
              </a:rPr>
              <a:t>tonnes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8" name="object 126"/>
          <p:cNvSpPr/>
          <p:nvPr/>
        </p:nvSpPr>
        <p:spPr>
          <a:xfrm>
            <a:off x="413415" y="2814902"/>
            <a:ext cx="159058" cy="158308"/>
          </a:xfrm>
          <a:custGeom>
            <a:avLst/>
            <a:gdLst/>
            <a:ahLst/>
            <a:cxnLst/>
            <a:rect l="l" t="t" r="r" b="b"/>
            <a:pathLst>
              <a:path w="159058" h="158308">
                <a:moveTo>
                  <a:pt x="73171" y="0"/>
                </a:moveTo>
                <a:lnTo>
                  <a:pt x="35773" y="13117"/>
                </a:lnTo>
                <a:lnTo>
                  <a:pt x="9588" y="43871"/>
                </a:lnTo>
                <a:lnTo>
                  <a:pt x="0" y="88756"/>
                </a:lnTo>
                <a:lnTo>
                  <a:pt x="2635" y="101639"/>
                </a:lnTo>
                <a:lnTo>
                  <a:pt x="22909" y="134430"/>
                </a:lnTo>
                <a:lnTo>
                  <a:pt x="59718" y="154498"/>
                </a:lnTo>
                <a:lnTo>
                  <a:pt x="92163" y="158308"/>
                </a:lnTo>
                <a:lnTo>
                  <a:pt x="105929" y="154782"/>
                </a:lnTo>
                <a:lnTo>
                  <a:pt x="139836" y="131501"/>
                </a:lnTo>
                <a:lnTo>
                  <a:pt x="157739" y="94077"/>
                </a:lnTo>
                <a:lnTo>
                  <a:pt x="159058" y="79551"/>
                </a:lnTo>
                <a:lnTo>
                  <a:pt x="158984" y="76099"/>
                </a:lnTo>
                <a:lnTo>
                  <a:pt x="146786" y="37451"/>
                </a:lnTo>
                <a:lnTo>
                  <a:pt x="116725" y="10195"/>
                </a:lnTo>
                <a:lnTo>
                  <a:pt x="731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30"/>
          <p:cNvSpPr/>
          <p:nvPr/>
        </p:nvSpPr>
        <p:spPr>
          <a:xfrm>
            <a:off x="419837" y="3468646"/>
            <a:ext cx="159047" cy="158298"/>
          </a:xfrm>
          <a:custGeom>
            <a:avLst/>
            <a:gdLst/>
            <a:ahLst/>
            <a:cxnLst/>
            <a:rect l="l" t="t" r="r" b="b"/>
            <a:pathLst>
              <a:path w="159047" h="158298">
                <a:moveTo>
                  <a:pt x="73189" y="0"/>
                </a:moveTo>
                <a:lnTo>
                  <a:pt x="35778" y="13108"/>
                </a:lnTo>
                <a:lnTo>
                  <a:pt x="9589" y="43854"/>
                </a:lnTo>
                <a:lnTo>
                  <a:pt x="0" y="88735"/>
                </a:lnTo>
                <a:lnTo>
                  <a:pt x="2633" y="101620"/>
                </a:lnTo>
                <a:lnTo>
                  <a:pt x="22901" y="134415"/>
                </a:lnTo>
                <a:lnTo>
                  <a:pt x="59705" y="154487"/>
                </a:lnTo>
                <a:lnTo>
                  <a:pt x="92152" y="158298"/>
                </a:lnTo>
                <a:lnTo>
                  <a:pt x="105917" y="154773"/>
                </a:lnTo>
                <a:lnTo>
                  <a:pt x="139823" y="131493"/>
                </a:lnTo>
                <a:lnTo>
                  <a:pt x="157728" y="94067"/>
                </a:lnTo>
                <a:lnTo>
                  <a:pt x="159047" y="79539"/>
                </a:lnTo>
                <a:lnTo>
                  <a:pt x="158975" y="76122"/>
                </a:lnTo>
                <a:lnTo>
                  <a:pt x="146787" y="37461"/>
                </a:lnTo>
                <a:lnTo>
                  <a:pt x="116733" y="10198"/>
                </a:lnTo>
                <a:lnTo>
                  <a:pt x="73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36"/>
          <p:cNvSpPr/>
          <p:nvPr/>
        </p:nvSpPr>
        <p:spPr>
          <a:xfrm>
            <a:off x="3536962" y="2403373"/>
            <a:ext cx="8585" cy="12128"/>
          </a:xfrm>
          <a:custGeom>
            <a:avLst/>
            <a:gdLst/>
            <a:ahLst/>
            <a:cxnLst/>
            <a:rect l="l" t="t" r="r" b="b"/>
            <a:pathLst>
              <a:path w="8585" h="12128">
                <a:moveTo>
                  <a:pt x="0" y="6064"/>
                </a:moveTo>
                <a:lnTo>
                  <a:pt x="8585" y="6064"/>
                </a:lnTo>
              </a:path>
            </a:pathLst>
          </a:custGeom>
          <a:ln w="13398">
            <a:solidFill>
              <a:srgbClr val="D9DFE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37"/>
          <p:cNvSpPr/>
          <p:nvPr/>
        </p:nvSpPr>
        <p:spPr>
          <a:xfrm>
            <a:off x="3536962" y="2402649"/>
            <a:ext cx="8585" cy="1346"/>
          </a:xfrm>
          <a:custGeom>
            <a:avLst/>
            <a:gdLst/>
            <a:ahLst/>
            <a:cxnLst/>
            <a:rect l="l" t="t" r="r" b="b"/>
            <a:pathLst>
              <a:path w="8585" h="1346">
                <a:moveTo>
                  <a:pt x="0" y="673"/>
                </a:moveTo>
                <a:lnTo>
                  <a:pt x="8585" y="673"/>
                </a:lnTo>
              </a:path>
            </a:pathLst>
          </a:custGeom>
          <a:ln w="3175">
            <a:solidFill>
              <a:srgbClr val="E1E8E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236"/>
          <p:cNvSpPr/>
          <p:nvPr/>
        </p:nvSpPr>
        <p:spPr>
          <a:xfrm>
            <a:off x="3523420" y="2199412"/>
            <a:ext cx="469836" cy="117741"/>
          </a:xfrm>
          <a:custGeom>
            <a:avLst/>
            <a:gdLst/>
            <a:ahLst/>
            <a:cxnLst/>
            <a:rect l="l" t="t" r="r" b="b"/>
            <a:pathLst>
              <a:path w="469836" h="117741">
                <a:moveTo>
                  <a:pt x="469836" y="0"/>
                </a:moveTo>
                <a:lnTo>
                  <a:pt x="0" y="108458"/>
                </a:lnTo>
                <a:lnTo>
                  <a:pt x="0" y="117741"/>
                </a:lnTo>
                <a:lnTo>
                  <a:pt x="469836" y="9271"/>
                </a:lnTo>
                <a:lnTo>
                  <a:pt x="469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279"/>
          <p:cNvSpPr txBox="1"/>
          <p:nvPr/>
        </p:nvSpPr>
        <p:spPr>
          <a:xfrm>
            <a:off x="3509293" y="2416149"/>
            <a:ext cx="11347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 smtClean="0">
                <a:solidFill>
                  <a:srgbClr val="57585B"/>
                </a:solidFill>
                <a:latin typeface="Calibri"/>
                <a:cs typeface="Calibri"/>
              </a:rPr>
              <a:t>Kaskad 1</a:t>
            </a:r>
            <a:endParaRPr sz="1000" dirty="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</a:pPr>
            <a:r>
              <a:rPr lang="en-US" sz="800" dirty="0" smtClean="0">
                <a:solidFill>
                  <a:srgbClr val="414042"/>
                </a:solidFill>
                <a:latin typeface="Calibri"/>
                <a:cs typeface="Calibri"/>
              </a:rPr>
              <a:t>Capacity</a:t>
            </a:r>
            <a:r>
              <a:rPr sz="800" smtClean="0">
                <a:solidFill>
                  <a:srgbClr val="414042"/>
                </a:solidFill>
                <a:latin typeface="Calibri"/>
                <a:cs typeface="Calibri"/>
              </a:rPr>
              <a:t>: </a:t>
            </a:r>
            <a:r>
              <a:rPr sz="800" smtClean="0">
                <a:solidFill>
                  <a:srgbClr val="414042"/>
                </a:solidFill>
                <a:latin typeface="Calibri"/>
                <a:cs typeface="Calibri"/>
              </a:rPr>
              <a:t>2 </a:t>
            </a:r>
            <a:r>
              <a:rPr lang="en-US" sz="800" dirty="0">
                <a:solidFill>
                  <a:srgbClr val="221F1F"/>
                </a:solidFill>
                <a:cs typeface="Calibri"/>
              </a:rPr>
              <a:t>million </a:t>
            </a:r>
            <a:r>
              <a:rPr lang="en-US" sz="800" dirty="0" err="1" smtClean="0">
                <a:solidFill>
                  <a:srgbClr val="414042"/>
                </a:solidFill>
                <a:latin typeface="Calibri"/>
                <a:cs typeface="Calibri"/>
              </a:rPr>
              <a:t>tonnes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14" name="object 280"/>
          <p:cNvSpPr txBox="1"/>
          <p:nvPr/>
        </p:nvSpPr>
        <p:spPr>
          <a:xfrm>
            <a:off x="3502942" y="3216376"/>
            <a:ext cx="1211934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lang="en-US" sz="1000" spc="-5" dirty="0" smtClean="0">
                <a:solidFill>
                  <a:srgbClr val="57585B"/>
                </a:solidFill>
                <a:latin typeface="Calibri"/>
                <a:cs typeface="Calibri"/>
              </a:rPr>
              <a:t>Kaskad </a:t>
            </a:r>
            <a:r>
              <a:rPr sz="1000" dirty="0" smtClean="0">
                <a:solidFill>
                  <a:srgbClr val="57585B"/>
                </a:solidFill>
                <a:latin typeface="Calibri"/>
                <a:cs typeface="Calibri"/>
              </a:rPr>
              <a:t>2</a:t>
            </a:r>
            <a:endParaRPr sz="1000" dirty="0">
              <a:latin typeface="Calibri"/>
              <a:cs typeface="Calibri"/>
            </a:endParaRPr>
          </a:p>
          <a:p>
            <a:pPr marL="12700">
              <a:lnSpc>
                <a:spcPts val="894"/>
              </a:lnSpc>
            </a:pPr>
            <a:r>
              <a:rPr lang="en-US" sz="800" dirty="0" smtClean="0">
                <a:solidFill>
                  <a:srgbClr val="414042"/>
                </a:solidFill>
                <a:latin typeface="Calibri"/>
                <a:cs typeface="Calibri"/>
              </a:rPr>
              <a:t>Capacity</a:t>
            </a:r>
            <a:r>
              <a:rPr sz="800" smtClean="0">
                <a:solidFill>
                  <a:srgbClr val="414042"/>
                </a:solidFill>
                <a:latin typeface="Calibri"/>
                <a:cs typeface="Calibri"/>
              </a:rPr>
              <a:t>:</a:t>
            </a:r>
            <a:r>
              <a:rPr lang="ru-RU" sz="800" dirty="0" smtClean="0">
                <a:solidFill>
                  <a:srgbClr val="414042"/>
                </a:solidFill>
                <a:latin typeface="Calibri"/>
                <a:cs typeface="Calibri"/>
              </a:rPr>
              <a:t>4,2</a:t>
            </a:r>
            <a:r>
              <a:rPr lang="en-US" sz="800" dirty="0" smtClean="0">
                <a:solidFill>
                  <a:srgbClr val="221F1F"/>
                </a:solidFill>
                <a:cs typeface="Calibri"/>
              </a:rPr>
              <a:t>million </a:t>
            </a:r>
            <a:r>
              <a:rPr lang="en-US" sz="800" dirty="0" smtClean="0">
                <a:solidFill>
                  <a:srgbClr val="414042"/>
                </a:solidFill>
                <a:latin typeface="Calibri"/>
                <a:cs typeface="Calibri"/>
              </a:rPr>
              <a:t>tonnes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15" name="object 281"/>
          <p:cNvSpPr txBox="1"/>
          <p:nvPr/>
        </p:nvSpPr>
        <p:spPr>
          <a:xfrm>
            <a:off x="3344039" y="1732166"/>
            <a:ext cx="1008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22120" algn="l"/>
              </a:tabLst>
            </a:pPr>
            <a:r>
              <a:rPr lang="en-US" sz="1200" dirty="0" smtClean="0">
                <a:solidFill>
                  <a:srgbClr val="57585B"/>
                </a:solidFill>
                <a:latin typeface="Calibri"/>
                <a:cs typeface="Calibri"/>
              </a:rPr>
              <a:t>Coal washing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6" name="object 282"/>
          <p:cNvSpPr txBox="1"/>
          <p:nvPr/>
        </p:nvSpPr>
        <p:spPr>
          <a:xfrm>
            <a:off x="7167824" y="1688068"/>
            <a:ext cx="220535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885" marR="6350" indent="-591820">
              <a:lnSpc>
                <a:spcPct val="100000"/>
              </a:lnSpc>
              <a:tabLst>
                <a:tab pos="414020" algn="l"/>
                <a:tab pos="603885" algn="l"/>
              </a:tabLst>
            </a:pPr>
            <a:r>
              <a:rPr lang="en-US" sz="1200" dirty="0" smtClean="0">
                <a:solidFill>
                  <a:srgbClr val="0095D5"/>
                </a:solidFill>
                <a:latin typeface="Calibri"/>
                <a:cs typeface="Calibri"/>
              </a:rPr>
              <a:t>Asia-Pacific</a:t>
            </a:r>
          </a:p>
          <a:p>
            <a:pPr marL="603885" marR="6350" indent="-591820">
              <a:lnSpc>
                <a:spcPct val="100000"/>
              </a:lnSpc>
              <a:tabLst>
                <a:tab pos="414020" algn="l"/>
                <a:tab pos="603885" algn="l"/>
              </a:tabLst>
            </a:pPr>
            <a:r>
              <a:rPr lang="en-US" sz="1200" dirty="0" smtClean="0">
                <a:solidFill>
                  <a:srgbClr val="0095D5"/>
                </a:solidFill>
                <a:latin typeface="Calibri"/>
                <a:cs typeface="Calibri"/>
              </a:rPr>
              <a:t>region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7" name="object 283"/>
          <p:cNvSpPr txBox="1"/>
          <p:nvPr/>
        </p:nvSpPr>
        <p:spPr>
          <a:xfrm>
            <a:off x="7252072" y="3463912"/>
            <a:ext cx="11836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dirty="0" smtClean="0">
                <a:solidFill>
                  <a:srgbClr val="0095D5"/>
                </a:solidFill>
                <a:latin typeface="Calibri"/>
                <a:cs typeface="Calibri"/>
              </a:rPr>
              <a:t>Eastern Europe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8" name="object 284"/>
          <p:cNvSpPr txBox="1"/>
          <p:nvPr/>
        </p:nvSpPr>
        <p:spPr>
          <a:xfrm>
            <a:off x="7358583" y="5114670"/>
            <a:ext cx="154241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dirty="0" smtClean="0">
                <a:solidFill>
                  <a:srgbClr val="0095D5"/>
                </a:solidFill>
                <a:latin typeface="Calibri"/>
                <a:cs typeface="Calibri"/>
              </a:rPr>
              <a:t>Western Siberia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• </a:t>
            </a:r>
            <a:r>
              <a:rPr lang="en-US" sz="900" spc="-10" dirty="0" smtClean="0">
                <a:solidFill>
                  <a:srgbClr val="414042"/>
                </a:solidFill>
                <a:latin typeface="Calibri"/>
                <a:cs typeface="Calibri"/>
              </a:rPr>
              <a:t>households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• </a:t>
            </a:r>
            <a:r>
              <a:rPr lang="en-US" sz="900" dirty="0" smtClean="0">
                <a:solidFill>
                  <a:srgbClr val="414042"/>
                </a:solidFill>
                <a:latin typeface="Calibri"/>
                <a:cs typeface="Calibri"/>
              </a:rPr>
              <a:t>public utilities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• </a:t>
            </a:r>
            <a:r>
              <a:rPr lang="en-US" sz="900" dirty="0" smtClean="0">
                <a:solidFill>
                  <a:srgbClr val="414042"/>
                </a:solidFill>
                <a:cs typeface="Calibri"/>
              </a:rPr>
              <a:t>industrial consumers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9" name="object 285"/>
          <p:cNvSpPr txBox="1"/>
          <p:nvPr/>
        </p:nvSpPr>
        <p:spPr>
          <a:xfrm>
            <a:off x="7201594" y="4826000"/>
            <a:ext cx="12503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dirty="0" smtClean="0">
                <a:solidFill>
                  <a:srgbClr val="0095D5"/>
                </a:solidFill>
                <a:latin typeface="Calibri"/>
                <a:cs typeface="Calibri"/>
              </a:rPr>
              <a:t>Domestic market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0" name="object 286"/>
          <p:cNvSpPr txBox="1"/>
          <p:nvPr/>
        </p:nvSpPr>
        <p:spPr>
          <a:xfrm>
            <a:off x="3344039" y="3645024"/>
            <a:ext cx="1083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dirty="0" smtClean="0">
                <a:solidFill>
                  <a:srgbClr val="57585B"/>
                </a:solidFill>
                <a:latin typeface="Calibri"/>
                <a:cs typeface="Calibri"/>
              </a:rPr>
              <a:t>Coal sorting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1" name="object 287"/>
          <p:cNvSpPr txBox="1"/>
          <p:nvPr/>
        </p:nvSpPr>
        <p:spPr>
          <a:xfrm>
            <a:off x="3344039" y="5404574"/>
            <a:ext cx="9563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15" dirty="0" smtClean="0">
                <a:solidFill>
                  <a:srgbClr val="57585B"/>
                </a:solidFill>
                <a:latin typeface="Calibri"/>
                <a:cs typeface="Calibri"/>
              </a:rPr>
              <a:t>Raw coal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2" name="object 288"/>
          <p:cNvSpPr txBox="1"/>
          <p:nvPr/>
        </p:nvSpPr>
        <p:spPr>
          <a:xfrm>
            <a:off x="979864" y="2707991"/>
            <a:ext cx="156400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dirty="0" smtClean="0">
                <a:solidFill>
                  <a:srgbClr val="0095D5"/>
                </a:solidFill>
                <a:latin typeface="Calibri"/>
                <a:cs typeface="Calibri"/>
              </a:rPr>
              <a:t>Karakansky South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200" dirty="0" smtClean="0">
                <a:solidFill>
                  <a:srgbClr val="221F1F"/>
                </a:solidFill>
                <a:latin typeface="Calibri"/>
                <a:cs typeface="Calibri"/>
              </a:rPr>
              <a:t>19</a:t>
            </a:r>
            <a:r>
              <a:rPr sz="1200" smtClean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lang="en-US" sz="1200" dirty="0">
                <a:solidFill>
                  <a:srgbClr val="221F1F"/>
                </a:solidFill>
                <a:cs typeface="Calibri"/>
              </a:rPr>
              <a:t>million tonnes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3" name="object 289"/>
          <p:cNvSpPr txBox="1"/>
          <p:nvPr/>
        </p:nvSpPr>
        <p:spPr>
          <a:xfrm>
            <a:off x="979864" y="3409641"/>
            <a:ext cx="12878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dirty="0" smtClean="0">
                <a:solidFill>
                  <a:srgbClr val="0095D5"/>
                </a:solidFill>
                <a:latin typeface="Calibri"/>
                <a:cs typeface="Calibri"/>
              </a:rPr>
              <a:t>Cheremshansky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200" dirty="0" smtClean="0">
                <a:solidFill>
                  <a:srgbClr val="221F1F"/>
                </a:solidFill>
                <a:latin typeface="Calibri"/>
                <a:cs typeface="Calibri"/>
              </a:rPr>
              <a:t>202 </a:t>
            </a:r>
            <a:r>
              <a:rPr lang="en-US" sz="1200" dirty="0" smtClean="0">
                <a:solidFill>
                  <a:srgbClr val="221F1F"/>
                </a:solidFill>
                <a:cs typeface="Calibri"/>
              </a:rPr>
              <a:t>million </a:t>
            </a:r>
            <a:r>
              <a:rPr lang="en-US" sz="1200" dirty="0">
                <a:solidFill>
                  <a:srgbClr val="221F1F"/>
                </a:solidFill>
                <a:cs typeface="Calibri"/>
              </a:rPr>
              <a:t>tonnes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4" name="object 290"/>
          <p:cNvSpPr txBox="1"/>
          <p:nvPr/>
        </p:nvSpPr>
        <p:spPr>
          <a:xfrm>
            <a:off x="979864" y="5100976"/>
            <a:ext cx="121221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dirty="0" smtClean="0">
                <a:solidFill>
                  <a:srgbClr val="75B7E3"/>
                </a:solidFill>
                <a:latin typeface="Calibri"/>
                <a:cs typeface="Calibri"/>
              </a:rPr>
              <a:t>Listvenichny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200" dirty="0" smtClean="0">
                <a:solidFill>
                  <a:srgbClr val="221F1F"/>
                </a:solidFill>
                <a:latin typeface="Calibri"/>
                <a:cs typeface="Calibri"/>
              </a:rPr>
              <a:t>67 </a:t>
            </a:r>
            <a:r>
              <a:rPr lang="en-US" sz="1200" dirty="0" smtClean="0">
                <a:solidFill>
                  <a:srgbClr val="221F1F"/>
                </a:solidFill>
                <a:cs typeface="Calibri"/>
              </a:rPr>
              <a:t>million </a:t>
            </a:r>
            <a:r>
              <a:rPr lang="en-US" sz="1200" dirty="0">
                <a:solidFill>
                  <a:srgbClr val="221F1F"/>
                </a:solidFill>
                <a:cs typeface="Calibri"/>
              </a:rPr>
              <a:t>tonnes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5" name="object 291"/>
          <p:cNvSpPr txBox="1"/>
          <p:nvPr/>
        </p:nvSpPr>
        <p:spPr>
          <a:xfrm>
            <a:off x="979864" y="4221088"/>
            <a:ext cx="135988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lang="en-US" sz="1200" dirty="0" err="1" smtClean="0">
                <a:solidFill>
                  <a:srgbClr val="0095D5"/>
                </a:solidFill>
                <a:latin typeface="Calibri"/>
                <a:cs typeface="Calibri"/>
              </a:rPr>
              <a:t>Bryansky</a:t>
            </a:r>
            <a:endParaRPr sz="1200" dirty="0">
              <a:solidFill>
                <a:srgbClr val="0095D5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mtClean="0">
                <a:solidFill>
                  <a:srgbClr val="221F1F"/>
                </a:solidFill>
                <a:latin typeface="Calibri"/>
                <a:cs typeface="Calibri"/>
              </a:rPr>
              <a:t>2</a:t>
            </a:r>
            <a:r>
              <a:rPr lang="ru-RU" sz="1200" dirty="0" smtClean="0">
                <a:solidFill>
                  <a:srgbClr val="221F1F"/>
                </a:solidFill>
                <a:latin typeface="Calibri"/>
                <a:cs typeface="Calibri"/>
              </a:rPr>
              <a:t>43</a:t>
            </a:r>
            <a:r>
              <a:rPr sz="1200" smtClean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lang="en-US" sz="1200" dirty="0">
                <a:solidFill>
                  <a:srgbClr val="221F1F"/>
                </a:solidFill>
                <a:cs typeface="Calibri"/>
              </a:rPr>
              <a:t>million tonnes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6" name="object 292"/>
          <p:cNvSpPr txBox="1"/>
          <p:nvPr/>
        </p:nvSpPr>
        <p:spPr>
          <a:xfrm>
            <a:off x="5960083" y="2152805"/>
            <a:ext cx="83058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/>
            <a:r>
              <a:rPr lang="en-US" sz="800" dirty="0" smtClean="0">
                <a:solidFill>
                  <a:srgbClr val="8DC53E"/>
                </a:solidFill>
                <a:cs typeface="Calibri"/>
              </a:rPr>
              <a:t> Vostochny port</a:t>
            </a:r>
            <a:r>
              <a:rPr lang="en-US" sz="800" dirty="0" smtClean="0">
                <a:solidFill>
                  <a:srgbClr val="8DC53E"/>
                </a:solidFill>
                <a:latin typeface="Calibri"/>
                <a:cs typeface="Calibri"/>
              </a:rPr>
              <a:t>,</a:t>
            </a:r>
            <a:r>
              <a:rPr sz="800" dirty="0" smtClean="0">
                <a:solidFill>
                  <a:srgbClr val="8DC53E"/>
                </a:solidFill>
                <a:latin typeface="Calibri"/>
                <a:cs typeface="Calibri"/>
              </a:rPr>
              <a:t> </a:t>
            </a:r>
            <a:r>
              <a:rPr lang="en-US" sz="800" spc="-40" dirty="0" smtClean="0">
                <a:solidFill>
                  <a:srgbClr val="8DC53E"/>
                </a:solidFill>
                <a:cs typeface="Calibri"/>
              </a:rPr>
              <a:t>Nakhodka</a:t>
            </a:r>
            <a:endParaRPr sz="800" dirty="0">
              <a:latin typeface="Calibri"/>
              <a:cs typeface="Calibri"/>
            </a:endParaRPr>
          </a:p>
          <a:p>
            <a:pPr marL="0" algn="ctr">
              <a:lnSpc>
                <a:spcPct val="100000"/>
              </a:lnSpc>
            </a:pPr>
            <a:endParaRPr lang="en-US" sz="800" dirty="0" smtClean="0">
              <a:solidFill>
                <a:srgbClr val="57585B"/>
              </a:solidFill>
              <a:latin typeface="Calibri"/>
              <a:cs typeface="Calibri"/>
            </a:endParaRPr>
          </a:p>
          <a:p>
            <a:pPr marL="0" algn="ctr">
              <a:lnSpc>
                <a:spcPct val="100000"/>
              </a:lnSpc>
            </a:pPr>
            <a:r>
              <a:rPr lang="en-US" sz="800" b="1" dirty="0" smtClean="0">
                <a:solidFill>
                  <a:srgbClr val="57585B"/>
                </a:solidFill>
                <a:latin typeface="Calibri"/>
                <a:cs typeface="Calibri"/>
              </a:rPr>
              <a:t>CPT</a:t>
            </a:r>
            <a:r>
              <a:rPr lang="en-US" sz="800" dirty="0" smtClean="0">
                <a:solidFill>
                  <a:srgbClr val="57585B"/>
                </a:solidFill>
                <a:latin typeface="Calibri"/>
                <a:cs typeface="Calibri"/>
              </a:rPr>
              <a:t> basis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7" name="object 293"/>
          <p:cNvSpPr txBox="1"/>
          <p:nvPr/>
        </p:nvSpPr>
        <p:spPr>
          <a:xfrm>
            <a:off x="7226661" y="2188728"/>
            <a:ext cx="82486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900" dirty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lang="uk-UA" sz="900" dirty="0" smtClean="0">
                <a:solidFill>
                  <a:srgbClr val="0095D5"/>
                </a:solidFill>
                <a:latin typeface="Calibri"/>
                <a:cs typeface="Calibri"/>
              </a:rPr>
              <a:t>    </a:t>
            </a:r>
            <a:r>
              <a:rPr lang="en-US" sz="900" dirty="0" smtClean="0">
                <a:solidFill>
                  <a:srgbClr val="0095D5"/>
                </a:solidFill>
                <a:latin typeface="Calibri"/>
                <a:cs typeface="Calibri"/>
              </a:rPr>
              <a:t>South Korea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28" name="object 294"/>
          <p:cNvSpPr txBox="1"/>
          <p:nvPr/>
        </p:nvSpPr>
        <p:spPr>
          <a:xfrm>
            <a:off x="5989547" y="3890469"/>
            <a:ext cx="90233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 algn="ctr">
              <a:lnSpc>
                <a:spcPct val="100000"/>
              </a:lnSpc>
            </a:pPr>
            <a:r>
              <a:rPr lang="en-US" sz="800" spc="-10" dirty="0" smtClean="0">
                <a:solidFill>
                  <a:srgbClr val="8DC53E"/>
                </a:solidFill>
                <a:latin typeface="Calibri"/>
                <a:cs typeface="Calibri"/>
              </a:rPr>
              <a:t>To the border of Poland and Belarus</a:t>
            </a:r>
          </a:p>
          <a:p>
            <a:pPr marL="12700" marR="6350" indent="0" algn="ctr">
              <a:lnSpc>
                <a:spcPct val="100000"/>
              </a:lnSpc>
            </a:pPr>
            <a:r>
              <a:rPr lang="en-US" sz="800" spc="-10" dirty="0" smtClean="0">
                <a:solidFill>
                  <a:srgbClr val="8DC53E"/>
                </a:solidFill>
                <a:latin typeface="Calibri"/>
                <a:cs typeface="Calibri"/>
              </a:rPr>
              <a:t> or Ukraine</a:t>
            </a:r>
          </a:p>
          <a:p>
            <a:pPr marL="12700" marR="6350" indent="0" algn="ctr">
              <a:lnSpc>
                <a:spcPct val="100000"/>
              </a:lnSpc>
            </a:pPr>
            <a:endParaRPr lang="en-US" sz="800" dirty="0" smtClean="0">
              <a:solidFill>
                <a:srgbClr val="57585B"/>
              </a:solidFill>
              <a:latin typeface="Calibri"/>
              <a:cs typeface="Calibri"/>
            </a:endParaRPr>
          </a:p>
          <a:p>
            <a:pPr marL="12700" marR="6350" indent="0" algn="ctr">
              <a:lnSpc>
                <a:spcPct val="100000"/>
              </a:lnSpc>
            </a:pPr>
            <a:r>
              <a:rPr lang="en-US" sz="800" b="1" dirty="0" smtClean="0">
                <a:solidFill>
                  <a:srgbClr val="57585B"/>
                </a:solidFill>
                <a:latin typeface="Calibri"/>
                <a:cs typeface="Calibri"/>
              </a:rPr>
              <a:t>DAF</a:t>
            </a:r>
            <a:r>
              <a:rPr lang="en-US" sz="800" dirty="0" smtClean="0">
                <a:solidFill>
                  <a:srgbClr val="57585B"/>
                </a:solidFill>
                <a:latin typeface="Calibri"/>
                <a:cs typeface="Calibri"/>
              </a:rPr>
              <a:t> basis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9" name="object 295"/>
          <p:cNvSpPr txBox="1"/>
          <p:nvPr/>
        </p:nvSpPr>
        <p:spPr>
          <a:xfrm>
            <a:off x="5006349" y="4778629"/>
            <a:ext cx="70866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da-DK" sz="800" spc="-10" dirty="0" smtClean="0">
                <a:solidFill>
                  <a:srgbClr val="8DC53E"/>
                </a:solidFill>
                <a:cs typeface="Calibri"/>
              </a:rPr>
              <a:t>To Meret station</a:t>
            </a:r>
            <a:r>
              <a:rPr lang="da-DK" sz="800" dirty="0" smtClean="0">
                <a:solidFill>
                  <a:srgbClr val="8DC53E"/>
                </a:solidFill>
                <a:cs typeface="Calibri"/>
              </a:rPr>
              <a:t>, </a:t>
            </a:r>
            <a:r>
              <a:rPr lang="da-DK" sz="800" spc="-15" dirty="0" smtClean="0">
                <a:solidFill>
                  <a:srgbClr val="8DC53E"/>
                </a:solidFill>
                <a:cs typeface="Calibri"/>
              </a:rPr>
              <a:t>Kemerovo region</a:t>
            </a:r>
          </a:p>
          <a:p>
            <a:pPr marL="12700" marR="6350" algn="ctr">
              <a:lnSpc>
                <a:spcPct val="100000"/>
              </a:lnSpc>
            </a:pPr>
            <a:endParaRPr lang="da-DK" sz="800" spc="-15" dirty="0" smtClean="0">
              <a:solidFill>
                <a:srgbClr val="8DC53E"/>
              </a:solidFill>
              <a:cs typeface="Calibri"/>
            </a:endParaRPr>
          </a:p>
          <a:p>
            <a:pPr marL="12700" marR="6350" algn="ctr">
              <a:lnSpc>
                <a:spcPct val="100000"/>
              </a:lnSpc>
            </a:pPr>
            <a:r>
              <a:rPr lang="da-DK" sz="800" b="1" dirty="0" smtClean="0">
                <a:solidFill>
                  <a:srgbClr val="57585B"/>
                </a:solidFill>
                <a:latin typeface="Calibri"/>
                <a:cs typeface="Calibri"/>
              </a:rPr>
              <a:t>FCA</a:t>
            </a:r>
            <a:r>
              <a:rPr lang="da-DK" sz="800" dirty="0" smtClean="0">
                <a:solidFill>
                  <a:srgbClr val="57585B"/>
                </a:solidFill>
                <a:latin typeface="Calibri"/>
                <a:cs typeface="Calibri"/>
              </a:rPr>
              <a:t> basis</a:t>
            </a:r>
          </a:p>
        </p:txBody>
      </p:sp>
      <p:sp>
        <p:nvSpPr>
          <p:cNvPr id="130" name="object 296"/>
          <p:cNvSpPr txBox="1"/>
          <p:nvPr/>
        </p:nvSpPr>
        <p:spPr>
          <a:xfrm>
            <a:off x="5009600" y="2162254"/>
            <a:ext cx="71452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en-US" sz="800" spc="-10" dirty="0" smtClean="0">
                <a:solidFill>
                  <a:srgbClr val="8DC53E"/>
                </a:solidFill>
                <a:latin typeface="Calibri"/>
                <a:cs typeface="Calibri"/>
              </a:rPr>
              <a:t>To Meret station</a:t>
            </a:r>
            <a:r>
              <a:rPr sz="800" dirty="0" smtClean="0">
                <a:solidFill>
                  <a:srgbClr val="8DC53E"/>
                </a:solidFill>
                <a:latin typeface="Calibri"/>
                <a:cs typeface="Calibri"/>
              </a:rPr>
              <a:t>, </a:t>
            </a:r>
            <a:r>
              <a:rPr lang="en-US" sz="800" spc="-15" dirty="0" smtClean="0">
                <a:solidFill>
                  <a:srgbClr val="8DC53E"/>
                </a:solidFill>
                <a:latin typeface="Calibri"/>
                <a:cs typeface="Calibri"/>
              </a:rPr>
              <a:t>Kemerovo region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1" name="object 297"/>
          <p:cNvSpPr txBox="1"/>
          <p:nvPr/>
        </p:nvSpPr>
        <p:spPr>
          <a:xfrm>
            <a:off x="6089897" y="5245441"/>
            <a:ext cx="71501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marR="6350" indent="-5080" algn="ctr">
              <a:lnSpc>
                <a:spcPct val="100000"/>
              </a:lnSpc>
            </a:pPr>
            <a:r>
              <a:rPr lang="en-US" sz="800" dirty="0" smtClean="0">
                <a:solidFill>
                  <a:srgbClr val="8DC53E"/>
                </a:solidFill>
                <a:latin typeface="Calibri"/>
                <a:cs typeface="Calibri"/>
              </a:rPr>
              <a:t>To own retail</a:t>
            </a:r>
          </a:p>
          <a:p>
            <a:pPr marL="17145" marR="6350" indent="-5080" algn="ctr">
              <a:lnSpc>
                <a:spcPct val="100000"/>
              </a:lnSpc>
            </a:pPr>
            <a:r>
              <a:rPr lang="en-US" sz="800" dirty="0" smtClean="0">
                <a:solidFill>
                  <a:srgbClr val="8DC53E"/>
                </a:solidFill>
                <a:latin typeface="Calibri"/>
                <a:cs typeface="Calibri"/>
              </a:rPr>
              <a:t>network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2" name="object 298"/>
          <p:cNvSpPr txBox="1"/>
          <p:nvPr/>
        </p:nvSpPr>
        <p:spPr>
          <a:xfrm>
            <a:off x="7358595" y="3797157"/>
            <a:ext cx="1542415" cy="70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5" dirty="0" smtClean="0">
                <a:solidFill>
                  <a:srgbClr val="0095D5"/>
                </a:solidFill>
                <a:latin typeface="Calibri"/>
                <a:cs typeface="Calibri"/>
              </a:rPr>
              <a:t>Poland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• </a:t>
            </a:r>
            <a:r>
              <a:rPr lang="en-US" sz="900" spc="-10" dirty="0" smtClean="0">
                <a:solidFill>
                  <a:srgbClr val="414042"/>
                </a:solidFill>
                <a:latin typeface="Calibri"/>
                <a:cs typeface="Calibri"/>
              </a:rPr>
              <a:t>households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• </a:t>
            </a:r>
            <a:r>
              <a:rPr lang="en-US" sz="900" dirty="0" smtClean="0">
                <a:solidFill>
                  <a:srgbClr val="414042"/>
                </a:solidFill>
                <a:latin typeface="Calibri"/>
                <a:cs typeface="Calibri"/>
              </a:rPr>
              <a:t>public utilities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• </a:t>
            </a:r>
            <a:r>
              <a:rPr lang="en-US" sz="900" dirty="0" smtClean="0">
                <a:solidFill>
                  <a:srgbClr val="414042"/>
                </a:solidFill>
                <a:cs typeface="Calibri"/>
              </a:rPr>
              <a:t>industrial consumers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• </a:t>
            </a:r>
            <a:r>
              <a:rPr lang="en-US" sz="900" dirty="0" smtClean="0">
                <a:solidFill>
                  <a:srgbClr val="414042"/>
                </a:solidFill>
                <a:latin typeface="Calibri"/>
                <a:cs typeface="Calibri"/>
              </a:rPr>
              <a:t>power plants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33" name="object 299"/>
          <p:cNvSpPr txBox="1"/>
          <p:nvPr/>
        </p:nvSpPr>
        <p:spPr>
          <a:xfrm>
            <a:off x="7358595" y="2325888"/>
            <a:ext cx="1414780" cy="81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• </a:t>
            </a:r>
            <a:r>
              <a:rPr lang="en-US" sz="900" dirty="0" smtClean="0">
                <a:solidFill>
                  <a:srgbClr val="414042"/>
                </a:solidFill>
                <a:latin typeface="Calibri"/>
                <a:cs typeface="Calibri"/>
              </a:rPr>
              <a:t>power plants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• </a:t>
            </a:r>
            <a:r>
              <a:rPr lang="en-US" sz="900" dirty="0" smtClean="0">
                <a:solidFill>
                  <a:srgbClr val="414042"/>
                </a:solidFill>
                <a:latin typeface="Calibri"/>
                <a:cs typeface="Calibri"/>
              </a:rPr>
              <a:t>cement industry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en-US" sz="900" dirty="0" smtClean="0">
                <a:solidFill>
                  <a:srgbClr val="0095D5"/>
                </a:solidFill>
                <a:latin typeface="Calibri"/>
                <a:cs typeface="Calibri"/>
              </a:rPr>
              <a:t>Japan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• </a:t>
            </a:r>
            <a:r>
              <a:rPr lang="en-US" sz="900" dirty="0" smtClean="0">
                <a:solidFill>
                  <a:srgbClr val="414042"/>
                </a:solidFill>
                <a:cs typeface="Calibri"/>
              </a:rPr>
              <a:t>power plants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en-US" sz="900" dirty="0" smtClean="0">
                <a:solidFill>
                  <a:srgbClr val="0095D5"/>
                </a:solidFill>
                <a:latin typeface="Calibri"/>
                <a:cs typeface="Calibri"/>
              </a:rPr>
              <a:t>Taiwan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34" name="object 300"/>
          <p:cNvSpPr txBox="1"/>
          <p:nvPr/>
        </p:nvSpPr>
        <p:spPr>
          <a:xfrm>
            <a:off x="7358595" y="3118444"/>
            <a:ext cx="141478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• </a:t>
            </a:r>
            <a:r>
              <a:rPr lang="en-US" sz="900" dirty="0" smtClean="0">
                <a:solidFill>
                  <a:srgbClr val="414042"/>
                </a:solidFill>
                <a:latin typeface="Calibri"/>
                <a:cs typeface="Calibri"/>
              </a:rPr>
              <a:t>power plants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35" name="object 301"/>
          <p:cNvSpPr txBox="1"/>
          <p:nvPr/>
        </p:nvSpPr>
        <p:spPr>
          <a:xfrm>
            <a:off x="1591406" y="1558372"/>
            <a:ext cx="88265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700" dirty="0" smtClean="0">
                <a:solidFill>
                  <a:srgbClr val="221F1F"/>
                </a:solidFill>
                <a:latin typeface="Calibri"/>
                <a:cs typeface="Calibri"/>
              </a:rPr>
              <a:t>Extracted resources</a:t>
            </a:r>
            <a:r>
              <a:rPr sz="700" dirty="0" smtClean="0">
                <a:solidFill>
                  <a:srgbClr val="221F1F"/>
                </a:solidFill>
                <a:latin typeface="Calibri"/>
                <a:cs typeface="Calibri"/>
              </a:rPr>
              <a:t>, </a:t>
            </a:r>
            <a:r>
              <a:rPr sz="700" dirty="0">
                <a:solidFill>
                  <a:srgbClr val="221F1F"/>
                </a:solidFill>
                <a:latin typeface="Calibri"/>
                <a:cs typeface="Calibri"/>
              </a:rPr>
              <a:t>%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136" name="object 302"/>
          <p:cNvSpPr txBox="1"/>
          <p:nvPr/>
        </p:nvSpPr>
        <p:spPr>
          <a:xfrm>
            <a:off x="621240" y="1552060"/>
            <a:ext cx="78240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700" dirty="0" smtClean="0">
                <a:solidFill>
                  <a:srgbClr val="221F1F"/>
                </a:solidFill>
                <a:latin typeface="Calibri"/>
                <a:cs typeface="Calibri"/>
              </a:rPr>
              <a:t>Proven and estimated resources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137" name="object 303"/>
          <p:cNvSpPr txBox="1"/>
          <p:nvPr/>
        </p:nvSpPr>
        <p:spPr>
          <a:xfrm>
            <a:off x="261305" y="5725002"/>
            <a:ext cx="935979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4600" spc="-5" dirty="0" smtClean="0">
                <a:solidFill>
                  <a:srgbClr val="221F1F"/>
                </a:solidFill>
                <a:latin typeface="Calibri"/>
                <a:cs typeface="Calibri"/>
              </a:rPr>
              <a:t>650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38" name="object 304"/>
          <p:cNvSpPr txBox="1"/>
          <p:nvPr/>
        </p:nvSpPr>
        <p:spPr>
          <a:xfrm>
            <a:off x="421158" y="2217402"/>
            <a:ext cx="14160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mtClean="0">
                <a:solidFill>
                  <a:srgbClr val="0095D5"/>
                </a:solidFill>
                <a:latin typeface="Calibri"/>
                <a:cs typeface="Calibri"/>
              </a:rPr>
              <a:t>1</a:t>
            </a:r>
            <a:r>
              <a:rPr lang="ru-RU" sz="900" dirty="0" smtClean="0">
                <a:solidFill>
                  <a:srgbClr val="0095D5"/>
                </a:solidFill>
                <a:latin typeface="Calibri"/>
                <a:cs typeface="Calibri"/>
              </a:rPr>
              <a:t>2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39" name="object 305"/>
          <p:cNvSpPr txBox="1"/>
          <p:nvPr/>
        </p:nvSpPr>
        <p:spPr>
          <a:xfrm>
            <a:off x="429867" y="2822844"/>
            <a:ext cx="14160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mtClean="0">
                <a:solidFill>
                  <a:srgbClr val="0095D5"/>
                </a:solidFill>
                <a:latin typeface="Calibri"/>
                <a:cs typeface="Calibri"/>
              </a:rPr>
              <a:t>5</a:t>
            </a:r>
            <a:r>
              <a:rPr lang="ru-RU" sz="900" dirty="0" smtClean="0">
                <a:solidFill>
                  <a:srgbClr val="0095D5"/>
                </a:solidFill>
                <a:latin typeface="Calibri"/>
                <a:cs typeface="Calibri"/>
              </a:rPr>
              <a:t>7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40" name="object 306"/>
          <p:cNvSpPr txBox="1"/>
          <p:nvPr/>
        </p:nvSpPr>
        <p:spPr>
          <a:xfrm>
            <a:off x="424359" y="3475273"/>
            <a:ext cx="14160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900" dirty="0" smtClean="0">
                <a:solidFill>
                  <a:srgbClr val="0095D5"/>
                </a:solidFill>
                <a:latin typeface="Calibri"/>
                <a:cs typeface="Calibri"/>
              </a:rPr>
              <a:t>  9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41" name="object 307"/>
          <p:cNvSpPr txBox="1"/>
          <p:nvPr/>
        </p:nvSpPr>
        <p:spPr>
          <a:xfrm>
            <a:off x="455344" y="4365317"/>
            <a:ext cx="838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0095D5"/>
                </a:solidFill>
                <a:latin typeface="Calibri"/>
                <a:cs typeface="Calibri"/>
              </a:rPr>
              <a:t>0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42" name="object 308"/>
          <p:cNvSpPr txBox="1"/>
          <p:nvPr/>
        </p:nvSpPr>
        <p:spPr>
          <a:xfrm>
            <a:off x="458654" y="5207718"/>
            <a:ext cx="838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0095D5"/>
                </a:solidFill>
                <a:latin typeface="Calibri"/>
                <a:cs typeface="Calibri"/>
              </a:rPr>
              <a:t>0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43" name="object 309"/>
          <p:cNvSpPr/>
          <p:nvPr/>
        </p:nvSpPr>
        <p:spPr>
          <a:xfrm>
            <a:off x="5271288" y="4290734"/>
            <a:ext cx="155498" cy="220065"/>
          </a:xfrm>
          <a:custGeom>
            <a:avLst/>
            <a:gdLst/>
            <a:ahLst/>
            <a:cxnLst/>
            <a:rect l="l" t="t" r="r" b="b"/>
            <a:pathLst>
              <a:path w="155498" h="220065">
                <a:moveTo>
                  <a:pt x="130302" y="0"/>
                </a:moveTo>
                <a:lnTo>
                  <a:pt x="25196" y="0"/>
                </a:lnTo>
                <a:lnTo>
                  <a:pt x="11742" y="3920"/>
                </a:lnTo>
                <a:lnTo>
                  <a:pt x="2600" y="14088"/>
                </a:lnTo>
                <a:lnTo>
                  <a:pt x="0" y="194856"/>
                </a:lnTo>
                <a:lnTo>
                  <a:pt x="3920" y="208319"/>
                </a:lnTo>
                <a:lnTo>
                  <a:pt x="14084" y="217465"/>
                </a:lnTo>
                <a:lnTo>
                  <a:pt x="130302" y="220065"/>
                </a:lnTo>
                <a:lnTo>
                  <a:pt x="143755" y="216144"/>
                </a:lnTo>
                <a:lnTo>
                  <a:pt x="152898" y="205976"/>
                </a:lnTo>
                <a:lnTo>
                  <a:pt x="153030" y="196811"/>
                </a:lnTo>
                <a:lnTo>
                  <a:pt x="20713" y="196811"/>
                </a:lnTo>
                <a:lnTo>
                  <a:pt x="13385" y="189471"/>
                </a:lnTo>
                <a:lnTo>
                  <a:pt x="13385" y="171386"/>
                </a:lnTo>
                <a:lnTo>
                  <a:pt x="20713" y="164033"/>
                </a:lnTo>
                <a:lnTo>
                  <a:pt x="153501" y="164033"/>
                </a:lnTo>
                <a:lnTo>
                  <a:pt x="154115" y="121399"/>
                </a:lnTo>
                <a:lnTo>
                  <a:pt x="32245" y="121399"/>
                </a:lnTo>
                <a:lnTo>
                  <a:pt x="19556" y="116130"/>
                </a:lnTo>
                <a:lnTo>
                  <a:pt x="14249" y="103461"/>
                </a:lnTo>
                <a:lnTo>
                  <a:pt x="14273" y="52811"/>
                </a:lnTo>
                <a:lnTo>
                  <a:pt x="19518" y="40176"/>
                </a:lnTo>
                <a:lnTo>
                  <a:pt x="32186" y="34874"/>
                </a:lnTo>
                <a:lnTo>
                  <a:pt x="155359" y="34874"/>
                </a:lnTo>
                <a:lnTo>
                  <a:pt x="155498" y="25209"/>
                </a:lnTo>
                <a:lnTo>
                  <a:pt x="154947" y="23317"/>
                </a:lnTo>
                <a:lnTo>
                  <a:pt x="58928" y="23317"/>
                </a:lnTo>
                <a:lnTo>
                  <a:pt x="57302" y="21691"/>
                </a:lnTo>
                <a:lnTo>
                  <a:pt x="57302" y="12242"/>
                </a:lnTo>
                <a:lnTo>
                  <a:pt x="58928" y="10617"/>
                </a:lnTo>
                <a:lnTo>
                  <a:pt x="150323" y="10617"/>
                </a:lnTo>
                <a:lnTo>
                  <a:pt x="141414" y="2600"/>
                </a:lnTo>
                <a:lnTo>
                  <a:pt x="130302" y="0"/>
                </a:lnTo>
                <a:close/>
              </a:path>
              <a:path w="155498" h="220065">
                <a:moveTo>
                  <a:pt x="114947" y="164033"/>
                </a:moveTo>
                <a:lnTo>
                  <a:pt x="38823" y="164033"/>
                </a:lnTo>
                <a:lnTo>
                  <a:pt x="46164" y="171386"/>
                </a:lnTo>
                <a:lnTo>
                  <a:pt x="46164" y="189471"/>
                </a:lnTo>
                <a:lnTo>
                  <a:pt x="38823" y="196811"/>
                </a:lnTo>
                <a:lnTo>
                  <a:pt x="114947" y="196811"/>
                </a:lnTo>
                <a:lnTo>
                  <a:pt x="107607" y="189471"/>
                </a:lnTo>
                <a:lnTo>
                  <a:pt x="107607" y="171386"/>
                </a:lnTo>
                <a:lnTo>
                  <a:pt x="114947" y="164033"/>
                </a:lnTo>
                <a:close/>
              </a:path>
              <a:path w="155498" h="220065">
                <a:moveTo>
                  <a:pt x="153501" y="164033"/>
                </a:moveTo>
                <a:lnTo>
                  <a:pt x="133045" y="164033"/>
                </a:lnTo>
                <a:lnTo>
                  <a:pt x="140385" y="171386"/>
                </a:lnTo>
                <a:lnTo>
                  <a:pt x="140385" y="189471"/>
                </a:lnTo>
                <a:lnTo>
                  <a:pt x="133045" y="196811"/>
                </a:lnTo>
                <a:lnTo>
                  <a:pt x="153030" y="196811"/>
                </a:lnTo>
                <a:lnTo>
                  <a:pt x="153501" y="164033"/>
                </a:lnTo>
                <a:close/>
              </a:path>
              <a:path w="155498" h="220065">
                <a:moveTo>
                  <a:pt x="155359" y="34874"/>
                </a:moveTo>
                <a:lnTo>
                  <a:pt x="123253" y="34874"/>
                </a:lnTo>
                <a:lnTo>
                  <a:pt x="135942" y="40138"/>
                </a:lnTo>
                <a:lnTo>
                  <a:pt x="141249" y="52811"/>
                </a:lnTo>
                <a:lnTo>
                  <a:pt x="141225" y="103461"/>
                </a:lnTo>
                <a:lnTo>
                  <a:pt x="135980" y="116092"/>
                </a:lnTo>
                <a:lnTo>
                  <a:pt x="123311" y="121399"/>
                </a:lnTo>
                <a:lnTo>
                  <a:pt x="32245" y="121399"/>
                </a:lnTo>
                <a:lnTo>
                  <a:pt x="154115" y="121399"/>
                </a:lnTo>
                <a:lnTo>
                  <a:pt x="155359" y="34874"/>
                </a:lnTo>
                <a:close/>
              </a:path>
              <a:path w="155498" h="220065">
                <a:moveTo>
                  <a:pt x="150323" y="10617"/>
                </a:moveTo>
                <a:lnTo>
                  <a:pt x="95491" y="10617"/>
                </a:lnTo>
                <a:lnTo>
                  <a:pt x="97129" y="12242"/>
                </a:lnTo>
                <a:lnTo>
                  <a:pt x="97129" y="21691"/>
                </a:lnTo>
                <a:lnTo>
                  <a:pt x="95491" y="23317"/>
                </a:lnTo>
                <a:lnTo>
                  <a:pt x="154947" y="23317"/>
                </a:lnTo>
                <a:lnTo>
                  <a:pt x="151578" y="11746"/>
                </a:lnTo>
                <a:lnTo>
                  <a:pt x="150323" y="10617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310"/>
          <p:cNvSpPr/>
          <p:nvPr/>
        </p:nvSpPr>
        <p:spPr>
          <a:xfrm>
            <a:off x="5296573" y="4504728"/>
            <a:ext cx="104076" cy="91427"/>
          </a:xfrm>
          <a:custGeom>
            <a:avLst/>
            <a:gdLst/>
            <a:ahLst/>
            <a:cxnLst/>
            <a:rect l="l" t="t" r="r" b="b"/>
            <a:pathLst>
              <a:path w="104076" h="91427">
                <a:moveTo>
                  <a:pt x="98031" y="75653"/>
                </a:moveTo>
                <a:lnTo>
                  <a:pt x="82016" y="75653"/>
                </a:lnTo>
                <a:lnTo>
                  <a:pt x="82016" y="89801"/>
                </a:lnTo>
                <a:lnTo>
                  <a:pt x="83642" y="91427"/>
                </a:lnTo>
                <a:lnTo>
                  <a:pt x="96405" y="91427"/>
                </a:lnTo>
                <a:lnTo>
                  <a:pt x="98031" y="89801"/>
                </a:lnTo>
                <a:lnTo>
                  <a:pt x="98031" y="75653"/>
                </a:lnTo>
                <a:close/>
              </a:path>
              <a:path w="104076" h="91427">
                <a:moveTo>
                  <a:pt x="21336" y="75653"/>
                </a:moveTo>
                <a:lnTo>
                  <a:pt x="5321" y="75653"/>
                </a:lnTo>
                <a:lnTo>
                  <a:pt x="5321" y="88036"/>
                </a:lnTo>
                <a:lnTo>
                  <a:pt x="6946" y="89662"/>
                </a:lnTo>
                <a:lnTo>
                  <a:pt x="19710" y="89662"/>
                </a:lnTo>
                <a:lnTo>
                  <a:pt x="21336" y="88036"/>
                </a:lnTo>
                <a:lnTo>
                  <a:pt x="21336" y="75653"/>
                </a:lnTo>
                <a:close/>
              </a:path>
              <a:path w="104076" h="91427">
                <a:moveTo>
                  <a:pt x="102450" y="59639"/>
                </a:moveTo>
                <a:lnTo>
                  <a:pt x="1625" y="59639"/>
                </a:lnTo>
                <a:lnTo>
                  <a:pt x="0" y="61264"/>
                </a:lnTo>
                <a:lnTo>
                  <a:pt x="0" y="74028"/>
                </a:lnTo>
                <a:lnTo>
                  <a:pt x="1625" y="75653"/>
                </a:lnTo>
                <a:lnTo>
                  <a:pt x="102450" y="75653"/>
                </a:lnTo>
                <a:lnTo>
                  <a:pt x="104076" y="74028"/>
                </a:lnTo>
                <a:lnTo>
                  <a:pt x="104076" y="61264"/>
                </a:lnTo>
                <a:lnTo>
                  <a:pt x="102450" y="59639"/>
                </a:lnTo>
                <a:close/>
              </a:path>
              <a:path w="104076" h="91427">
                <a:moveTo>
                  <a:pt x="102450" y="21831"/>
                </a:moveTo>
                <a:lnTo>
                  <a:pt x="1625" y="21831"/>
                </a:lnTo>
                <a:lnTo>
                  <a:pt x="0" y="23456"/>
                </a:lnTo>
                <a:lnTo>
                  <a:pt x="0" y="36220"/>
                </a:lnTo>
                <a:lnTo>
                  <a:pt x="1625" y="37846"/>
                </a:lnTo>
                <a:lnTo>
                  <a:pt x="5321" y="37846"/>
                </a:lnTo>
                <a:lnTo>
                  <a:pt x="5321" y="59639"/>
                </a:lnTo>
                <a:lnTo>
                  <a:pt x="21336" y="59639"/>
                </a:lnTo>
                <a:lnTo>
                  <a:pt x="21336" y="37833"/>
                </a:lnTo>
                <a:lnTo>
                  <a:pt x="102463" y="37833"/>
                </a:lnTo>
                <a:lnTo>
                  <a:pt x="104076" y="36220"/>
                </a:lnTo>
                <a:lnTo>
                  <a:pt x="104076" y="23456"/>
                </a:lnTo>
                <a:lnTo>
                  <a:pt x="102450" y="21831"/>
                </a:lnTo>
                <a:close/>
              </a:path>
              <a:path w="104076" h="91427">
                <a:moveTo>
                  <a:pt x="102463" y="37833"/>
                </a:moveTo>
                <a:lnTo>
                  <a:pt x="82016" y="37833"/>
                </a:lnTo>
                <a:lnTo>
                  <a:pt x="82016" y="59639"/>
                </a:lnTo>
                <a:lnTo>
                  <a:pt x="98031" y="59639"/>
                </a:lnTo>
                <a:lnTo>
                  <a:pt x="98031" y="37846"/>
                </a:lnTo>
                <a:lnTo>
                  <a:pt x="102463" y="37833"/>
                </a:lnTo>
                <a:close/>
              </a:path>
              <a:path w="104076" h="91427">
                <a:moveTo>
                  <a:pt x="19710" y="0"/>
                </a:moveTo>
                <a:lnTo>
                  <a:pt x="6946" y="0"/>
                </a:lnTo>
                <a:lnTo>
                  <a:pt x="5321" y="1625"/>
                </a:lnTo>
                <a:lnTo>
                  <a:pt x="5321" y="21831"/>
                </a:lnTo>
                <a:lnTo>
                  <a:pt x="21336" y="21831"/>
                </a:lnTo>
                <a:lnTo>
                  <a:pt x="21336" y="1625"/>
                </a:lnTo>
                <a:lnTo>
                  <a:pt x="19710" y="0"/>
                </a:lnTo>
                <a:close/>
              </a:path>
              <a:path w="104076" h="91427">
                <a:moveTo>
                  <a:pt x="96405" y="1765"/>
                </a:moveTo>
                <a:lnTo>
                  <a:pt x="83642" y="1765"/>
                </a:lnTo>
                <a:lnTo>
                  <a:pt x="82016" y="3390"/>
                </a:lnTo>
                <a:lnTo>
                  <a:pt x="82016" y="21831"/>
                </a:lnTo>
                <a:lnTo>
                  <a:pt x="98031" y="21831"/>
                </a:lnTo>
                <a:lnTo>
                  <a:pt x="98031" y="3390"/>
                </a:lnTo>
                <a:lnTo>
                  <a:pt x="96405" y="1765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311"/>
          <p:cNvSpPr/>
          <p:nvPr/>
        </p:nvSpPr>
        <p:spPr>
          <a:xfrm>
            <a:off x="5324284" y="4264062"/>
            <a:ext cx="20053" cy="20053"/>
          </a:xfrm>
          <a:custGeom>
            <a:avLst/>
            <a:gdLst/>
            <a:ahLst/>
            <a:cxnLst/>
            <a:rect l="l" t="t" r="r" b="b"/>
            <a:pathLst>
              <a:path w="20053" h="20053">
                <a:moveTo>
                  <a:pt x="15557" y="0"/>
                </a:moveTo>
                <a:lnTo>
                  <a:pt x="4495" y="0"/>
                </a:lnTo>
                <a:lnTo>
                  <a:pt x="0" y="4483"/>
                </a:lnTo>
                <a:lnTo>
                  <a:pt x="0" y="15570"/>
                </a:lnTo>
                <a:lnTo>
                  <a:pt x="4495" y="20053"/>
                </a:lnTo>
                <a:lnTo>
                  <a:pt x="15557" y="20053"/>
                </a:lnTo>
                <a:lnTo>
                  <a:pt x="20053" y="15570"/>
                </a:lnTo>
                <a:lnTo>
                  <a:pt x="20053" y="4483"/>
                </a:lnTo>
                <a:lnTo>
                  <a:pt x="15557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312"/>
          <p:cNvSpPr/>
          <p:nvPr/>
        </p:nvSpPr>
        <p:spPr>
          <a:xfrm>
            <a:off x="5353739" y="4264062"/>
            <a:ext cx="20053" cy="20053"/>
          </a:xfrm>
          <a:custGeom>
            <a:avLst/>
            <a:gdLst/>
            <a:ahLst/>
            <a:cxnLst/>
            <a:rect l="l" t="t" r="r" b="b"/>
            <a:pathLst>
              <a:path w="20053" h="20053">
                <a:moveTo>
                  <a:pt x="15557" y="0"/>
                </a:moveTo>
                <a:lnTo>
                  <a:pt x="4483" y="0"/>
                </a:lnTo>
                <a:lnTo>
                  <a:pt x="0" y="4483"/>
                </a:lnTo>
                <a:lnTo>
                  <a:pt x="0" y="15570"/>
                </a:lnTo>
                <a:lnTo>
                  <a:pt x="4483" y="20053"/>
                </a:lnTo>
                <a:lnTo>
                  <a:pt x="15557" y="20053"/>
                </a:lnTo>
                <a:lnTo>
                  <a:pt x="20053" y="15570"/>
                </a:lnTo>
                <a:lnTo>
                  <a:pt x="20053" y="4483"/>
                </a:lnTo>
                <a:lnTo>
                  <a:pt x="15557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313"/>
          <p:cNvSpPr/>
          <p:nvPr/>
        </p:nvSpPr>
        <p:spPr>
          <a:xfrm>
            <a:off x="6351911" y="4790970"/>
            <a:ext cx="155498" cy="220065"/>
          </a:xfrm>
          <a:custGeom>
            <a:avLst/>
            <a:gdLst/>
            <a:ahLst/>
            <a:cxnLst/>
            <a:rect l="l" t="t" r="r" b="b"/>
            <a:pathLst>
              <a:path w="155498" h="220065">
                <a:moveTo>
                  <a:pt x="130302" y="0"/>
                </a:moveTo>
                <a:lnTo>
                  <a:pt x="25196" y="0"/>
                </a:lnTo>
                <a:lnTo>
                  <a:pt x="11742" y="3920"/>
                </a:lnTo>
                <a:lnTo>
                  <a:pt x="2600" y="14088"/>
                </a:lnTo>
                <a:lnTo>
                  <a:pt x="0" y="194856"/>
                </a:lnTo>
                <a:lnTo>
                  <a:pt x="3920" y="208319"/>
                </a:lnTo>
                <a:lnTo>
                  <a:pt x="14084" y="217465"/>
                </a:lnTo>
                <a:lnTo>
                  <a:pt x="130302" y="220065"/>
                </a:lnTo>
                <a:lnTo>
                  <a:pt x="143755" y="216144"/>
                </a:lnTo>
                <a:lnTo>
                  <a:pt x="152898" y="205976"/>
                </a:lnTo>
                <a:lnTo>
                  <a:pt x="153030" y="196811"/>
                </a:lnTo>
                <a:lnTo>
                  <a:pt x="20713" y="196811"/>
                </a:lnTo>
                <a:lnTo>
                  <a:pt x="13385" y="189471"/>
                </a:lnTo>
                <a:lnTo>
                  <a:pt x="13385" y="171386"/>
                </a:lnTo>
                <a:lnTo>
                  <a:pt x="20713" y="164033"/>
                </a:lnTo>
                <a:lnTo>
                  <a:pt x="153501" y="164033"/>
                </a:lnTo>
                <a:lnTo>
                  <a:pt x="154115" y="121399"/>
                </a:lnTo>
                <a:lnTo>
                  <a:pt x="32245" y="121399"/>
                </a:lnTo>
                <a:lnTo>
                  <a:pt x="19556" y="116130"/>
                </a:lnTo>
                <a:lnTo>
                  <a:pt x="14249" y="103461"/>
                </a:lnTo>
                <a:lnTo>
                  <a:pt x="14273" y="52811"/>
                </a:lnTo>
                <a:lnTo>
                  <a:pt x="19518" y="40176"/>
                </a:lnTo>
                <a:lnTo>
                  <a:pt x="32186" y="34874"/>
                </a:lnTo>
                <a:lnTo>
                  <a:pt x="155359" y="34874"/>
                </a:lnTo>
                <a:lnTo>
                  <a:pt x="155498" y="25209"/>
                </a:lnTo>
                <a:lnTo>
                  <a:pt x="154947" y="23317"/>
                </a:lnTo>
                <a:lnTo>
                  <a:pt x="58928" y="23317"/>
                </a:lnTo>
                <a:lnTo>
                  <a:pt x="57302" y="21691"/>
                </a:lnTo>
                <a:lnTo>
                  <a:pt x="57302" y="12242"/>
                </a:lnTo>
                <a:lnTo>
                  <a:pt x="58928" y="10617"/>
                </a:lnTo>
                <a:lnTo>
                  <a:pt x="150323" y="10617"/>
                </a:lnTo>
                <a:lnTo>
                  <a:pt x="141414" y="2600"/>
                </a:lnTo>
                <a:lnTo>
                  <a:pt x="130302" y="0"/>
                </a:lnTo>
                <a:close/>
              </a:path>
              <a:path w="155498" h="220065">
                <a:moveTo>
                  <a:pt x="114947" y="164033"/>
                </a:moveTo>
                <a:lnTo>
                  <a:pt x="38823" y="164033"/>
                </a:lnTo>
                <a:lnTo>
                  <a:pt x="46164" y="171386"/>
                </a:lnTo>
                <a:lnTo>
                  <a:pt x="46164" y="189471"/>
                </a:lnTo>
                <a:lnTo>
                  <a:pt x="38823" y="196811"/>
                </a:lnTo>
                <a:lnTo>
                  <a:pt x="114947" y="196811"/>
                </a:lnTo>
                <a:lnTo>
                  <a:pt x="107607" y="189471"/>
                </a:lnTo>
                <a:lnTo>
                  <a:pt x="107607" y="171386"/>
                </a:lnTo>
                <a:lnTo>
                  <a:pt x="114947" y="164033"/>
                </a:lnTo>
                <a:close/>
              </a:path>
              <a:path w="155498" h="220065">
                <a:moveTo>
                  <a:pt x="153501" y="164033"/>
                </a:moveTo>
                <a:lnTo>
                  <a:pt x="133045" y="164033"/>
                </a:lnTo>
                <a:lnTo>
                  <a:pt x="140385" y="171386"/>
                </a:lnTo>
                <a:lnTo>
                  <a:pt x="140385" y="189471"/>
                </a:lnTo>
                <a:lnTo>
                  <a:pt x="133045" y="196811"/>
                </a:lnTo>
                <a:lnTo>
                  <a:pt x="153030" y="196811"/>
                </a:lnTo>
                <a:lnTo>
                  <a:pt x="153501" y="164033"/>
                </a:lnTo>
                <a:close/>
              </a:path>
              <a:path w="155498" h="220065">
                <a:moveTo>
                  <a:pt x="155359" y="34874"/>
                </a:moveTo>
                <a:lnTo>
                  <a:pt x="123253" y="34874"/>
                </a:lnTo>
                <a:lnTo>
                  <a:pt x="135942" y="40138"/>
                </a:lnTo>
                <a:lnTo>
                  <a:pt x="141249" y="52811"/>
                </a:lnTo>
                <a:lnTo>
                  <a:pt x="141225" y="103461"/>
                </a:lnTo>
                <a:lnTo>
                  <a:pt x="135980" y="116092"/>
                </a:lnTo>
                <a:lnTo>
                  <a:pt x="123311" y="121399"/>
                </a:lnTo>
                <a:lnTo>
                  <a:pt x="32245" y="121399"/>
                </a:lnTo>
                <a:lnTo>
                  <a:pt x="154115" y="121399"/>
                </a:lnTo>
                <a:lnTo>
                  <a:pt x="155359" y="34874"/>
                </a:lnTo>
                <a:close/>
              </a:path>
              <a:path w="155498" h="220065">
                <a:moveTo>
                  <a:pt x="150323" y="10617"/>
                </a:moveTo>
                <a:lnTo>
                  <a:pt x="95504" y="10617"/>
                </a:lnTo>
                <a:lnTo>
                  <a:pt x="97129" y="12242"/>
                </a:lnTo>
                <a:lnTo>
                  <a:pt x="97129" y="21691"/>
                </a:lnTo>
                <a:lnTo>
                  <a:pt x="95504" y="23317"/>
                </a:lnTo>
                <a:lnTo>
                  <a:pt x="154947" y="23317"/>
                </a:lnTo>
                <a:lnTo>
                  <a:pt x="151578" y="11746"/>
                </a:lnTo>
                <a:lnTo>
                  <a:pt x="150323" y="10617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314"/>
          <p:cNvSpPr/>
          <p:nvPr/>
        </p:nvSpPr>
        <p:spPr>
          <a:xfrm>
            <a:off x="6377190" y="5004968"/>
            <a:ext cx="104076" cy="91427"/>
          </a:xfrm>
          <a:custGeom>
            <a:avLst/>
            <a:gdLst/>
            <a:ahLst/>
            <a:cxnLst/>
            <a:rect l="l" t="t" r="r" b="b"/>
            <a:pathLst>
              <a:path w="104076" h="91427">
                <a:moveTo>
                  <a:pt x="98031" y="75653"/>
                </a:moveTo>
                <a:lnTo>
                  <a:pt x="82029" y="75653"/>
                </a:lnTo>
                <a:lnTo>
                  <a:pt x="82029" y="89801"/>
                </a:lnTo>
                <a:lnTo>
                  <a:pt x="83654" y="91427"/>
                </a:lnTo>
                <a:lnTo>
                  <a:pt x="96405" y="91427"/>
                </a:lnTo>
                <a:lnTo>
                  <a:pt x="98031" y="89801"/>
                </a:lnTo>
                <a:lnTo>
                  <a:pt x="98031" y="75653"/>
                </a:lnTo>
                <a:close/>
              </a:path>
              <a:path w="104076" h="91427">
                <a:moveTo>
                  <a:pt x="21336" y="75653"/>
                </a:moveTo>
                <a:lnTo>
                  <a:pt x="5333" y="75653"/>
                </a:lnTo>
                <a:lnTo>
                  <a:pt x="5333" y="88023"/>
                </a:lnTo>
                <a:lnTo>
                  <a:pt x="6946" y="89649"/>
                </a:lnTo>
                <a:lnTo>
                  <a:pt x="19710" y="89649"/>
                </a:lnTo>
                <a:lnTo>
                  <a:pt x="21336" y="88023"/>
                </a:lnTo>
                <a:lnTo>
                  <a:pt x="21336" y="75653"/>
                </a:lnTo>
                <a:close/>
              </a:path>
              <a:path w="104076" h="91427">
                <a:moveTo>
                  <a:pt x="102450" y="59639"/>
                </a:moveTo>
                <a:lnTo>
                  <a:pt x="1625" y="59639"/>
                </a:lnTo>
                <a:lnTo>
                  <a:pt x="0" y="61264"/>
                </a:lnTo>
                <a:lnTo>
                  <a:pt x="0" y="74028"/>
                </a:lnTo>
                <a:lnTo>
                  <a:pt x="1625" y="75653"/>
                </a:lnTo>
                <a:lnTo>
                  <a:pt x="102450" y="75653"/>
                </a:lnTo>
                <a:lnTo>
                  <a:pt x="104076" y="74028"/>
                </a:lnTo>
                <a:lnTo>
                  <a:pt x="104076" y="61264"/>
                </a:lnTo>
                <a:lnTo>
                  <a:pt x="102450" y="59639"/>
                </a:lnTo>
                <a:close/>
              </a:path>
              <a:path w="104076" h="91427">
                <a:moveTo>
                  <a:pt x="21348" y="37833"/>
                </a:moveTo>
                <a:lnTo>
                  <a:pt x="5333" y="37833"/>
                </a:lnTo>
                <a:lnTo>
                  <a:pt x="5333" y="59639"/>
                </a:lnTo>
                <a:lnTo>
                  <a:pt x="21348" y="59639"/>
                </a:lnTo>
                <a:lnTo>
                  <a:pt x="21348" y="37833"/>
                </a:lnTo>
                <a:close/>
              </a:path>
              <a:path w="104076" h="91427">
                <a:moveTo>
                  <a:pt x="98031" y="37833"/>
                </a:moveTo>
                <a:lnTo>
                  <a:pt x="82029" y="37833"/>
                </a:lnTo>
                <a:lnTo>
                  <a:pt x="82029" y="59639"/>
                </a:lnTo>
                <a:lnTo>
                  <a:pt x="98031" y="59639"/>
                </a:lnTo>
                <a:lnTo>
                  <a:pt x="98031" y="37833"/>
                </a:lnTo>
                <a:close/>
              </a:path>
              <a:path w="104076" h="91427">
                <a:moveTo>
                  <a:pt x="102450" y="21831"/>
                </a:moveTo>
                <a:lnTo>
                  <a:pt x="1625" y="21831"/>
                </a:lnTo>
                <a:lnTo>
                  <a:pt x="0" y="23444"/>
                </a:lnTo>
                <a:lnTo>
                  <a:pt x="0" y="36207"/>
                </a:lnTo>
                <a:lnTo>
                  <a:pt x="1625" y="37833"/>
                </a:lnTo>
                <a:lnTo>
                  <a:pt x="102450" y="37833"/>
                </a:lnTo>
                <a:lnTo>
                  <a:pt x="104076" y="36207"/>
                </a:lnTo>
                <a:lnTo>
                  <a:pt x="104076" y="23444"/>
                </a:lnTo>
                <a:lnTo>
                  <a:pt x="102450" y="21831"/>
                </a:lnTo>
                <a:close/>
              </a:path>
              <a:path w="104076" h="91427">
                <a:moveTo>
                  <a:pt x="19710" y="0"/>
                </a:moveTo>
                <a:lnTo>
                  <a:pt x="6946" y="0"/>
                </a:lnTo>
                <a:lnTo>
                  <a:pt x="5333" y="1625"/>
                </a:lnTo>
                <a:lnTo>
                  <a:pt x="5333" y="21831"/>
                </a:lnTo>
                <a:lnTo>
                  <a:pt x="21336" y="21831"/>
                </a:lnTo>
                <a:lnTo>
                  <a:pt x="21336" y="1625"/>
                </a:lnTo>
                <a:lnTo>
                  <a:pt x="19710" y="0"/>
                </a:lnTo>
                <a:close/>
              </a:path>
              <a:path w="104076" h="91427">
                <a:moveTo>
                  <a:pt x="96405" y="1752"/>
                </a:moveTo>
                <a:lnTo>
                  <a:pt x="83654" y="1752"/>
                </a:lnTo>
                <a:lnTo>
                  <a:pt x="82029" y="3378"/>
                </a:lnTo>
                <a:lnTo>
                  <a:pt x="82029" y="21831"/>
                </a:lnTo>
                <a:lnTo>
                  <a:pt x="98031" y="21831"/>
                </a:lnTo>
                <a:lnTo>
                  <a:pt x="98031" y="3378"/>
                </a:lnTo>
                <a:lnTo>
                  <a:pt x="96405" y="1752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315"/>
          <p:cNvSpPr/>
          <p:nvPr/>
        </p:nvSpPr>
        <p:spPr>
          <a:xfrm>
            <a:off x="6404905" y="4764298"/>
            <a:ext cx="20053" cy="20053"/>
          </a:xfrm>
          <a:custGeom>
            <a:avLst/>
            <a:gdLst/>
            <a:ahLst/>
            <a:cxnLst/>
            <a:rect l="l" t="t" r="r" b="b"/>
            <a:pathLst>
              <a:path w="20053" h="20053">
                <a:moveTo>
                  <a:pt x="15557" y="0"/>
                </a:moveTo>
                <a:lnTo>
                  <a:pt x="4495" y="0"/>
                </a:lnTo>
                <a:lnTo>
                  <a:pt x="0" y="4483"/>
                </a:lnTo>
                <a:lnTo>
                  <a:pt x="0" y="15570"/>
                </a:lnTo>
                <a:lnTo>
                  <a:pt x="4495" y="20053"/>
                </a:lnTo>
                <a:lnTo>
                  <a:pt x="15557" y="20053"/>
                </a:lnTo>
                <a:lnTo>
                  <a:pt x="20053" y="15570"/>
                </a:lnTo>
                <a:lnTo>
                  <a:pt x="20053" y="4483"/>
                </a:lnTo>
                <a:lnTo>
                  <a:pt x="15557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316"/>
          <p:cNvSpPr/>
          <p:nvPr/>
        </p:nvSpPr>
        <p:spPr>
          <a:xfrm>
            <a:off x="6434362" y="4764298"/>
            <a:ext cx="20053" cy="20053"/>
          </a:xfrm>
          <a:custGeom>
            <a:avLst/>
            <a:gdLst/>
            <a:ahLst/>
            <a:cxnLst/>
            <a:rect l="l" t="t" r="r" b="b"/>
            <a:pathLst>
              <a:path w="20053" h="20053">
                <a:moveTo>
                  <a:pt x="15557" y="0"/>
                </a:moveTo>
                <a:lnTo>
                  <a:pt x="4483" y="0"/>
                </a:lnTo>
                <a:lnTo>
                  <a:pt x="0" y="4483"/>
                </a:lnTo>
                <a:lnTo>
                  <a:pt x="0" y="15570"/>
                </a:lnTo>
                <a:lnTo>
                  <a:pt x="4483" y="20053"/>
                </a:lnTo>
                <a:lnTo>
                  <a:pt x="15557" y="20053"/>
                </a:lnTo>
                <a:lnTo>
                  <a:pt x="20053" y="15570"/>
                </a:lnTo>
                <a:lnTo>
                  <a:pt x="20053" y="4483"/>
                </a:lnTo>
                <a:lnTo>
                  <a:pt x="15557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317"/>
          <p:cNvSpPr/>
          <p:nvPr/>
        </p:nvSpPr>
        <p:spPr>
          <a:xfrm>
            <a:off x="6356611" y="3409448"/>
            <a:ext cx="155498" cy="220065"/>
          </a:xfrm>
          <a:custGeom>
            <a:avLst/>
            <a:gdLst/>
            <a:ahLst/>
            <a:cxnLst/>
            <a:rect l="l" t="t" r="r" b="b"/>
            <a:pathLst>
              <a:path w="155498" h="220065">
                <a:moveTo>
                  <a:pt x="130302" y="0"/>
                </a:moveTo>
                <a:lnTo>
                  <a:pt x="25196" y="0"/>
                </a:lnTo>
                <a:lnTo>
                  <a:pt x="11742" y="3920"/>
                </a:lnTo>
                <a:lnTo>
                  <a:pt x="2600" y="14088"/>
                </a:lnTo>
                <a:lnTo>
                  <a:pt x="0" y="194856"/>
                </a:lnTo>
                <a:lnTo>
                  <a:pt x="3920" y="208319"/>
                </a:lnTo>
                <a:lnTo>
                  <a:pt x="14084" y="217465"/>
                </a:lnTo>
                <a:lnTo>
                  <a:pt x="130302" y="220065"/>
                </a:lnTo>
                <a:lnTo>
                  <a:pt x="143755" y="216144"/>
                </a:lnTo>
                <a:lnTo>
                  <a:pt x="152898" y="205976"/>
                </a:lnTo>
                <a:lnTo>
                  <a:pt x="153030" y="196811"/>
                </a:lnTo>
                <a:lnTo>
                  <a:pt x="20713" y="196811"/>
                </a:lnTo>
                <a:lnTo>
                  <a:pt x="13385" y="189471"/>
                </a:lnTo>
                <a:lnTo>
                  <a:pt x="13385" y="171386"/>
                </a:lnTo>
                <a:lnTo>
                  <a:pt x="20713" y="164033"/>
                </a:lnTo>
                <a:lnTo>
                  <a:pt x="153501" y="164033"/>
                </a:lnTo>
                <a:lnTo>
                  <a:pt x="154115" y="121399"/>
                </a:lnTo>
                <a:lnTo>
                  <a:pt x="32245" y="121399"/>
                </a:lnTo>
                <a:lnTo>
                  <a:pt x="19556" y="116130"/>
                </a:lnTo>
                <a:lnTo>
                  <a:pt x="14249" y="103461"/>
                </a:lnTo>
                <a:lnTo>
                  <a:pt x="14273" y="52811"/>
                </a:lnTo>
                <a:lnTo>
                  <a:pt x="19518" y="40176"/>
                </a:lnTo>
                <a:lnTo>
                  <a:pt x="32186" y="34874"/>
                </a:lnTo>
                <a:lnTo>
                  <a:pt x="155359" y="34874"/>
                </a:lnTo>
                <a:lnTo>
                  <a:pt x="155498" y="25209"/>
                </a:lnTo>
                <a:lnTo>
                  <a:pt x="154947" y="23317"/>
                </a:lnTo>
                <a:lnTo>
                  <a:pt x="58928" y="23317"/>
                </a:lnTo>
                <a:lnTo>
                  <a:pt x="57302" y="21691"/>
                </a:lnTo>
                <a:lnTo>
                  <a:pt x="57302" y="12242"/>
                </a:lnTo>
                <a:lnTo>
                  <a:pt x="58928" y="10617"/>
                </a:lnTo>
                <a:lnTo>
                  <a:pt x="150323" y="10617"/>
                </a:lnTo>
                <a:lnTo>
                  <a:pt x="141414" y="2600"/>
                </a:lnTo>
                <a:lnTo>
                  <a:pt x="130302" y="0"/>
                </a:lnTo>
                <a:close/>
              </a:path>
              <a:path w="155498" h="220065">
                <a:moveTo>
                  <a:pt x="114947" y="164033"/>
                </a:moveTo>
                <a:lnTo>
                  <a:pt x="38823" y="164033"/>
                </a:lnTo>
                <a:lnTo>
                  <a:pt x="46164" y="171386"/>
                </a:lnTo>
                <a:lnTo>
                  <a:pt x="46164" y="189471"/>
                </a:lnTo>
                <a:lnTo>
                  <a:pt x="38823" y="196811"/>
                </a:lnTo>
                <a:lnTo>
                  <a:pt x="114947" y="196811"/>
                </a:lnTo>
                <a:lnTo>
                  <a:pt x="107607" y="189471"/>
                </a:lnTo>
                <a:lnTo>
                  <a:pt x="107607" y="171386"/>
                </a:lnTo>
                <a:lnTo>
                  <a:pt x="114947" y="164033"/>
                </a:lnTo>
                <a:close/>
              </a:path>
              <a:path w="155498" h="220065">
                <a:moveTo>
                  <a:pt x="153501" y="164033"/>
                </a:moveTo>
                <a:lnTo>
                  <a:pt x="133045" y="164033"/>
                </a:lnTo>
                <a:lnTo>
                  <a:pt x="140385" y="171386"/>
                </a:lnTo>
                <a:lnTo>
                  <a:pt x="140385" y="189471"/>
                </a:lnTo>
                <a:lnTo>
                  <a:pt x="133045" y="196811"/>
                </a:lnTo>
                <a:lnTo>
                  <a:pt x="153030" y="196811"/>
                </a:lnTo>
                <a:lnTo>
                  <a:pt x="153501" y="164033"/>
                </a:lnTo>
                <a:close/>
              </a:path>
              <a:path w="155498" h="220065">
                <a:moveTo>
                  <a:pt x="155359" y="34874"/>
                </a:moveTo>
                <a:lnTo>
                  <a:pt x="123253" y="34874"/>
                </a:lnTo>
                <a:lnTo>
                  <a:pt x="135942" y="40138"/>
                </a:lnTo>
                <a:lnTo>
                  <a:pt x="141249" y="52811"/>
                </a:lnTo>
                <a:lnTo>
                  <a:pt x="141225" y="103461"/>
                </a:lnTo>
                <a:lnTo>
                  <a:pt x="135980" y="116092"/>
                </a:lnTo>
                <a:lnTo>
                  <a:pt x="123311" y="121399"/>
                </a:lnTo>
                <a:lnTo>
                  <a:pt x="32245" y="121399"/>
                </a:lnTo>
                <a:lnTo>
                  <a:pt x="154115" y="121399"/>
                </a:lnTo>
                <a:lnTo>
                  <a:pt x="155359" y="34874"/>
                </a:lnTo>
                <a:close/>
              </a:path>
              <a:path w="155498" h="220065">
                <a:moveTo>
                  <a:pt x="150323" y="10617"/>
                </a:moveTo>
                <a:lnTo>
                  <a:pt x="95504" y="10617"/>
                </a:lnTo>
                <a:lnTo>
                  <a:pt x="97129" y="12242"/>
                </a:lnTo>
                <a:lnTo>
                  <a:pt x="97129" y="21691"/>
                </a:lnTo>
                <a:lnTo>
                  <a:pt x="95504" y="23317"/>
                </a:lnTo>
                <a:lnTo>
                  <a:pt x="154947" y="23317"/>
                </a:lnTo>
                <a:lnTo>
                  <a:pt x="151578" y="11746"/>
                </a:lnTo>
                <a:lnTo>
                  <a:pt x="150323" y="10617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318"/>
          <p:cNvSpPr/>
          <p:nvPr/>
        </p:nvSpPr>
        <p:spPr>
          <a:xfrm>
            <a:off x="6381889" y="3623449"/>
            <a:ext cx="104076" cy="91427"/>
          </a:xfrm>
          <a:custGeom>
            <a:avLst/>
            <a:gdLst/>
            <a:ahLst/>
            <a:cxnLst/>
            <a:rect l="l" t="t" r="r" b="b"/>
            <a:pathLst>
              <a:path w="104076" h="91427">
                <a:moveTo>
                  <a:pt x="98031" y="75653"/>
                </a:moveTo>
                <a:lnTo>
                  <a:pt x="82029" y="75653"/>
                </a:lnTo>
                <a:lnTo>
                  <a:pt x="82029" y="89801"/>
                </a:lnTo>
                <a:lnTo>
                  <a:pt x="83654" y="91427"/>
                </a:lnTo>
                <a:lnTo>
                  <a:pt x="96418" y="91427"/>
                </a:lnTo>
                <a:lnTo>
                  <a:pt x="98031" y="89801"/>
                </a:lnTo>
                <a:lnTo>
                  <a:pt x="98031" y="75653"/>
                </a:lnTo>
                <a:close/>
              </a:path>
              <a:path w="104076" h="91427">
                <a:moveTo>
                  <a:pt x="21335" y="75653"/>
                </a:moveTo>
                <a:lnTo>
                  <a:pt x="5333" y="75653"/>
                </a:lnTo>
                <a:lnTo>
                  <a:pt x="5333" y="88023"/>
                </a:lnTo>
                <a:lnTo>
                  <a:pt x="6959" y="89649"/>
                </a:lnTo>
                <a:lnTo>
                  <a:pt x="19710" y="89649"/>
                </a:lnTo>
                <a:lnTo>
                  <a:pt x="21335" y="88023"/>
                </a:lnTo>
                <a:lnTo>
                  <a:pt x="21335" y="75653"/>
                </a:lnTo>
                <a:close/>
              </a:path>
              <a:path w="104076" h="91427">
                <a:moveTo>
                  <a:pt x="102450" y="59639"/>
                </a:moveTo>
                <a:lnTo>
                  <a:pt x="1625" y="59639"/>
                </a:lnTo>
                <a:lnTo>
                  <a:pt x="0" y="61264"/>
                </a:lnTo>
                <a:lnTo>
                  <a:pt x="0" y="74028"/>
                </a:lnTo>
                <a:lnTo>
                  <a:pt x="1625" y="75653"/>
                </a:lnTo>
                <a:lnTo>
                  <a:pt x="102450" y="75653"/>
                </a:lnTo>
                <a:lnTo>
                  <a:pt x="104076" y="74028"/>
                </a:lnTo>
                <a:lnTo>
                  <a:pt x="104076" y="61264"/>
                </a:lnTo>
                <a:lnTo>
                  <a:pt x="102450" y="59639"/>
                </a:lnTo>
                <a:close/>
              </a:path>
              <a:path w="104076" h="91427">
                <a:moveTo>
                  <a:pt x="21348" y="37833"/>
                </a:moveTo>
                <a:lnTo>
                  <a:pt x="5333" y="37833"/>
                </a:lnTo>
                <a:lnTo>
                  <a:pt x="5333" y="59639"/>
                </a:lnTo>
                <a:lnTo>
                  <a:pt x="21348" y="59639"/>
                </a:lnTo>
                <a:lnTo>
                  <a:pt x="21348" y="37833"/>
                </a:lnTo>
                <a:close/>
              </a:path>
              <a:path w="104076" h="91427">
                <a:moveTo>
                  <a:pt x="98031" y="37833"/>
                </a:moveTo>
                <a:lnTo>
                  <a:pt x="82029" y="37833"/>
                </a:lnTo>
                <a:lnTo>
                  <a:pt x="82029" y="59639"/>
                </a:lnTo>
                <a:lnTo>
                  <a:pt x="98031" y="59639"/>
                </a:lnTo>
                <a:lnTo>
                  <a:pt x="98031" y="37833"/>
                </a:lnTo>
                <a:close/>
              </a:path>
              <a:path w="104076" h="91427">
                <a:moveTo>
                  <a:pt x="102450" y="21818"/>
                </a:moveTo>
                <a:lnTo>
                  <a:pt x="1625" y="21818"/>
                </a:lnTo>
                <a:lnTo>
                  <a:pt x="0" y="23444"/>
                </a:lnTo>
                <a:lnTo>
                  <a:pt x="0" y="36207"/>
                </a:lnTo>
                <a:lnTo>
                  <a:pt x="1625" y="37833"/>
                </a:lnTo>
                <a:lnTo>
                  <a:pt x="102450" y="37833"/>
                </a:lnTo>
                <a:lnTo>
                  <a:pt x="104076" y="36207"/>
                </a:lnTo>
                <a:lnTo>
                  <a:pt x="104076" y="23444"/>
                </a:lnTo>
                <a:lnTo>
                  <a:pt x="102450" y="21818"/>
                </a:lnTo>
                <a:close/>
              </a:path>
              <a:path w="104076" h="91427">
                <a:moveTo>
                  <a:pt x="19710" y="0"/>
                </a:moveTo>
                <a:lnTo>
                  <a:pt x="6959" y="0"/>
                </a:lnTo>
                <a:lnTo>
                  <a:pt x="5333" y="1612"/>
                </a:lnTo>
                <a:lnTo>
                  <a:pt x="5333" y="21818"/>
                </a:lnTo>
                <a:lnTo>
                  <a:pt x="21335" y="21818"/>
                </a:lnTo>
                <a:lnTo>
                  <a:pt x="21335" y="1612"/>
                </a:lnTo>
                <a:lnTo>
                  <a:pt x="19710" y="0"/>
                </a:lnTo>
                <a:close/>
              </a:path>
              <a:path w="104076" h="91427">
                <a:moveTo>
                  <a:pt x="96418" y="1752"/>
                </a:moveTo>
                <a:lnTo>
                  <a:pt x="83654" y="1752"/>
                </a:lnTo>
                <a:lnTo>
                  <a:pt x="82029" y="3378"/>
                </a:lnTo>
                <a:lnTo>
                  <a:pt x="82029" y="21818"/>
                </a:lnTo>
                <a:lnTo>
                  <a:pt x="98031" y="21818"/>
                </a:lnTo>
                <a:lnTo>
                  <a:pt x="98031" y="3378"/>
                </a:lnTo>
                <a:lnTo>
                  <a:pt x="96418" y="1752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319"/>
          <p:cNvSpPr/>
          <p:nvPr/>
        </p:nvSpPr>
        <p:spPr>
          <a:xfrm>
            <a:off x="6409607" y="3382777"/>
            <a:ext cx="20053" cy="20053"/>
          </a:xfrm>
          <a:custGeom>
            <a:avLst/>
            <a:gdLst/>
            <a:ahLst/>
            <a:cxnLst/>
            <a:rect l="l" t="t" r="r" b="b"/>
            <a:pathLst>
              <a:path w="20053" h="20053">
                <a:moveTo>
                  <a:pt x="15557" y="0"/>
                </a:moveTo>
                <a:lnTo>
                  <a:pt x="4495" y="0"/>
                </a:lnTo>
                <a:lnTo>
                  <a:pt x="0" y="4483"/>
                </a:lnTo>
                <a:lnTo>
                  <a:pt x="0" y="15570"/>
                </a:lnTo>
                <a:lnTo>
                  <a:pt x="4495" y="20053"/>
                </a:lnTo>
                <a:lnTo>
                  <a:pt x="15557" y="20053"/>
                </a:lnTo>
                <a:lnTo>
                  <a:pt x="20053" y="15570"/>
                </a:lnTo>
                <a:lnTo>
                  <a:pt x="20053" y="4483"/>
                </a:lnTo>
                <a:lnTo>
                  <a:pt x="15557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320"/>
          <p:cNvSpPr/>
          <p:nvPr/>
        </p:nvSpPr>
        <p:spPr>
          <a:xfrm>
            <a:off x="6439062" y="3382777"/>
            <a:ext cx="20053" cy="20053"/>
          </a:xfrm>
          <a:custGeom>
            <a:avLst/>
            <a:gdLst/>
            <a:ahLst/>
            <a:cxnLst/>
            <a:rect l="l" t="t" r="r" b="b"/>
            <a:pathLst>
              <a:path w="20053" h="20053">
                <a:moveTo>
                  <a:pt x="15557" y="0"/>
                </a:moveTo>
                <a:lnTo>
                  <a:pt x="4483" y="0"/>
                </a:lnTo>
                <a:lnTo>
                  <a:pt x="0" y="4483"/>
                </a:lnTo>
                <a:lnTo>
                  <a:pt x="0" y="15570"/>
                </a:lnTo>
                <a:lnTo>
                  <a:pt x="4483" y="20053"/>
                </a:lnTo>
                <a:lnTo>
                  <a:pt x="15557" y="20053"/>
                </a:lnTo>
                <a:lnTo>
                  <a:pt x="20053" y="15570"/>
                </a:lnTo>
                <a:lnTo>
                  <a:pt x="20053" y="4483"/>
                </a:lnTo>
                <a:lnTo>
                  <a:pt x="15557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321"/>
          <p:cNvSpPr/>
          <p:nvPr/>
        </p:nvSpPr>
        <p:spPr>
          <a:xfrm>
            <a:off x="5279454" y="1657691"/>
            <a:ext cx="155498" cy="220065"/>
          </a:xfrm>
          <a:custGeom>
            <a:avLst/>
            <a:gdLst/>
            <a:ahLst/>
            <a:cxnLst/>
            <a:rect l="l" t="t" r="r" b="b"/>
            <a:pathLst>
              <a:path w="155498" h="220065">
                <a:moveTo>
                  <a:pt x="130302" y="0"/>
                </a:moveTo>
                <a:lnTo>
                  <a:pt x="25196" y="0"/>
                </a:lnTo>
                <a:lnTo>
                  <a:pt x="11742" y="3920"/>
                </a:lnTo>
                <a:lnTo>
                  <a:pt x="2600" y="14088"/>
                </a:lnTo>
                <a:lnTo>
                  <a:pt x="0" y="194856"/>
                </a:lnTo>
                <a:lnTo>
                  <a:pt x="3920" y="208319"/>
                </a:lnTo>
                <a:lnTo>
                  <a:pt x="14084" y="217465"/>
                </a:lnTo>
                <a:lnTo>
                  <a:pt x="130302" y="220065"/>
                </a:lnTo>
                <a:lnTo>
                  <a:pt x="143755" y="216144"/>
                </a:lnTo>
                <a:lnTo>
                  <a:pt x="152898" y="205976"/>
                </a:lnTo>
                <a:lnTo>
                  <a:pt x="153030" y="196811"/>
                </a:lnTo>
                <a:lnTo>
                  <a:pt x="20713" y="196811"/>
                </a:lnTo>
                <a:lnTo>
                  <a:pt x="13385" y="189471"/>
                </a:lnTo>
                <a:lnTo>
                  <a:pt x="13385" y="171386"/>
                </a:lnTo>
                <a:lnTo>
                  <a:pt x="20713" y="164033"/>
                </a:lnTo>
                <a:lnTo>
                  <a:pt x="153501" y="164033"/>
                </a:lnTo>
                <a:lnTo>
                  <a:pt x="154115" y="121399"/>
                </a:lnTo>
                <a:lnTo>
                  <a:pt x="32245" y="121399"/>
                </a:lnTo>
                <a:lnTo>
                  <a:pt x="19556" y="116130"/>
                </a:lnTo>
                <a:lnTo>
                  <a:pt x="14249" y="103461"/>
                </a:lnTo>
                <a:lnTo>
                  <a:pt x="14273" y="52811"/>
                </a:lnTo>
                <a:lnTo>
                  <a:pt x="19518" y="40176"/>
                </a:lnTo>
                <a:lnTo>
                  <a:pt x="32186" y="34874"/>
                </a:lnTo>
                <a:lnTo>
                  <a:pt x="155359" y="34874"/>
                </a:lnTo>
                <a:lnTo>
                  <a:pt x="155498" y="25209"/>
                </a:lnTo>
                <a:lnTo>
                  <a:pt x="154947" y="23317"/>
                </a:lnTo>
                <a:lnTo>
                  <a:pt x="58928" y="23317"/>
                </a:lnTo>
                <a:lnTo>
                  <a:pt x="57302" y="21691"/>
                </a:lnTo>
                <a:lnTo>
                  <a:pt x="57302" y="12242"/>
                </a:lnTo>
                <a:lnTo>
                  <a:pt x="58928" y="10617"/>
                </a:lnTo>
                <a:lnTo>
                  <a:pt x="150323" y="10617"/>
                </a:lnTo>
                <a:lnTo>
                  <a:pt x="141414" y="2600"/>
                </a:lnTo>
                <a:lnTo>
                  <a:pt x="130302" y="0"/>
                </a:lnTo>
                <a:close/>
              </a:path>
              <a:path w="155498" h="220065">
                <a:moveTo>
                  <a:pt x="114947" y="164033"/>
                </a:moveTo>
                <a:lnTo>
                  <a:pt x="38823" y="164033"/>
                </a:lnTo>
                <a:lnTo>
                  <a:pt x="46164" y="171386"/>
                </a:lnTo>
                <a:lnTo>
                  <a:pt x="46164" y="189471"/>
                </a:lnTo>
                <a:lnTo>
                  <a:pt x="38823" y="196811"/>
                </a:lnTo>
                <a:lnTo>
                  <a:pt x="114947" y="196811"/>
                </a:lnTo>
                <a:lnTo>
                  <a:pt x="107607" y="189471"/>
                </a:lnTo>
                <a:lnTo>
                  <a:pt x="107607" y="171386"/>
                </a:lnTo>
                <a:lnTo>
                  <a:pt x="114947" y="164033"/>
                </a:lnTo>
                <a:close/>
              </a:path>
              <a:path w="155498" h="220065">
                <a:moveTo>
                  <a:pt x="153501" y="164033"/>
                </a:moveTo>
                <a:lnTo>
                  <a:pt x="133045" y="164033"/>
                </a:lnTo>
                <a:lnTo>
                  <a:pt x="140385" y="171386"/>
                </a:lnTo>
                <a:lnTo>
                  <a:pt x="140385" y="189471"/>
                </a:lnTo>
                <a:lnTo>
                  <a:pt x="133045" y="196811"/>
                </a:lnTo>
                <a:lnTo>
                  <a:pt x="153030" y="196811"/>
                </a:lnTo>
                <a:lnTo>
                  <a:pt x="153501" y="164033"/>
                </a:lnTo>
                <a:close/>
              </a:path>
              <a:path w="155498" h="220065">
                <a:moveTo>
                  <a:pt x="155359" y="34874"/>
                </a:moveTo>
                <a:lnTo>
                  <a:pt x="123253" y="34874"/>
                </a:lnTo>
                <a:lnTo>
                  <a:pt x="135942" y="40138"/>
                </a:lnTo>
                <a:lnTo>
                  <a:pt x="141249" y="52811"/>
                </a:lnTo>
                <a:lnTo>
                  <a:pt x="141225" y="103461"/>
                </a:lnTo>
                <a:lnTo>
                  <a:pt x="135980" y="116092"/>
                </a:lnTo>
                <a:lnTo>
                  <a:pt x="123311" y="121399"/>
                </a:lnTo>
                <a:lnTo>
                  <a:pt x="32245" y="121399"/>
                </a:lnTo>
                <a:lnTo>
                  <a:pt x="154115" y="121399"/>
                </a:lnTo>
                <a:lnTo>
                  <a:pt x="155359" y="34874"/>
                </a:lnTo>
                <a:close/>
              </a:path>
              <a:path w="155498" h="220065">
                <a:moveTo>
                  <a:pt x="150323" y="10617"/>
                </a:moveTo>
                <a:lnTo>
                  <a:pt x="95504" y="10617"/>
                </a:lnTo>
                <a:lnTo>
                  <a:pt x="97116" y="12242"/>
                </a:lnTo>
                <a:lnTo>
                  <a:pt x="97116" y="21691"/>
                </a:lnTo>
                <a:lnTo>
                  <a:pt x="95504" y="23317"/>
                </a:lnTo>
                <a:lnTo>
                  <a:pt x="154947" y="23317"/>
                </a:lnTo>
                <a:lnTo>
                  <a:pt x="151578" y="11746"/>
                </a:lnTo>
                <a:lnTo>
                  <a:pt x="150323" y="10617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322"/>
          <p:cNvSpPr/>
          <p:nvPr/>
        </p:nvSpPr>
        <p:spPr>
          <a:xfrm>
            <a:off x="5304739" y="1871687"/>
            <a:ext cx="104076" cy="91427"/>
          </a:xfrm>
          <a:custGeom>
            <a:avLst/>
            <a:gdLst/>
            <a:ahLst/>
            <a:cxnLst/>
            <a:rect l="l" t="t" r="r" b="b"/>
            <a:pathLst>
              <a:path w="104076" h="91427">
                <a:moveTo>
                  <a:pt x="98031" y="75653"/>
                </a:moveTo>
                <a:lnTo>
                  <a:pt x="82016" y="75653"/>
                </a:lnTo>
                <a:lnTo>
                  <a:pt x="82016" y="89801"/>
                </a:lnTo>
                <a:lnTo>
                  <a:pt x="83642" y="91427"/>
                </a:lnTo>
                <a:lnTo>
                  <a:pt x="96405" y="91427"/>
                </a:lnTo>
                <a:lnTo>
                  <a:pt x="98031" y="89801"/>
                </a:lnTo>
                <a:lnTo>
                  <a:pt x="98031" y="75653"/>
                </a:lnTo>
                <a:close/>
              </a:path>
              <a:path w="104076" h="91427">
                <a:moveTo>
                  <a:pt x="21335" y="75653"/>
                </a:moveTo>
                <a:lnTo>
                  <a:pt x="5321" y="75653"/>
                </a:lnTo>
                <a:lnTo>
                  <a:pt x="5321" y="88036"/>
                </a:lnTo>
                <a:lnTo>
                  <a:pt x="6946" y="89662"/>
                </a:lnTo>
                <a:lnTo>
                  <a:pt x="19710" y="89662"/>
                </a:lnTo>
                <a:lnTo>
                  <a:pt x="21335" y="88036"/>
                </a:lnTo>
                <a:lnTo>
                  <a:pt x="21335" y="75653"/>
                </a:lnTo>
                <a:close/>
              </a:path>
              <a:path w="104076" h="91427">
                <a:moveTo>
                  <a:pt x="102450" y="59639"/>
                </a:moveTo>
                <a:lnTo>
                  <a:pt x="1625" y="59639"/>
                </a:lnTo>
                <a:lnTo>
                  <a:pt x="0" y="61264"/>
                </a:lnTo>
                <a:lnTo>
                  <a:pt x="0" y="74028"/>
                </a:lnTo>
                <a:lnTo>
                  <a:pt x="1625" y="75653"/>
                </a:lnTo>
                <a:lnTo>
                  <a:pt x="102450" y="75653"/>
                </a:lnTo>
                <a:lnTo>
                  <a:pt x="104076" y="74028"/>
                </a:lnTo>
                <a:lnTo>
                  <a:pt x="104076" y="61264"/>
                </a:lnTo>
                <a:lnTo>
                  <a:pt x="102450" y="59639"/>
                </a:lnTo>
                <a:close/>
              </a:path>
              <a:path w="104076" h="91427">
                <a:moveTo>
                  <a:pt x="21335" y="37833"/>
                </a:moveTo>
                <a:lnTo>
                  <a:pt x="5321" y="37833"/>
                </a:lnTo>
                <a:lnTo>
                  <a:pt x="5321" y="59639"/>
                </a:lnTo>
                <a:lnTo>
                  <a:pt x="21335" y="59639"/>
                </a:lnTo>
                <a:lnTo>
                  <a:pt x="21335" y="37833"/>
                </a:lnTo>
                <a:close/>
              </a:path>
              <a:path w="104076" h="91427">
                <a:moveTo>
                  <a:pt x="98031" y="37833"/>
                </a:moveTo>
                <a:lnTo>
                  <a:pt x="82016" y="37833"/>
                </a:lnTo>
                <a:lnTo>
                  <a:pt x="82016" y="59639"/>
                </a:lnTo>
                <a:lnTo>
                  <a:pt x="98031" y="59639"/>
                </a:lnTo>
                <a:lnTo>
                  <a:pt x="98031" y="37833"/>
                </a:lnTo>
                <a:close/>
              </a:path>
              <a:path w="104076" h="91427">
                <a:moveTo>
                  <a:pt x="102450" y="21831"/>
                </a:moveTo>
                <a:lnTo>
                  <a:pt x="1625" y="21831"/>
                </a:lnTo>
                <a:lnTo>
                  <a:pt x="0" y="23456"/>
                </a:lnTo>
                <a:lnTo>
                  <a:pt x="0" y="36220"/>
                </a:lnTo>
                <a:lnTo>
                  <a:pt x="1625" y="37833"/>
                </a:lnTo>
                <a:lnTo>
                  <a:pt x="102450" y="37833"/>
                </a:lnTo>
                <a:lnTo>
                  <a:pt x="104076" y="36220"/>
                </a:lnTo>
                <a:lnTo>
                  <a:pt x="104076" y="23456"/>
                </a:lnTo>
                <a:lnTo>
                  <a:pt x="102450" y="21831"/>
                </a:lnTo>
                <a:close/>
              </a:path>
              <a:path w="104076" h="91427">
                <a:moveTo>
                  <a:pt x="19710" y="0"/>
                </a:moveTo>
                <a:lnTo>
                  <a:pt x="6946" y="0"/>
                </a:lnTo>
                <a:lnTo>
                  <a:pt x="5321" y="1625"/>
                </a:lnTo>
                <a:lnTo>
                  <a:pt x="5321" y="21831"/>
                </a:lnTo>
                <a:lnTo>
                  <a:pt x="21335" y="21831"/>
                </a:lnTo>
                <a:lnTo>
                  <a:pt x="21335" y="1625"/>
                </a:lnTo>
                <a:lnTo>
                  <a:pt x="19710" y="0"/>
                </a:lnTo>
                <a:close/>
              </a:path>
              <a:path w="104076" h="91427">
                <a:moveTo>
                  <a:pt x="96405" y="1765"/>
                </a:moveTo>
                <a:lnTo>
                  <a:pt x="83642" y="1765"/>
                </a:lnTo>
                <a:lnTo>
                  <a:pt x="82016" y="3390"/>
                </a:lnTo>
                <a:lnTo>
                  <a:pt x="82016" y="21831"/>
                </a:lnTo>
                <a:lnTo>
                  <a:pt x="98031" y="21831"/>
                </a:lnTo>
                <a:lnTo>
                  <a:pt x="98031" y="3390"/>
                </a:lnTo>
                <a:lnTo>
                  <a:pt x="96405" y="1765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323"/>
          <p:cNvSpPr/>
          <p:nvPr/>
        </p:nvSpPr>
        <p:spPr>
          <a:xfrm>
            <a:off x="5332444" y="1631020"/>
            <a:ext cx="20053" cy="20053"/>
          </a:xfrm>
          <a:custGeom>
            <a:avLst/>
            <a:gdLst/>
            <a:ahLst/>
            <a:cxnLst/>
            <a:rect l="l" t="t" r="r" b="b"/>
            <a:pathLst>
              <a:path w="20053" h="20053">
                <a:moveTo>
                  <a:pt x="15570" y="0"/>
                </a:moveTo>
                <a:lnTo>
                  <a:pt x="4508" y="0"/>
                </a:lnTo>
                <a:lnTo>
                  <a:pt x="0" y="4483"/>
                </a:lnTo>
                <a:lnTo>
                  <a:pt x="0" y="15570"/>
                </a:lnTo>
                <a:lnTo>
                  <a:pt x="4508" y="20053"/>
                </a:lnTo>
                <a:lnTo>
                  <a:pt x="15570" y="20053"/>
                </a:lnTo>
                <a:lnTo>
                  <a:pt x="20053" y="15570"/>
                </a:lnTo>
                <a:lnTo>
                  <a:pt x="20053" y="4483"/>
                </a:lnTo>
                <a:lnTo>
                  <a:pt x="15570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324"/>
          <p:cNvSpPr/>
          <p:nvPr/>
        </p:nvSpPr>
        <p:spPr>
          <a:xfrm>
            <a:off x="5361906" y="1631020"/>
            <a:ext cx="20053" cy="20053"/>
          </a:xfrm>
          <a:custGeom>
            <a:avLst/>
            <a:gdLst/>
            <a:ahLst/>
            <a:cxnLst/>
            <a:rect l="l" t="t" r="r" b="b"/>
            <a:pathLst>
              <a:path w="20053" h="20053">
                <a:moveTo>
                  <a:pt x="15557" y="0"/>
                </a:moveTo>
                <a:lnTo>
                  <a:pt x="4483" y="0"/>
                </a:lnTo>
                <a:lnTo>
                  <a:pt x="0" y="4483"/>
                </a:lnTo>
                <a:lnTo>
                  <a:pt x="0" y="15570"/>
                </a:lnTo>
                <a:lnTo>
                  <a:pt x="4483" y="20053"/>
                </a:lnTo>
                <a:lnTo>
                  <a:pt x="15557" y="20053"/>
                </a:lnTo>
                <a:lnTo>
                  <a:pt x="20053" y="15570"/>
                </a:lnTo>
                <a:lnTo>
                  <a:pt x="20053" y="4483"/>
                </a:lnTo>
                <a:lnTo>
                  <a:pt x="15557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325"/>
          <p:cNvSpPr/>
          <p:nvPr/>
        </p:nvSpPr>
        <p:spPr>
          <a:xfrm>
            <a:off x="6259718" y="1848449"/>
            <a:ext cx="222821" cy="33426"/>
          </a:xfrm>
          <a:custGeom>
            <a:avLst/>
            <a:gdLst/>
            <a:ahLst/>
            <a:cxnLst/>
            <a:rect l="l" t="t" r="r" b="b"/>
            <a:pathLst>
              <a:path w="222821" h="33426">
                <a:moveTo>
                  <a:pt x="72809" y="21323"/>
                </a:moveTo>
                <a:lnTo>
                  <a:pt x="15595" y="21323"/>
                </a:lnTo>
                <a:lnTo>
                  <a:pt x="32359" y="33426"/>
                </a:lnTo>
                <a:lnTo>
                  <a:pt x="56019" y="33426"/>
                </a:lnTo>
                <a:lnTo>
                  <a:pt x="72809" y="21323"/>
                </a:lnTo>
                <a:close/>
              </a:path>
              <a:path w="222821" h="33426">
                <a:moveTo>
                  <a:pt x="139928" y="21323"/>
                </a:moveTo>
                <a:lnTo>
                  <a:pt x="82702" y="21323"/>
                </a:lnTo>
                <a:lnTo>
                  <a:pt x="99466" y="33426"/>
                </a:lnTo>
                <a:lnTo>
                  <a:pt x="123151" y="33426"/>
                </a:lnTo>
                <a:lnTo>
                  <a:pt x="139928" y="21323"/>
                </a:lnTo>
                <a:close/>
              </a:path>
              <a:path w="222821" h="33426">
                <a:moveTo>
                  <a:pt x="207187" y="21323"/>
                </a:moveTo>
                <a:lnTo>
                  <a:pt x="149860" y="21323"/>
                </a:lnTo>
                <a:lnTo>
                  <a:pt x="166687" y="33426"/>
                </a:lnTo>
                <a:lnTo>
                  <a:pt x="190373" y="33426"/>
                </a:lnTo>
                <a:lnTo>
                  <a:pt x="207187" y="21323"/>
                </a:lnTo>
                <a:close/>
              </a:path>
              <a:path w="222821" h="33426">
                <a:moveTo>
                  <a:pt x="22491" y="0"/>
                </a:moveTo>
                <a:lnTo>
                  <a:pt x="4775" y="0"/>
                </a:lnTo>
                <a:lnTo>
                  <a:pt x="0" y="4775"/>
                </a:lnTo>
                <a:lnTo>
                  <a:pt x="0" y="16548"/>
                </a:lnTo>
                <a:lnTo>
                  <a:pt x="4775" y="21323"/>
                </a:lnTo>
                <a:lnTo>
                  <a:pt x="218046" y="21323"/>
                </a:lnTo>
                <a:lnTo>
                  <a:pt x="222821" y="16548"/>
                </a:lnTo>
                <a:lnTo>
                  <a:pt x="222821" y="12090"/>
                </a:lnTo>
                <a:lnTo>
                  <a:pt x="39268" y="12090"/>
                </a:lnTo>
                <a:lnTo>
                  <a:pt x="22491" y="0"/>
                </a:lnTo>
                <a:close/>
              </a:path>
              <a:path w="222821" h="33426">
                <a:moveTo>
                  <a:pt x="89585" y="0"/>
                </a:moveTo>
                <a:lnTo>
                  <a:pt x="65913" y="0"/>
                </a:lnTo>
                <a:lnTo>
                  <a:pt x="49136" y="12090"/>
                </a:lnTo>
                <a:lnTo>
                  <a:pt x="106362" y="12090"/>
                </a:lnTo>
                <a:lnTo>
                  <a:pt x="89585" y="0"/>
                </a:lnTo>
                <a:close/>
              </a:path>
              <a:path w="222821" h="33426">
                <a:moveTo>
                  <a:pt x="156743" y="0"/>
                </a:moveTo>
                <a:lnTo>
                  <a:pt x="133045" y="0"/>
                </a:lnTo>
                <a:lnTo>
                  <a:pt x="116268" y="12090"/>
                </a:lnTo>
                <a:lnTo>
                  <a:pt x="173558" y="12090"/>
                </a:lnTo>
                <a:lnTo>
                  <a:pt x="156743" y="0"/>
                </a:lnTo>
                <a:close/>
              </a:path>
              <a:path w="222821" h="33426">
                <a:moveTo>
                  <a:pt x="218046" y="0"/>
                </a:moveTo>
                <a:lnTo>
                  <a:pt x="200304" y="0"/>
                </a:lnTo>
                <a:lnTo>
                  <a:pt x="183489" y="12090"/>
                </a:lnTo>
                <a:lnTo>
                  <a:pt x="222821" y="12090"/>
                </a:lnTo>
                <a:lnTo>
                  <a:pt x="222821" y="4775"/>
                </a:lnTo>
                <a:lnTo>
                  <a:pt x="218046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326"/>
          <p:cNvSpPr/>
          <p:nvPr/>
        </p:nvSpPr>
        <p:spPr>
          <a:xfrm>
            <a:off x="6259718" y="1887534"/>
            <a:ext cx="222821" cy="33426"/>
          </a:xfrm>
          <a:custGeom>
            <a:avLst/>
            <a:gdLst/>
            <a:ahLst/>
            <a:cxnLst/>
            <a:rect l="l" t="t" r="r" b="b"/>
            <a:pathLst>
              <a:path w="222821" h="33426">
                <a:moveTo>
                  <a:pt x="72809" y="21323"/>
                </a:moveTo>
                <a:lnTo>
                  <a:pt x="15595" y="21323"/>
                </a:lnTo>
                <a:lnTo>
                  <a:pt x="32359" y="33426"/>
                </a:lnTo>
                <a:lnTo>
                  <a:pt x="56019" y="33426"/>
                </a:lnTo>
                <a:lnTo>
                  <a:pt x="72809" y="21323"/>
                </a:lnTo>
                <a:close/>
              </a:path>
              <a:path w="222821" h="33426">
                <a:moveTo>
                  <a:pt x="139928" y="21323"/>
                </a:moveTo>
                <a:lnTo>
                  <a:pt x="82702" y="21323"/>
                </a:lnTo>
                <a:lnTo>
                  <a:pt x="99466" y="33426"/>
                </a:lnTo>
                <a:lnTo>
                  <a:pt x="123151" y="33426"/>
                </a:lnTo>
                <a:lnTo>
                  <a:pt x="139928" y="21323"/>
                </a:lnTo>
                <a:close/>
              </a:path>
              <a:path w="222821" h="33426">
                <a:moveTo>
                  <a:pt x="207187" y="21323"/>
                </a:moveTo>
                <a:lnTo>
                  <a:pt x="149860" y="21323"/>
                </a:lnTo>
                <a:lnTo>
                  <a:pt x="166687" y="33426"/>
                </a:lnTo>
                <a:lnTo>
                  <a:pt x="190373" y="33426"/>
                </a:lnTo>
                <a:lnTo>
                  <a:pt x="207187" y="21323"/>
                </a:lnTo>
                <a:close/>
              </a:path>
              <a:path w="222821" h="33426">
                <a:moveTo>
                  <a:pt x="22491" y="0"/>
                </a:moveTo>
                <a:lnTo>
                  <a:pt x="4775" y="0"/>
                </a:lnTo>
                <a:lnTo>
                  <a:pt x="0" y="4775"/>
                </a:lnTo>
                <a:lnTo>
                  <a:pt x="0" y="16548"/>
                </a:lnTo>
                <a:lnTo>
                  <a:pt x="4775" y="21323"/>
                </a:lnTo>
                <a:lnTo>
                  <a:pt x="218046" y="21323"/>
                </a:lnTo>
                <a:lnTo>
                  <a:pt x="222821" y="16548"/>
                </a:lnTo>
                <a:lnTo>
                  <a:pt x="222821" y="12090"/>
                </a:lnTo>
                <a:lnTo>
                  <a:pt x="39268" y="12090"/>
                </a:lnTo>
                <a:lnTo>
                  <a:pt x="22491" y="0"/>
                </a:lnTo>
                <a:close/>
              </a:path>
              <a:path w="222821" h="33426">
                <a:moveTo>
                  <a:pt x="89585" y="0"/>
                </a:moveTo>
                <a:lnTo>
                  <a:pt x="65913" y="0"/>
                </a:lnTo>
                <a:lnTo>
                  <a:pt x="49136" y="12090"/>
                </a:lnTo>
                <a:lnTo>
                  <a:pt x="106362" y="12090"/>
                </a:lnTo>
                <a:lnTo>
                  <a:pt x="89585" y="0"/>
                </a:lnTo>
                <a:close/>
              </a:path>
              <a:path w="222821" h="33426">
                <a:moveTo>
                  <a:pt x="156743" y="0"/>
                </a:moveTo>
                <a:lnTo>
                  <a:pt x="133045" y="0"/>
                </a:lnTo>
                <a:lnTo>
                  <a:pt x="116268" y="12090"/>
                </a:lnTo>
                <a:lnTo>
                  <a:pt x="173558" y="12090"/>
                </a:lnTo>
                <a:lnTo>
                  <a:pt x="156743" y="0"/>
                </a:lnTo>
                <a:close/>
              </a:path>
              <a:path w="222821" h="33426">
                <a:moveTo>
                  <a:pt x="218046" y="0"/>
                </a:moveTo>
                <a:lnTo>
                  <a:pt x="200304" y="0"/>
                </a:lnTo>
                <a:lnTo>
                  <a:pt x="183489" y="12090"/>
                </a:lnTo>
                <a:lnTo>
                  <a:pt x="222821" y="12090"/>
                </a:lnTo>
                <a:lnTo>
                  <a:pt x="222821" y="4775"/>
                </a:lnTo>
                <a:lnTo>
                  <a:pt x="218046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327"/>
          <p:cNvSpPr/>
          <p:nvPr/>
        </p:nvSpPr>
        <p:spPr>
          <a:xfrm>
            <a:off x="6295396" y="1745259"/>
            <a:ext cx="151460" cy="114223"/>
          </a:xfrm>
          <a:custGeom>
            <a:avLst/>
            <a:gdLst/>
            <a:ahLst/>
            <a:cxnLst/>
            <a:rect l="l" t="t" r="r" b="b"/>
            <a:pathLst>
              <a:path w="151460" h="114223">
                <a:moveTo>
                  <a:pt x="75730" y="0"/>
                </a:moveTo>
                <a:lnTo>
                  <a:pt x="0" y="20078"/>
                </a:lnTo>
                <a:lnTo>
                  <a:pt x="37871" y="114223"/>
                </a:lnTo>
                <a:lnTo>
                  <a:pt x="113601" y="114223"/>
                </a:lnTo>
                <a:lnTo>
                  <a:pt x="151460" y="20078"/>
                </a:lnTo>
                <a:lnTo>
                  <a:pt x="75730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328"/>
          <p:cNvSpPr/>
          <p:nvPr/>
        </p:nvSpPr>
        <p:spPr>
          <a:xfrm>
            <a:off x="6284360" y="1734463"/>
            <a:ext cx="173545" cy="137121"/>
          </a:xfrm>
          <a:custGeom>
            <a:avLst/>
            <a:gdLst/>
            <a:ahLst/>
            <a:cxnLst/>
            <a:rect l="l" t="t" r="r" b="b"/>
            <a:pathLst>
              <a:path w="173545" h="137121">
                <a:moveTo>
                  <a:pt x="87718" y="0"/>
                </a:moveTo>
                <a:lnTo>
                  <a:pt x="85826" y="0"/>
                </a:lnTo>
                <a:lnTo>
                  <a:pt x="5346" y="21361"/>
                </a:lnTo>
                <a:lnTo>
                  <a:pt x="2870" y="23368"/>
                </a:lnTo>
                <a:lnTo>
                  <a:pt x="139" y="28829"/>
                </a:lnTo>
                <a:lnTo>
                  <a:pt x="0" y="32029"/>
                </a:lnTo>
                <a:lnTo>
                  <a:pt x="41211" y="134454"/>
                </a:lnTo>
                <a:lnTo>
                  <a:pt x="47421" y="137121"/>
                </a:lnTo>
                <a:lnTo>
                  <a:pt x="58343" y="132715"/>
                </a:lnTo>
                <a:lnTo>
                  <a:pt x="60998" y="126504"/>
                </a:lnTo>
                <a:lnTo>
                  <a:pt x="25438" y="38100"/>
                </a:lnTo>
                <a:lnTo>
                  <a:pt x="86766" y="21831"/>
                </a:lnTo>
                <a:lnTo>
                  <a:pt x="168778" y="21831"/>
                </a:lnTo>
                <a:lnTo>
                  <a:pt x="168198" y="21361"/>
                </a:lnTo>
                <a:lnTo>
                  <a:pt x="87718" y="0"/>
                </a:lnTo>
                <a:close/>
              </a:path>
              <a:path w="173545" h="137121">
                <a:moveTo>
                  <a:pt x="168778" y="21831"/>
                </a:moveTo>
                <a:lnTo>
                  <a:pt x="86766" y="21831"/>
                </a:lnTo>
                <a:lnTo>
                  <a:pt x="148094" y="38100"/>
                </a:lnTo>
                <a:lnTo>
                  <a:pt x="112534" y="126504"/>
                </a:lnTo>
                <a:lnTo>
                  <a:pt x="115189" y="132715"/>
                </a:lnTo>
                <a:lnTo>
                  <a:pt x="121958" y="135445"/>
                </a:lnTo>
                <a:lnTo>
                  <a:pt x="123304" y="135686"/>
                </a:lnTo>
                <a:lnTo>
                  <a:pt x="128866" y="135686"/>
                </a:lnTo>
                <a:lnTo>
                  <a:pt x="132854" y="133159"/>
                </a:lnTo>
                <a:lnTo>
                  <a:pt x="173545" y="32029"/>
                </a:lnTo>
                <a:lnTo>
                  <a:pt x="173405" y="28829"/>
                </a:lnTo>
                <a:lnTo>
                  <a:pt x="170675" y="23368"/>
                </a:lnTo>
                <a:lnTo>
                  <a:pt x="168778" y="21831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329"/>
          <p:cNvSpPr/>
          <p:nvPr/>
        </p:nvSpPr>
        <p:spPr>
          <a:xfrm>
            <a:off x="6360459" y="1734585"/>
            <a:ext cx="21335" cy="145783"/>
          </a:xfrm>
          <a:custGeom>
            <a:avLst/>
            <a:gdLst/>
            <a:ahLst/>
            <a:cxnLst/>
            <a:rect l="l" t="t" r="r" b="b"/>
            <a:pathLst>
              <a:path w="21335" h="145783">
                <a:moveTo>
                  <a:pt x="16560" y="0"/>
                </a:moveTo>
                <a:lnTo>
                  <a:pt x="4775" y="0"/>
                </a:lnTo>
                <a:lnTo>
                  <a:pt x="0" y="4775"/>
                </a:lnTo>
                <a:lnTo>
                  <a:pt x="0" y="141008"/>
                </a:lnTo>
                <a:lnTo>
                  <a:pt x="4775" y="145783"/>
                </a:lnTo>
                <a:lnTo>
                  <a:pt x="16560" y="145783"/>
                </a:lnTo>
                <a:lnTo>
                  <a:pt x="21335" y="141008"/>
                </a:lnTo>
                <a:lnTo>
                  <a:pt x="21335" y="4775"/>
                </a:lnTo>
                <a:lnTo>
                  <a:pt x="16560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330"/>
          <p:cNvSpPr/>
          <p:nvPr/>
        </p:nvSpPr>
        <p:spPr>
          <a:xfrm>
            <a:off x="6310388" y="1687283"/>
            <a:ext cx="122669" cy="92455"/>
          </a:xfrm>
          <a:custGeom>
            <a:avLst/>
            <a:gdLst/>
            <a:ahLst/>
            <a:cxnLst/>
            <a:rect l="l" t="t" r="r" b="b"/>
            <a:pathLst>
              <a:path w="122669" h="92455">
                <a:moveTo>
                  <a:pt x="117894" y="0"/>
                </a:moveTo>
                <a:lnTo>
                  <a:pt x="4775" y="0"/>
                </a:lnTo>
                <a:lnTo>
                  <a:pt x="0" y="4775"/>
                </a:lnTo>
                <a:lnTo>
                  <a:pt x="0" y="87668"/>
                </a:lnTo>
                <a:lnTo>
                  <a:pt x="4775" y="92455"/>
                </a:lnTo>
                <a:lnTo>
                  <a:pt x="117894" y="92455"/>
                </a:lnTo>
                <a:lnTo>
                  <a:pt x="122669" y="87668"/>
                </a:lnTo>
                <a:lnTo>
                  <a:pt x="122669" y="71119"/>
                </a:lnTo>
                <a:lnTo>
                  <a:pt x="21336" y="71119"/>
                </a:lnTo>
                <a:lnTo>
                  <a:pt x="21336" y="21335"/>
                </a:lnTo>
                <a:lnTo>
                  <a:pt x="122669" y="21335"/>
                </a:lnTo>
                <a:lnTo>
                  <a:pt x="122669" y="4775"/>
                </a:lnTo>
                <a:lnTo>
                  <a:pt x="117894" y="0"/>
                </a:lnTo>
                <a:close/>
              </a:path>
              <a:path w="122669" h="92455">
                <a:moveTo>
                  <a:pt x="122669" y="21335"/>
                </a:moveTo>
                <a:lnTo>
                  <a:pt x="101333" y="21335"/>
                </a:lnTo>
                <a:lnTo>
                  <a:pt x="101333" y="71119"/>
                </a:lnTo>
                <a:lnTo>
                  <a:pt x="122669" y="71119"/>
                </a:lnTo>
                <a:lnTo>
                  <a:pt x="122669" y="21335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331"/>
          <p:cNvSpPr/>
          <p:nvPr/>
        </p:nvSpPr>
        <p:spPr>
          <a:xfrm>
            <a:off x="6338391" y="1651342"/>
            <a:ext cx="68884" cy="21336"/>
          </a:xfrm>
          <a:custGeom>
            <a:avLst/>
            <a:gdLst/>
            <a:ahLst/>
            <a:cxnLst/>
            <a:rect l="l" t="t" r="r" b="b"/>
            <a:pathLst>
              <a:path w="68884" h="21336">
                <a:moveTo>
                  <a:pt x="64109" y="0"/>
                </a:moveTo>
                <a:lnTo>
                  <a:pt x="4775" y="0"/>
                </a:lnTo>
                <a:lnTo>
                  <a:pt x="0" y="4775"/>
                </a:lnTo>
                <a:lnTo>
                  <a:pt x="0" y="16560"/>
                </a:lnTo>
                <a:lnTo>
                  <a:pt x="4775" y="21336"/>
                </a:lnTo>
                <a:lnTo>
                  <a:pt x="64109" y="21336"/>
                </a:lnTo>
                <a:lnTo>
                  <a:pt x="68884" y="16560"/>
                </a:lnTo>
                <a:lnTo>
                  <a:pt x="68884" y="4775"/>
                </a:lnTo>
                <a:lnTo>
                  <a:pt x="64109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332"/>
          <p:cNvSpPr txBox="1"/>
          <p:nvPr/>
        </p:nvSpPr>
        <p:spPr>
          <a:xfrm>
            <a:off x="3503947" y="4422415"/>
            <a:ext cx="9525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000" dirty="0" smtClean="0">
                <a:solidFill>
                  <a:srgbClr val="57585B"/>
                </a:solidFill>
                <a:latin typeface="Calibri"/>
                <a:cs typeface="Calibri"/>
              </a:rPr>
              <a:t>Eight</a:t>
            </a:r>
            <a:r>
              <a:rPr sz="1000" dirty="0" smtClean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lang="en-US" sz="1000" dirty="0" smtClean="0">
                <a:solidFill>
                  <a:srgbClr val="57585B"/>
                </a:solidFill>
                <a:latin typeface="Calibri"/>
                <a:cs typeface="Calibri"/>
              </a:rPr>
              <a:t>sorting and crashing units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67" name="object 333"/>
          <p:cNvSpPr/>
          <p:nvPr/>
        </p:nvSpPr>
        <p:spPr>
          <a:xfrm>
            <a:off x="3404577" y="4362774"/>
            <a:ext cx="1094613" cy="11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68" name="Picture 5" descr="D:\Work\KTK\11\Kaska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43" y="2072962"/>
            <a:ext cx="869578" cy="334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6" descr="D:\Work\KTK\11\Kaskad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25" y="2696304"/>
            <a:ext cx="1298997" cy="485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7" descr="D:\Work\KTK\11\Sortirow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78" y="4021274"/>
            <a:ext cx="1186334" cy="338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object 62"/>
          <p:cNvSpPr/>
          <p:nvPr/>
        </p:nvSpPr>
        <p:spPr>
          <a:xfrm>
            <a:off x="6563518" y="1806190"/>
            <a:ext cx="491312" cy="0"/>
          </a:xfrm>
          <a:custGeom>
            <a:avLst/>
            <a:gdLst/>
            <a:ahLst/>
            <a:cxnLst/>
            <a:rect l="l" t="t" r="r" b="b"/>
            <a:pathLst>
              <a:path w="491312">
                <a:moveTo>
                  <a:pt x="0" y="0"/>
                </a:moveTo>
                <a:lnTo>
                  <a:pt x="491312" y="0"/>
                </a:lnTo>
              </a:path>
            </a:pathLst>
          </a:custGeom>
          <a:ln w="12700" cap="rnd">
            <a:solidFill>
              <a:srgbClr val="8DC53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64"/>
          <p:cNvSpPr/>
          <p:nvPr/>
        </p:nvSpPr>
        <p:spPr>
          <a:xfrm>
            <a:off x="7062105" y="1767983"/>
            <a:ext cx="65786" cy="75984"/>
          </a:xfrm>
          <a:custGeom>
            <a:avLst/>
            <a:gdLst/>
            <a:ahLst/>
            <a:cxnLst/>
            <a:rect l="l" t="t" r="r" b="b"/>
            <a:pathLst>
              <a:path w="65786" h="75984">
                <a:moveTo>
                  <a:pt x="0" y="0"/>
                </a:moveTo>
                <a:lnTo>
                  <a:pt x="0" y="75984"/>
                </a:lnTo>
                <a:lnTo>
                  <a:pt x="65786" y="37998"/>
                </a:lnTo>
                <a:lnTo>
                  <a:pt x="0" y="0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Овал 173"/>
          <p:cNvSpPr/>
          <p:nvPr/>
        </p:nvSpPr>
        <p:spPr>
          <a:xfrm>
            <a:off x="4465401" y="2725480"/>
            <a:ext cx="81882" cy="81882"/>
          </a:xfrm>
          <a:prstGeom prst="ellipse">
            <a:avLst/>
          </a:prstGeom>
          <a:solidFill>
            <a:srgbClr val="575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5" name="Овал 174"/>
          <p:cNvSpPr/>
          <p:nvPr/>
        </p:nvSpPr>
        <p:spPr>
          <a:xfrm>
            <a:off x="4578378" y="2725480"/>
            <a:ext cx="81882" cy="81882"/>
          </a:xfrm>
          <a:prstGeom prst="ellipse">
            <a:avLst/>
          </a:prstGeom>
          <a:solidFill>
            <a:srgbClr val="575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6" name="Овал 175"/>
          <p:cNvSpPr/>
          <p:nvPr/>
        </p:nvSpPr>
        <p:spPr>
          <a:xfrm>
            <a:off x="4694885" y="2725480"/>
            <a:ext cx="81882" cy="81882"/>
          </a:xfrm>
          <a:prstGeom prst="ellipse">
            <a:avLst/>
          </a:prstGeom>
          <a:solidFill>
            <a:srgbClr val="575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7" name="Овал 176"/>
          <p:cNvSpPr/>
          <p:nvPr/>
        </p:nvSpPr>
        <p:spPr>
          <a:xfrm>
            <a:off x="4811391" y="2725480"/>
            <a:ext cx="81882" cy="81882"/>
          </a:xfrm>
          <a:prstGeom prst="ellipse">
            <a:avLst/>
          </a:prstGeom>
          <a:solidFill>
            <a:srgbClr val="575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8" name="Овал 177"/>
          <p:cNvSpPr/>
          <p:nvPr/>
        </p:nvSpPr>
        <p:spPr>
          <a:xfrm>
            <a:off x="445107" y="1561625"/>
            <a:ext cx="121481" cy="121481"/>
          </a:xfrm>
          <a:prstGeom prst="ellipse">
            <a:avLst/>
          </a:prstGeom>
          <a:solidFill>
            <a:srgbClr val="22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9" name="Овал 178"/>
          <p:cNvSpPr/>
          <p:nvPr/>
        </p:nvSpPr>
        <p:spPr>
          <a:xfrm>
            <a:off x="4578378" y="2064611"/>
            <a:ext cx="81882" cy="81882"/>
          </a:xfrm>
          <a:prstGeom prst="ellipse">
            <a:avLst/>
          </a:prstGeom>
          <a:solidFill>
            <a:srgbClr val="575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0" name="Овал 179"/>
          <p:cNvSpPr/>
          <p:nvPr/>
        </p:nvSpPr>
        <p:spPr>
          <a:xfrm>
            <a:off x="1441313" y="1561625"/>
            <a:ext cx="121481" cy="121481"/>
          </a:xfrm>
          <a:prstGeom prst="ellipse">
            <a:avLst/>
          </a:prstGeom>
          <a:solidFill>
            <a:srgbClr val="009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1" name="Овал 180"/>
          <p:cNvSpPr/>
          <p:nvPr/>
        </p:nvSpPr>
        <p:spPr>
          <a:xfrm>
            <a:off x="4467995" y="2064611"/>
            <a:ext cx="81882" cy="81882"/>
          </a:xfrm>
          <a:prstGeom prst="ellipse">
            <a:avLst/>
          </a:prstGeom>
          <a:solidFill>
            <a:srgbClr val="575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2" name="object 33"/>
          <p:cNvSpPr/>
          <p:nvPr/>
        </p:nvSpPr>
        <p:spPr>
          <a:xfrm>
            <a:off x="7239361" y="2271930"/>
            <a:ext cx="82473" cy="0"/>
          </a:xfrm>
          <a:custGeom>
            <a:avLst/>
            <a:gdLst/>
            <a:ahLst/>
            <a:cxnLst/>
            <a:rect l="l" t="t" r="r" b="b"/>
            <a:pathLst>
              <a:path w="82473">
                <a:moveTo>
                  <a:pt x="8247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8294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22865531"/>
              </p:ext>
            </p:extLst>
          </p:nvPr>
        </p:nvGraphicFramePr>
        <p:xfrm>
          <a:off x="251519" y="1357300"/>
          <a:ext cx="8568953" cy="5072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1680187"/>
                <a:gridCol w="1683670"/>
                <a:gridCol w="1676704"/>
              </a:tblGrid>
              <a:tr h="641380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Changes in business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2009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4483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Coal production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smtClean="0">
                          <a:solidFill>
                            <a:schemeClr val="tx1"/>
                          </a:solidFill>
                        </a:rPr>
                        <a:t>6.15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</a:rPr>
                        <a:t> million tonnes</a:t>
                      </a:r>
                      <a:endParaRPr lang="ru-RU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100" b="0" i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r>
                        <a:rPr lang="en-US" sz="11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</a:rPr>
                        <a:t>million tonnes</a:t>
                      </a:r>
                      <a:endParaRPr lang="ru-RU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4483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Production capacity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11 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</a:rPr>
                        <a:t>million </a:t>
                      </a:r>
                      <a:r>
                        <a:rPr lang="en-US" sz="1100" b="0" i="0" dirty="0" err="1" smtClean="0">
                          <a:solidFill>
                            <a:schemeClr val="tx1"/>
                          </a:solidFill>
                        </a:rPr>
                        <a:t>tonnes</a:t>
                      </a:r>
                      <a:endParaRPr lang="ru-RU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</a:rPr>
                        <a:t>million </a:t>
                      </a:r>
                      <a:r>
                        <a:rPr lang="en-US" sz="1100" b="0" i="0" dirty="0" err="1" smtClean="0">
                          <a:solidFill>
                            <a:schemeClr val="tx1"/>
                          </a:solidFill>
                        </a:rPr>
                        <a:t>tonnes</a:t>
                      </a:r>
                      <a:endParaRPr lang="ru-RU" sz="11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4483"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Washing capacity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6,2 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</a:rPr>
                        <a:t>million </a:t>
                      </a:r>
                      <a:r>
                        <a:rPr lang="en-US" sz="1100" b="0" i="0" baseline="0" dirty="0" err="1" smtClean="0">
                          <a:solidFill>
                            <a:schemeClr val="tx1"/>
                          </a:solidFill>
                        </a:rPr>
                        <a:t>tonnes</a:t>
                      </a:r>
                      <a:endParaRPr lang="ru-RU" sz="11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4483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Resources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smtClean="0">
                          <a:solidFill>
                            <a:schemeClr val="tx1"/>
                          </a:solidFill>
                        </a:rPr>
                        <a:t>402 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</a:rPr>
                        <a:t>million </a:t>
                      </a:r>
                      <a:r>
                        <a:rPr lang="en-US" sz="1100" b="0" i="0" baseline="0" dirty="0" err="1" smtClean="0">
                          <a:solidFill>
                            <a:schemeClr val="tx1"/>
                          </a:solidFill>
                        </a:rPr>
                        <a:t>tonnes</a:t>
                      </a:r>
                      <a:endParaRPr lang="ru-RU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660</a:t>
                      </a:r>
                      <a:r>
                        <a:rPr lang="en-US" sz="1100" b="0" i="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</a:rPr>
                        <a:t>million tonnes</a:t>
                      </a:r>
                      <a:endParaRPr lang="ru-RU" sz="11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4483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Coal sales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smtClean="0">
                          <a:solidFill>
                            <a:schemeClr val="tx1"/>
                          </a:solidFill>
                        </a:rPr>
                        <a:t>7.41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</a:rPr>
                        <a:t>million </a:t>
                      </a:r>
                      <a:r>
                        <a:rPr lang="en-US" sz="1100" b="0" i="0" baseline="0" dirty="0" err="1" smtClean="0">
                          <a:solidFill>
                            <a:schemeClr val="tx1"/>
                          </a:solidFill>
                        </a:rPr>
                        <a:t>tonnes</a:t>
                      </a:r>
                      <a:endParaRPr lang="ru-RU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solidFill>
                            <a:schemeClr val="tx1"/>
                          </a:solidFill>
                        </a:rPr>
                        <a:t>10.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69 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</a:rPr>
                        <a:t>million </a:t>
                      </a:r>
                      <a:r>
                        <a:rPr lang="en-US" sz="1100" b="0" i="0" dirty="0" err="1" smtClean="0">
                          <a:solidFill>
                            <a:schemeClr val="tx1"/>
                          </a:solidFill>
                        </a:rPr>
                        <a:t>tonnes</a:t>
                      </a:r>
                      <a:endParaRPr lang="ru-RU" sz="11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9334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Retail network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0" i="0" baseline="0" dirty="0" err="1" smtClean="0">
                          <a:solidFill>
                            <a:schemeClr val="tx1"/>
                          </a:solidFill>
                        </a:rPr>
                        <a:t>PoS</a:t>
                      </a:r>
                      <a:endParaRPr lang="ru-RU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0" i="0" dirty="0" err="1" smtClean="0">
                          <a:solidFill>
                            <a:schemeClr val="tx1"/>
                          </a:solidFill>
                        </a:rPr>
                        <a:t>PoS</a:t>
                      </a:r>
                      <a:endParaRPr lang="ru-RU" sz="11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4483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EBITDA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smtClean="0">
                          <a:solidFill>
                            <a:schemeClr val="tx1"/>
                          </a:solidFill>
                        </a:rPr>
                        <a:t>USD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0" i="0" dirty="0" smtClean="0">
                          <a:solidFill>
                            <a:schemeClr val="tx1"/>
                          </a:solidFill>
                        </a:rPr>
                        <a:t>69 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</a:rPr>
                        <a:t>million </a:t>
                      </a:r>
                      <a:endParaRPr lang="ru-RU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solidFill>
                            <a:schemeClr val="tx1"/>
                          </a:solidFill>
                        </a:rPr>
                        <a:t>USD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</a:rPr>
                        <a:t>million </a:t>
                      </a:r>
                      <a:endParaRPr lang="ru-RU" sz="11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4483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Market capitalization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smtClean="0">
                          <a:solidFill>
                            <a:schemeClr val="tx1"/>
                          </a:solidFill>
                        </a:rPr>
                        <a:t>USD 640</a:t>
                      </a:r>
                      <a:r>
                        <a:rPr lang="en-US" sz="1100" b="0" i="0" baseline="30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</a:rPr>
                        <a:t>million </a:t>
                      </a:r>
                      <a:endParaRPr lang="ru-RU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solidFill>
                            <a:schemeClr val="tx1"/>
                          </a:solidFill>
                        </a:rPr>
                        <a:t>USD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 80</a:t>
                      </a:r>
                      <a:r>
                        <a:rPr lang="en-US" sz="11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</a:rPr>
                        <a:t>million </a:t>
                      </a:r>
                      <a:endParaRPr lang="ru-RU" sz="11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Подзаголовок 6"/>
          <p:cNvSpPr txBox="1">
            <a:spLocks/>
          </p:cNvSpPr>
          <p:nvPr/>
        </p:nvSpPr>
        <p:spPr>
          <a:xfrm>
            <a:off x="638175" y="404813"/>
            <a:ext cx="7534275" cy="35083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400" b="1" spc="-40" dirty="0" smtClean="0">
                <a:solidFill>
                  <a:schemeClr val="bg1"/>
                </a:solidFill>
              </a:rPr>
              <a:t>CHANGES SINCE IPO</a:t>
            </a:r>
          </a:p>
        </p:txBody>
      </p:sp>
      <p:sp>
        <p:nvSpPr>
          <p:cNvPr id="7" name="Подзаголовок 6"/>
          <p:cNvSpPr txBox="1">
            <a:spLocks/>
          </p:cNvSpPr>
          <p:nvPr/>
        </p:nvSpPr>
        <p:spPr>
          <a:xfrm>
            <a:off x="7740650" y="6283325"/>
            <a:ext cx="1154113" cy="3492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2400" b="1" spc="-40" dirty="0" smtClean="0">
                <a:solidFill>
                  <a:srgbClr val="0096DC"/>
                </a:solidFill>
              </a:rPr>
              <a:t>5</a:t>
            </a:r>
            <a:r>
              <a:rPr lang="ru-RU" sz="2400" b="1" spc="-40" dirty="0" smtClean="0">
                <a:solidFill>
                  <a:srgbClr val="06A1D8"/>
                </a:solidFill>
              </a:rPr>
              <a:t> </a:t>
            </a:r>
            <a:r>
              <a:rPr lang="en-US" sz="2000" b="1" spc="-40" dirty="0" smtClean="0">
                <a:solidFill>
                  <a:schemeClr val="bg1">
                    <a:lumMod val="65000"/>
                  </a:schemeClr>
                </a:solidFill>
              </a:rPr>
              <a:t>/ 28</a:t>
            </a: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251520" y="6381328"/>
            <a:ext cx="3024336" cy="123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just">
              <a:spcBef>
                <a:spcPct val="10000"/>
              </a:spcBef>
              <a:buClr>
                <a:schemeClr val="bg1">
                  <a:lumMod val="50000"/>
                </a:schemeClr>
              </a:buClr>
              <a:buSzPct val="100000"/>
              <a:buFont typeface="Webdings" pitchFamily="18" charset="2"/>
              <a:buAutoNum type="arabicParenBoth"/>
              <a:defRPr/>
            </a:pPr>
            <a:endParaRPr lang="en-US" sz="8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:\Work\KTK\11\kari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78" y="1539381"/>
            <a:ext cx="1697798" cy="1032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63"/>
          <p:cNvSpPr txBox="1"/>
          <p:nvPr/>
        </p:nvSpPr>
        <p:spPr>
          <a:xfrm>
            <a:off x="229133" y="1213519"/>
            <a:ext cx="1904364" cy="1424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400" b="1" dirty="0" smtClean="0">
                <a:solidFill>
                  <a:srgbClr val="414042"/>
                </a:solidFill>
                <a:cs typeface="Calibri"/>
              </a:rPr>
              <a:t>Rail scheme</a:t>
            </a:r>
            <a:endParaRPr sz="1400" dirty="0">
              <a:latin typeface="Calibri"/>
              <a:cs typeface="Calibri"/>
            </a:endParaRPr>
          </a:p>
          <a:p>
            <a:pPr marL="473075" marR="6350">
              <a:lnSpc>
                <a:spcPct val="120600"/>
              </a:lnSpc>
              <a:spcBef>
                <a:spcPts val="229"/>
              </a:spcBef>
            </a:pP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Coal-loading stations</a:t>
            </a:r>
          </a:p>
          <a:p>
            <a:pPr marL="473075" marR="6350">
              <a:lnSpc>
                <a:spcPct val="120600"/>
              </a:lnSpc>
              <a:spcBef>
                <a:spcPts val="229"/>
              </a:spcBef>
            </a:pP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Transit stations</a:t>
            </a:r>
          </a:p>
          <a:p>
            <a:pPr marL="473075" marR="6350">
              <a:lnSpc>
                <a:spcPct val="120600"/>
              </a:lnSpc>
              <a:spcBef>
                <a:spcPts val="229"/>
              </a:spcBef>
            </a:pPr>
            <a:r>
              <a:rPr lang="en-US" sz="1000" spc="-35" dirty="0" smtClean="0">
                <a:solidFill>
                  <a:srgbClr val="414042"/>
                </a:solidFill>
                <a:latin typeface="Calibri"/>
                <a:cs typeface="Calibri"/>
              </a:rPr>
              <a:t>Coal-collecting station</a:t>
            </a: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      </a:t>
            </a:r>
            <a:r>
              <a:rPr sz="1000" dirty="0" smtClean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endParaRPr lang="en-US" sz="1000" dirty="0" smtClean="0">
              <a:solidFill>
                <a:srgbClr val="414042"/>
              </a:solidFill>
              <a:latin typeface="Calibri"/>
              <a:cs typeface="Calibri"/>
            </a:endParaRPr>
          </a:p>
          <a:p>
            <a:pPr marL="473075" marR="6350">
              <a:lnSpc>
                <a:spcPct val="120600"/>
              </a:lnSpc>
              <a:spcBef>
                <a:spcPts val="229"/>
              </a:spcBef>
            </a:pP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Russian Railroads’ rail</a:t>
            </a:r>
          </a:p>
          <a:p>
            <a:pPr marL="473075" marR="83820">
              <a:lnSpc>
                <a:spcPct val="135000"/>
              </a:lnSpc>
            </a:pPr>
            <a:r>
              <a:rPr sz="1000" spc="-15" dirty="0" smtClean="0">
                <a:solidFill>
                  <a:srgbClr val="414042"/>
                </a:solidFill>
                <a:latin typeface="Calibri"/>
                <a:cs typeface="Calibri"/>
              </a:rPr>
              <a:t>К</a:t>
            </a:r>
            <a:r>
              <a:rPr sz="1000" dirty="0" smtClean="0">
                <a:solidFill>
                  <a:srgbClr val="414042"/>
                </a:solidFill>
                <a:latin typeface="Calibri"/>
                <a:cs typeface="Calibri"/>
              </a:rPr>
              <a:t>ТК</a:t>
            </a: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’s rail</a:t>
            </a:r>
            <a:endParaRPr sz="1000" dirty="0" smtClean="0">
              <a:latin typeface="Calibri"/>
              <a:cs typeface="Calibri"/>
            </a:endParaRPr>
          </a:p>
          <a:p>
            <a:pPr marL="473075">
              <a:lnSpc>
                <a:spcPct val="100000"/>
              </a:lnSpc>
            </a:pPr>
            <a:r>
              <a:rPr lang="en-US" sz="1000" spc="-25" dirty="0" smtClean="0">
                <a:solidFill>
                  <a:srgbClr val="414042"/>
                </a:solidFill>
                <a:latin typeface="Calibri"/>
                <a:cs typeface="Calibri"/>
              </a:rPr>
              <a:t>KRU’s rail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2" y="3084512"/>
            <a:ext cx="10175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D:\Work\KTK\11\Karakanskiy_Sou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92" y="4038600"/>
            <a:ext cx="1213084" cy="591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2"/>
          <p:cNvSpPr/>
          <p:nvPr/>
        </p:nvSpPr>
        <p:spPr>
          <a:xfrm>
            <a:off x="7149643" y="1009689"/>
            <a:ext cx="1994357" cy="5848311"/>
          </a:xfrm>
          <a:custGeom>
            <a:avLst/>
            <a:gdLst/>
            <a:ahLst/>
            <a:cxnLst/>
            <a:rect l="l" t="t" r="r" b="b"/>
            <a:pathLst>
              <a:path w="1994357" h="5848311">
                <a:moveTo>
                  <a:pt x="1994357" y="0"/>
                </a:moveTo>
                <a:lnTo>
                  <a:pt x="1994357" y="5848311"/>
                </a:lnTo>
                <a:lnTo>
                  <a:pt x="0" y="5848311"/>
                </a:lnTo>
                <a:lnTo>
                  <a:pt x="0" y="0"/>
                </a:lnTo>
                <a:lnTo>
                  <a:pt x="1994357" y="0"/>
                </a:lnTo>
                <a:close/>
              </a:path>
            </a:pathLst>
          </a:custGeom>
          <a:solidFill>
            <a:srgbClr val="E3F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3"/>
          <p:cNvSpPr/>
          <p:nvPr/>
        </p:nvSpPr>
        <p:spPr>
          <a:xfrm>
            <a:off x="6998525" y="1022386"/>
            <a:ext cx="212039" cy="5835611"/>
          </a:xfrm>
          <a:custGeom>
            <a:avLst/>
            <a:gdLst/>
            <a:ahLst/>
            <a:cxnLst/>
            <a:rect l="l" t="t" r="r" b="b"/>
            <a:pathLst>
              <a:path w="212039" h="5835611">
                <a:moveTo>
                  <a:pt x="128600" y="0"/>
                </a:moveTo>
                <a:lnTo>
                  <a:pt x="4864" y="0"/>
                </a:lnTo>
                <a:lnTo>
                  <a:pt x="0" y="4864"/>
                </a:lnTo>
                <a:lnTo>
                  <a:pt x="0" y="5830747"/>
                </a:lnTo>
                <a:lnTo>
                  <a:pt x="4864" y="5835611"/>
                </a:lnTo>
                <a:lnTo>
                  <a:pt x="128600" y="5835611"/>
                </a:lnTo>
                <a:lnTo>
                  <a:pt x="133464" y="5830747"/>
                </a:lnTo>
                <a:lnTo>
                  <a:pt x="133464" y="1123175"/>
                </a:lnTo>
                <a:lnTo>
                  <a:pt x="136880" y="1114856"/>
                </a:lnTo>
                <a:lnTo>
                  <a:pt x="212039" y="1038707"/>
                </a:lnTo>
                <a:lnTo>
                  <a:pt x="212039" y="1031786"/>
                </a:lnTo>
                <a:lnTo>
                  <a:pt x="136880" y="955687"/>
                </a:lnTo>
                <a:lnTo>
                  <a:pt x="133464" y="947369"/>
                </a:lnTo>
                <a:lnTo>
                  <a:pt x="133464" y="4864"/>
                </a:lnTo>
                <a:lnTo>
                  <a:pt x="12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14825" y="2640645"/>
            <a:ext cx="95376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dirty="0" smtClean="0">
                <a:solidFill>
                  <a:srgbClr val="0095D5"/>
                </a:solidFill>
                <a:cs typeface="Calibri"/>
              </a:rPr>
              <a:t>Vinogradovskaya</a:t>
            </a:r>
          </a:p>
        </p:txBody>
      </p:sp>
      <p:sp>
        <p:nvSpPr>
          <p:cNvPr id="14" name="object 28"/>
          <p:cNvSpPr/>
          <p:nvPr/>
        </p:nvSpPr>
        <p:spPr>
          <a:xfrm>
            <a:off x="2667422" y="1517813"/>
            <a:ext cx="4333824" cy="3778656"/>
          </a:xfrm>
          <a:custGeom>
            <a:avLst/>
            <a:gdLst/>
            <a:ahLst/>
            <a:cxnLst/>
            <a:rect l="l" t="t" r="r" b="b"/>
            <a:pathLst>
              <a:path w="4333824" h="3778656">
                <a:moveTo>
                  <a:pt x="4333824" y="3651656"/>
                </a:moveTo>
                <a:lnTo>
                  <a:pt x="4326533" y="3693969"/>
                </a:lnTo>
                <a:lnTo>
                  <a:pt x="4306357" y="3730308"/>
                </a:lnTo>
                <a:lnTo>
                  <a:pt x="4275843" y="3758126"/>
                </a:lnTo>
                <a:lnTo>
                  <a:pt x="4237536" y="3774877"/>
                </a:lnTo>
                <a:lnTo>
                  <a:pt x="127000" y="3778656"/>
                </a:lnTo>
                <a:lnTo>
                  <a:pt x="112388" y="3777814"/>
                </a:lnTo>
                <a:lnTo>
                  <a:pt x="71784" y="3765946"/>
                </a:lnTo>
                <a:lnTo>
                  <a:pt x="38002" y="3742041"/>
                </a:lnTo>
                <a:lnTo>
                  <a:pt x="13591" y="3708646"/>
                </a:lnTo>
                <a:lnTo>
                  <a:pt x="1094" y="3668307"/>
                </a:lnTo>
                <a:lnTo>
                  <a:pt x="0" y="126999"/>
                </a:lnTo>
                <a:lnTo>
                  <a:pt x="841" y="112388"/>
                </a:lnTo>
                <a:lnTo>
                  <a:pt x="12710" y="71784"/>
                </a:lnTo>
                <a:lnTo>
                  <a:pt x="36614" y="38002"/>
                </a:lnTo>
                <a:lnTo>
                  <a:pt x="70009" y="13591"/>
                </a:lnTo>
                <a:lnTo>
                  <a:pt x="110348" y="1094"/>
                </a:lnTo>
                <a:lnTo>
                  <a:pt x="4206824" y="0"/>
                </a:lnTo>
                <a:lnTo>
                  <a:pt x="4221435" y="841"/>
                </a:lnTo>
                <a:lnTo>
                  <a:pt x="4262040" y="12710"/>
                </a:lnTo>
                <a:lnTo>
                  <a:pt x="4295821" y="36614"/>
                </a:lnTo>
                <a:lnTo>
                  <a:pt x="4320232" y="70009"/>
                </a:lnTo>
                <a:lnTo>
                  <a:pt x="4332729" y="110348"/>
                </a:lnTo>
                <a:lnTo>
                  <a:pt x="4333824" y="3651656"/>
                </a:lnTo>
                <a:close/>
              </a:path>
            </a:pathLst>
          </a:custGeom>
          <a:ln w="12700">
            <a:solidFill>
              <a:srgbClr val="0095D5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5" name="object 44"/>
          <p:cNvSpPr/>
          <p:nvPr/>
        </p:nvSpPr>
        <p:spPr>
          <a:xfrm>
            <a:off x="232660" y="2683427"/>
            <a:ext cx="3665768" cy="38751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8" name="object 47"/>
          <p:cNvSpPr txBox="1"/>
          <p:nvPr/>
        </p:nvSpPr>
        <p:spPr>
          <a:xfrm>
            <a:off x="2654721" y="1213512"/>
            <a:ext cx="195707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dirty="0" smtClean="0">
                <a:solidFill>
                  <a:srgbClr val="414042"/>
                </a:solidFill>
                <a:latin typeface="Calibri"/>
                <a:cs typeface="Calibri"/>
              </a:rPr>
              <a:t>Industrial cluster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9" name="object 48"/>
          <p:cNvSpPr txBox="1"/>
          <p:nvPr/>
        </p:nvSpPr>
        <p:spPr>
          <a:xfrm>
            <a:off x="4742494" y="5514373"/>
            <a:ext cx="98163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dirty="0" smtClean="0">
                <a:solidFill>
                  <a:srgbClr val="0095D5"/>
                </a:solidFill>
                <a:latin typeface="Calibri"/>
                <a:cs typeface="Calibri"/>
              </a:rPr>
              <a:t>Existing </a:t>
            </a:r>
            <a:r>
              <a:rPr lang="en-US" sz="1000" dirty="0" smtClean="0">
                <a:solidFill>
                  <a:srgbClr val="0095D5"/>
                </a:solidFill>
                <a:cs typeface="Calibri"/>
              </a:rPr>
              <a:t>capacity of </a:t>
            </a:r>
            <a:r>
              <a:rPr lang="en-US" sz="1000" dirty="0" smtClean="0">
                <a:solidFill>
                  <a:srgbClr val="0095D5"/>
                </a:solidFill>
                <a:latin typeface="Calibri"/>
                <a:cs typeface="Calibri"/>
              </a:rPr>
              <a:t>railroad infrastructure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1" name="object 56"/>
          <p:cNvSpPr/>
          <p:nvPr/>
        </p:nvSpPr>
        <p:spPr>
          <a:xfrm>
            <a:off x="1847529" y="3013527"/>
            <a:ext cx="504215" cy="188239"/>
          </a:xfrm>
          <a:custGeom>
            <a:avLst/>
            <a:gdLst/>
            <a:ahLst/>
            <a:cxnLst/>
            <a:rect l="l" t="t" r="r" b="b"/>
            <a:pathLst>
              <a:path w="504215" h="188239">
                <a:moveTo>
                  <a:pt x="476465" y="0"/>
                </a:moveTo>
                <a:lnTo>
                  <a:pt x="1625" y="0"/>
                </a:lnTo>
                <a:lnTo>
                  <a:pt x="0" y="1612"/>
                </a:lnTo>
                <a:lnTo>
                  <a:pt x="0" y="186626"/>
                </a:lnTo>
                <a:lnTo>
                  <a:pt x="1625" y="188239"/>
                </a:lnTo>
                <a:lnTo>
                  <a:pt x="476465" y="188239"/>
                </a:lnTo>
                <a:lnTo>
                  <a:pt x="478091" y="186626"/>
                </a:lnTo>
                <a:lnTo>
                  <a:pt x="478091" y="121831"/>
                </a:lnTo>
                <a:lnTo>
                  <a:pt x="479272" y="119100"/>
                </a:lnTo>
                <a:lnTo>
                  <a:pt x="504215" y="95758"/>
                </a:lnTo>
                <a:lnTo>
                  <a:pt x="504215" y="93535"/>
                </a:lnTo>
                <a:lnTo>
                  <a:pt x="479272" y="70192"/>
                </a:lnTo>
                <a:lnTo>
                  <a:pt x="478091" y="67475"/>
                </a:lnTo>
                <a:lnTo>
                  <a:pt x="478091" y="1612"/>
                </a:lnTo>
                <a:lnTo>
                  <a:pt x="476465" y="0"/>
                </a:lnTo>
                <a:close/>
              </a:path>
            </a:pathLst>
          </a:custGeom>
          <a:solidFill>
            <a:srgbClr val="0095D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57"/>
          <p:cNvSpPr/>
          <p:nvPr/>
        </p:nvSpPr>
        <p:spPr>
          <a:xfrm>
            <a:off x="1741315" y="2962730"/>
            <a:ext cx="640638" cy="239039"/>
          </a:xfrm>
          <a:custGeom>
            <a:avLst/>
            <a:gdLst/>
            <a:ahLst/>
            <a:cxnLst/>
            <a:rect l="l" t="t" r="r" b="b"/>
            <a:pathLst>
              <a:path w="640638" h="239039">
                <a:moveTo>
                  <a:pt x="639013" y="0"/>
                </a:moveTo>
                <a:lnTo>
                  <a:pt x="35115" y="0"/>
                </a:lnTo>
                <a:lnTo>
                  <a:pt x="33502" y="1612"/>
                </a:lnTo>
                <a:lnTo>
                  <a:pt x="33502" y="84772"/>
                </a:lnTo>
                <a:lnTo>
                  <a:pt x="32321" y="87503"/>
                </a:lnTo>
                <a:lnTo>
                  <a:pt x="0" y="117741"/>
                </a:lnTo>
                <a:lnTo>
                  <a:pt x="0" y="119964"/>
                </a:lnTo>
                <a:lnTo>
                  <a:pt x="32321" y="150190"/>
                </a:lnTo>
                <a:lnTo>
                  <a:pt x="33502" y="152920"/>
                </a:lnTo>
                <a:lnTo>
                  <a:pt x="33502" y="237426"/>
                </a:lnTo>
                <a:lnTo>
                  <a:pt x="35115" y="239039"/>
                </a:lnTo>
                <a:lnTo>
                  <a:pt x="639013" y="239039"/>
                </a:lnTo>
                <a:lnTo>
                  <a:pt x="640638" y="237426"/>
                </a:lnTo>
                <a:lnTo>
                  <a:pt x="640638" y="1612"/>
                </a:lnTo>
                <a:lnTo>
                  <a:pt x="639013" y="0"/>
                </a:lnTo>
                <a:close/>
              </a:path>
            </a:pathLst>
          </a:custGeom>
          <a:solidFill>
            <a:srgbClr val="0095D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58"/>
          <p:cNvSpPr/>
          <p:nvPr/>
        </p:nvSpPr>
        <p:spPr>
          <a:xfrm>
            <a:off x="1778250" y="2962722"/>
            <a:ext cx="640638" cy="239039"/>
          </a:xfrm>
          <a:custGeom>
            <a:avLst/>
            <a:gdLst/>
            <a:ahLst/>
            <a:cxnLst/>
            <a:rect l="l" t="t" r="r" b="b"/>
            <a:pathLst>
              <a:path w="640638" h="239039">
                <a:moveTo>
                  <a:pt x="605523" y="0"/>
                </a:moveTo>
                <a:lnTo>
                  <a:pt x="1625" y="0"/>
                </a:lnTo>
                <a:lnTo>
                  <a:pt x="0" y="1612"/>
                </a:lnTo>
                <a:lnTo>
                  <a:pt x="0" y="237426"/>
                </a:lnTo>
                <a:lnTo>
                  <a:pt x="1625" y="239039"/>
                </a:lnTo>
                <a:lnTo>
                  <a:pt x="605523" y="239039"/>
                </a:lnTo>
                <a:lnTo>
                  <a:pt x="607136" y="237426"/>
                </a:lnTo>
                <a:lnTo>
                  <a:pt x="607136" y="154266"/>
                </a:lnTo>
                <a:lnTo>
                  <a:pt x="608317" y="151536"/>
                </a:lnTo>
                <a:lnTo>
                  <a:pt x="640638" y="121297"/>
                </a:lnTo>
                <a:lnTo>
                  <a:pt x="640638" y="119075"/>
                </a:lnTo>
                <a:lnTo>
                  <a:pt x="608317" y="88849"/>
                </a:lnTo>
                <a:lnTo>
                  <a:pt x="607136" y="86118"/>
                </a:lnTo>
                <a:lnTo>
                  <a:pt x="607136" y="1612"/>
                </a:lnTo>
                <a:lnTo>
                  <a:pt x="605523" y="0"/>
                </a:lnTo>
                <a:close/>
              </a:path>
            </a:pathLst>
          </a:custGeom>
          <a:solidFill>
            <a:srgbClr val="0095D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59"/>
          <p:cNvSpPr/>
          <p:nvPr/>
        </p:nvSpPr>
        <p:spPr>
          <a:xfrm>
            <a:off x="372144" y="2135391"/>
            <a:ext cx="179336" cy="0"/>
          </a:xfrm>
          <a:custGeom>
            <a:avLst/>
            <a:gdLst/>
            <a:ahLst/>
            <a:cxnLst/>
            <a:rect l="l" t="t" r="r" b="b"/>
            <a:pathLst>
              <a:path w="179336">
                <a:moveTo>
                  <a:pt x="0" y="0"/>
                </a:moveTo>
                <a:lnTo>
                  <a:pt x="179336" y="0"/>
                </a:lnTo>
              </a:path>
            </a:pathLst>
          </a:custGeom>
          <a:ln w="25400">
            <a:solidFill>
              <a:srgbClr val="221F1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60"/>
          <p:cNvSpPr/>
          <p:nvPr/>
        </p:nvSpPr>
        <p:spPr>
          <a:xfrm>
            <a:off x="372144" y="2342244"/>
            <a:ext cx="179336" cy="0"/>
          </a:xfrm>
          <a:custGeom>
            <a:avLst/>
            <a:gdLst/>
            <a:ahLst/>
            <a:cxnLst/>
            <a:rect l="l" t="t" r="r" b="b"/>
            <a:pathLst>
              <a:path w="179336">
                <a:moveTo>
                  <a:pt x="0" y="0"/>
                </a:moveTo>
                <a:lnTo>
                  <a:pt x="179336" y="0"/>
                </a:lnTo>
              </a:path>
            </a:pathLst>
          </a:custGeom>
          <a:ln w="254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61"/>
          <p:cNvSpPr/>
          <p:nvPr/>
        </p:nvSpPr>
        <p:spPr>
          <a:xfrm>
            <a:off x="372144" y="2549090"/>
            <a:ext cx="179336" cy="0"/>
          </a:xfrm>
          <a:custGeom>
            <a:avLst/>
            <a:gdLst/>
            <a:ahLst/>
            <a:cxnLst/>
            <a:rect l="l" t="t" r="r" b="b"/>
            <a:pathLst>
              <a:path w="179336">
                <a:moveTo>
                  <a:pt x="0" y="0"/>
                </a:moveTo>
                <a:lnTo>
                  <a:pt x="179336" y="0"/>
                </a:lnTo>
              </a:path>
            </a:pathLst>
          </a:custGeom>
          <a:ln w="25400">
            <a:solidFill>
              <a:srgbClr val="8DC5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62"/>
          <p:cNvSpPr txBox="1"/>
          <p:nvPr/>
        </p:nvSpPr>
        <p:spPr>
          <a:xfrm>
            <a:off x="3704257" y="5361973"/>
            <a:ext cx="1083767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spc="-175" dirty="0" smtClean="0">
                <a:solidFill>
                  <a:srgbClr val="0095D5"/>
                </a:solidFill>
                <a:latin typeface="Calibri"/>
                <a:cs typeface="Calibri"/>
              </a:rPr>
              <a:t>1</a:t>
            </a:r>
            <a:r>
              <a:rPr sz="4600" spc="-100" dirty="0" smtClean="0">
                <a:solidFill>
                  <a:srgbClr val="0095D5"/>
                </a:solidFill>
                <a:latin typeface="Calibri"/>
                <a:cs typeface="Calibri"/>
              </a:rPr>
              <a:t>6</a:t>
            </a:r>
            <a:r>
              <a:rPr lang="en-US" sz="4600" spc="-220" dirty="0" smtClean="0">
                <a:solidFill>
                  <a:srgbClr val="0095D5"/>
                </a:solidFill>
                <a:latin typeface="Calibri"/>
                <a:cs typeface="Calibri"/>
              </a:rPr>
              <a:t>.</a:t>
            </a:r>
            <a:r>
              <a:rPr sz="4600" dirty="0" smtClean="0">
                <a:solidFill>
                  <a:srgbClr val="0095D5"/>
                </a:solidFill>
                <a:latin typeface="Calibri"/>
                <a:cs typeface="Calibri"/>
              </a:rPr>
              <a:t>7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9" name="object 65"/>
          <p:cNvSpPr txBox="1"/>
          <p:nvPr/>
        </p:nvSpPr>
        <p:spPr>
          <a:xfrm>
            <a:off x="364914" y="5269438"/>
            <a:ext cx="4679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solidFill>
                  <a:srgbClr val="0095D5"/>
                </a:solidFill>
                <a:latin typeface="Calibri"/>
                <a:cs typeface="Calibri"/>
              </a:rPr>
              <a:t>4</a:t>
            </a:r>
            <a:r>
              <a:rPr lang="en-US" sz="800" dirty="0" smtClean="0">
                <a:solidFill>
                  <a:srgbClr val="0095D5"/>
                </a:solidFill>
                <a:latin typeface="Calibri"/>
                <a:cs typeface="Calibri"/>
              </a:rPr>
              <a:t>,</a:t>
            </a:r>
            <a:r>
              <a:rPr sz="800" dirty="0" smtClean="0">
                <a:solidFill>
                  <a:srgbClr val="0095D5"/>
                </a:solidFill>
                <a:latin typeface="Calibri"/>
                <a:cs typeface="Calibri"/>
              </a:rPr>
              <a:t>900 </a:t>
            </a:r>
            <a:r>
              <a:rPr lang="en-US" sz="800" dirty="0" smtClean="0">
                <a:solidFill>
                  <a:srgbClr val="0095D5"/>
                </a:solidFill>
                <a:latin typeface="Calibri"/>
                <a:cs typeface="Calibri"/>
              </a:rPr>
              <a:t>km</a:t>
            </a:r>
            <a:endParaRPr sz="800" dirty="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  <a:spcBef>
                <a:spcPts val="25"/>
              </a:spcBef>
            </a:pPr>
            <a:r>
              <a:rPr lang="en-US" sz="800" dirty="0" smtClean="0">
                <a:solidFill>
                  <a:srgbClr val="414042"/>
                </a:solidFill>
                <a:latin typeface="Calibri"/>
                <a:cs typeface="Calibri"/>
              </a:rPr>
              <a:t>Eastern</a:t>
            </a:r>
            <a:r>
              <a:rPr lang="en-US" sz="800" dirty="0">
                <a:latin typeface="Calibri"/>
                <a:cs typeface="Calibri"/>
              </a:rPr>
              <a:t> </a:t>
            </a:r>
            <a:r>
              <a:rPr lang="en-US" sz="800" dirty="0" smtClean="0">
                <a:latin typeface="Calibri"/>
                <a:cs typeface="Calibri"/>
              </a:rPr>
              <a:t>Europe</a:t>
            </a:r>
            <a:endParaRPr lang="en-US" sz="800" dirty="0" smtClean="0">
              <a:solidFill>
                <a:srgbClr val="414042"/>
              </a:solidFill>
              <a:latin typeface="Calibri"/>
              <a:cs typeface="Calibri"/>
            </a:endParaRPr>
          </a:p>
        </p:txBody>
      </p:sp>
      <p:sp>
        <p:nvSpPr>
          <p:cNvPr id="30" name="object 66"/>
          <p:cNvSpPr txBox="1"/>
          <p:nvPr/>
        </p:nvSpPr>
        <p:spPr>
          <a:xfrm>
            <a:off x="1248224" y="5263139"/>
            <a:ext cx="6184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1615" algn="ctr">
              <a:lnSpc>
                <a:spcPct val="100000"/>
              </a:lnSpc>
            </a:pPr>
            <a:r>
              <a:rPr sz="800" dirty="0" smtClean="0">
                <a:solidFill>
                  <a:srgbClr val="0095D5"/>
                </a:solidFill>
                <a:latin typeface="Calibri"/>
                <a:cs typeface="Calibri"/>
              </a:rPr>
              <a:t>6</a:t>
            </a:r>
            <a:r>
              <a:rPr lang="en-US" sz="800" dirty="0" smtClean="0">
                <a:solidFill>
                  <a:srgbClr val="0095D5"/>
                </a:solidFill>
                <a:latin typeface="Calibri"/>
                <a:cs typeface="Calibri"/>
              </a:rPr>
              <a:t>,</a:t>
            </a:r>
            <a:r>
              <a:rPr sz="800" dirty="0" smtClean="0">
                <a:solidFill>
                  <a:srgbClr val="0095D5"/>
                </a:solidFill>
                <a:latin typeface="Calibri"/>
                <a:cs typeface="Calibri"/>
              </a:rPr>
              <a:t>100 </a:t>
            </a:r>
            <a:r>
              <a:rPr lang="en-US" sz="800" dirty="0" smtClean="0">
                <a:solidFill>
                  <a:srgbClr val="0095D5"/>
                </a:solidFill>
                <a:latin typeface="Calibri"/>
                <a:cs typeface="Calibri"/>
              </a:rPr>
              <a:t>km</a:t>
            </a:r>
            <a:endParaRPr sz="800" dirty="0">
              <a:latin typeface="Calibri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25"/>
              </a:spcBef>
            </a:pPr>
            <a:r>
              <a:rPr lang="en-US" sz="800" spc="-60" dirty="0" smtClean="0">
                <a:solidFill>
                  <a:srgbClr val="414042"/>
                </a:solidFill>
                <a:latin typeface="Calibri"/>
                <a:cs typeface="Calibri"/>
              </a:rPr>
              <a:t>Asia-Pacific region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1" name="object 67"/>
          <p:cNvSpPr txBox="1"/>
          <p:nvPr/>
        </p:nvSpPr>
        <p:spPr>
          <a:xfrm>
            <a:off x="1050612" y="5031690"/>
            <a:ext cx="641068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800" dirty="0" smtClean="0">
                <a:solidFill>
                  <a:srgbClr val="414042"/>
                </a:solidFill>
                <a:latin typeface="Calibri"/>
                <a:cs typeface="Calibri"/>
              </a:rPr>
              <a:t>Meret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2" name="object 68"/>
          <p:cNvSpPr txBox="1"/>
          <p:nvPr/>
        </p:nvSpPr>
        <p:spPr>
          <a:xfrm>
            <a:off x="1093690" y="4770578"/>
            <a:ext cx="525982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800" dirty="0" err="1" smtClean="0">
                <a:solidFill>
                  <a:srgbClr val="0095D5"/>
                </a:solidFill>
                <a:latin typeface="Calibri"/>
                <a:cs typeface="Calibri"/>
              </a:rPr>
              <a:t>Uba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3" name="object 69"/>
          <p:cNvSpPr txBox="1"/>
          <p:nvPr/>
        </p:nvSpPr>
        <p:spPr>
          <a:xfrm>
            <a:off x="1057418" y="4439768"/>
            <a:ext cx="778278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800" dirty="0" err="1" smtClean="0">
                <a:solidFill>
                  <a:srgbClr val="0095D5"/>
                </a:solidFill>
                <a:latin typeface="Calibri"/>
                <a:cs typeface="Calibri"/>
              </a:rPr>
              <a:t>Pesterevo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4" name="object 70"/>
          <p:cNvSpPr txBox="1"/>
          <p:nvPr/>
        </p:nvSpPr>
        <p:spPr>
          <a:xfrm>
            <a:off x="908574" y="4086404"/>
            <a:ext cx="927121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800" dirty="0" err="1" smtClean="0">
                <a:solidFill>
                  <a:srgbClr val="0095D5"/>
                </a:solidFill>
                <a:latin typeface="Calibri"/>
                <a:cs typeface="Calibri"/>
              </a:rPr>
              <a:t>Fadeevsky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5" name="object 71"/>
          <p:cNvSpPr txBox="1"/>
          <p:nvPr/>
        </p:nvSpPr>
        <p:spPr>
          <a:xfrm>
            <a:off x="3342708" y="4241993"/>
            <a:ext cx="44958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800" dirty="0" smtClean="0">
                <a:solidFill>
                  <a:srgbClr val="0095D5"/>
                </a:solidFill>
                <a:latin typeface="Calibri"/>
                <a:cs typeface="Calibri"/>
              </a:rPr>
              <a:t>Kaskad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6" name="object 72"/>
          <p:cNvSpPr txBox="1"/>
          <p:nvPr/>
        </p:nvSpPr>
        <p:spPr>
          <a:xfrm>
            <a:off x="2476467" y="5013176"/>
            <a:ext cx="87376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800" dirty="0" err="1" smtClean="0">
                <a:solidFill>
                  <a:srgbClr val="0095D5"/>
                </a:solidFill>
                <a:latin typeface="Calibri"/>
                <a:cs typeface="Calibri"/>
              </a:rPr>
              <a:t>Karakansky</a:t>
            </a:r>
            <a:r>
              <a:rPr lang="ru-RU" sz="800" dirty="0" smtClean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lang="en-US" sz="800" dirty="0" smtClean="0">
                <a:solidFill>
                  <a:srgbClr val="0095D5"/>
                </a:solidFill>
                <a:latin typeface="Calibri"/>
                <a:cs typeface="Calibri"/>
              </a:rPr>
              <a:t>South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7" name="object 73"/>
          <p:cNvSpPr txBox="1"/>
          <p:nvPr/>
        </p:nvSpPr>
        <p:spPr>
          <a:xfrm>
            <a:off x="569826" y="4947263"/>
            <a:ext cx="3371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1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lang="en-US" sz="800" b="1" spc="1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800" b="1" spc="1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800" b="1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800" b="1" spc="10" dirty="0" smtClean="0">
                <a:solidFill>
                  <a:srgbClr val="FFFFFF"/>
                </a:solidFill>
                <a:latin typeface="Calibri"/>
                <a:cs typeface="Calibri"/>
              </a:rPr>
              <a:t>km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8" name="object 74"/>
          <p:cNvSpPr txBox="1"/>
          <p:nvPr/>
        </p:nvSpPr>
        <p:spPr>
          <a:xfrm>
            <a:off x="1729436" y="2991314"/>
            <a:ext cx="708025" cy="705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 algn="ctr">
              <a:lnSpc>
                <a:spcPct val="100000"/>
              </a:lnSpc>
            </a:pPr>
            <a:r>
              <a:rPr sz="1000" b="1" dirty="0" smtClean="0">
                <a:solidFill>
                  <a:srgbClr val="FFFFFF"/>
                </a:solidFill>
                <a:latin typeface="Calibri"/>
                <a:cs typeface="Calibri"/>
              </a:rPr>
              <a:t>45-50</a:t>
            </a:r>
            <a:r>
              <a:rPr lang="en-US" sz="1000" b="1" dirty="0" smtClean="0">
                <a:solidFill>
                  <a:srgbClr val="FFFFFF"/>
                </a:solidFill>
                <a:latin typeface="Calibri"/>
                <a:cs typeface="Calibri"/>
              </a:rPr>
              <a:t> km</a:t>
            </a:r>
            <a:endParaRPr sz="1000" dirty="0">
              <a:latin typeface="Calibri"/>
              <a:cs typeface="Calibri"/>
            </a:endParaRPr>
          </a:p>
          <a:p>
            <a:pPr>
              <a:lnSpc>
                <a:spcPts val="800"/>
              </a:lnSpc>
              <a:spcBef>
                <a:spcPts val="39"/>
              </a:spcBef>
            </a:pPr>
            <a:endParaRPr sz="800" dirty="0"/>
          </a:p>
          <a:p>
            <a:pPr marR="59690">
              <a:lnSpc>
                <a:spcPct val="103200"/>
              </a:lnSpc>
            </a:pPr>
            <a:r>
              <a:rPr lang="en-US" sz="700" dirty="0" smtClean="0">
                <a:solidFill>
                  <a:srgbClr val="0095D5"/>
                </a:solidFill>
                <a:latin typeface="Calibri"/>
                <a:cs typeface="Calibri"/>
              </a:rPr>
              <a:t>From the coal-loading to the coal-collecting station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39" name="object 75"/>
          <p:cNvSpPr txBox="1"/>
          <p:nvPr/>
        </p:nvSpPr>
        <p:spPr>
          <a:xfrm>
            <a:off x="2352948" y="4117863"/>
            <a:ext cx="8509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800" dirty="0" smtClean="0">
                <a:solidFill>
                  <a:srgbClr val="0095D5"/>
                </a:solidFill>
                <a:latin typeface="Calibri"/>
                <a:cs typeface="Calibri"/>
              </a:rPr>
              <a:t>Vinogradovskaya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0" name="object 76"/>
          <p:cNvSpPr txBox="1"/>
          <p:nvPr/>
        </p:nvSpPr>
        <p:spPr>
          <a:xfrm>
            <a:off x="4491216" y="2353952"/>
            <a:ext cx="94488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900" dirty="0" smtClean="0">
                <a:solidFill>
                  <a:srgbClr val="221F1F"/>
                </a:solidFill>
                <a:cs typeface="Calibri"/>
              </a:rPr>
              <a:t>Vinogradovsky</a:t>
            </a:r>
          </a:p>
        </p:txBody>
      </p:sp>
      <p:sp>
        <p:nvSpPr>
          <p:cNvPr id="41" name="object 77"/>
          <p:cNvSpPr txBox="1"/>
          <p:nvPr/>
        </p:nvSpPr>
        <p:spPr>
          <a:xfrm>
            <a:off x="4898316" y="4569429"/>
            <a:ext cx="117919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900" dirty="0" smtClean="0">
                <a:solidFill>
                  <a:srgbClr val="221F1F"/>
                </a:solidFill>
                <a:cs typeface="Calibri"/>
              </a:rPr>
              <a:t>Karakansky South</a:t>
            </a:r>
          </a:p>
        </p:txBody>
      </p:sp>
      <p:sp>
        <p:nvSpPr>
          <p:cNvPr id="42" name="object 78"/>
          <p:cNvSpPr txBox="1"/>
          <p:nvPr/>
        </p:nvSpPr>
        <p:spPr>
          <a:xfrm>
            <a:off x="5923504" y="2353952"/>
            <a:ext cx="8807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dirty="0" smtClean="0">
                <a:solidFill>
                  <a:srgbClr val="221F1F"/>
                </a:solidFill>
                <a:cs typeface="Calibri"/>
              </a:rPr>
              <a:t>Cheremshansky</a:t>
            </a:r>
          </a:p>
        </p:txBody>
      </p:sp>
      <p:sp>
        <p:nvSpPr>
          <p:cNvPr id="43" name="object 79"/>
          <p:cNvSpPr txBox="1"/>
          <p:nvPr/>
        </p:nvSpPr>
        <p:spPr>
          <a:xfrm>
            <a:off x="6127720" y="4466902"/>
            <a:ext cx="60452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dirty="0" smtClean="0">
                <a:solidFill>
                  <a:srgbClr val="57585B"/>
                </a:solidFill>
                <a:cs typeface="Calibri"/>
              </a:rPr>
              <a:t>Bryansky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6" name="object 82"/>
          <p:cNvSpPr txBox="1"/>
          <p:nvPr/>
        </p:nvSpPr>
        <p:spPr>
          <a:xfrm>
            <a:off x="3130781" y="2287905"/>
            <a:ext cx="8026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900" dirty="0" err="1" smtClean="0">
                <a:solidFill>
                  <a:srgbClr val="221F1F"/>
                </a:solidFill>
                <a:latin typeface="Calibri"/>
                <a:cs typeface="Calibri"/>
              </a:rPr>
              <a:t>Kaskad</a:t>
            </a:r>
            <a:r>
              <a:rPr lang="en-US" sz="900" dirty="0">
                <a:solidFill>
                  <a:srgbClr val="221F1F"/>
                </a:solidFill>
                <a:cs typeface="Calibri"/>
              </a:rPr>
              <a:t> 2 </a:t>
            </a:r>
            <a:r>
              <a:rPr lang="en-US" sz="900" dirty="0" smtClean="0">
                <a:solidFill>
                  <a:srgbClr val="221F1F"/>
                </a:solidFill>
                <a:cs typeface="Calibri"/>
              </a:rPr>
              <a:t>washing plant</a:t>
            </a:r>
            <a:endParaRPr lang="en-US" sz="900" dirty="0">
              <a:solidFill>
                <a:srgbClr val="221F1F"/>
              </a:solidFill>
              <a:cs typeface="Calibri"/>
            </a:endParaRPr>
          </a:p>
        </p:txBody>
      </p:sp>
      <p:sp>
        <p:nvSpPr>
          <p:cNvPr id="48" name="object 84"/>
          <p:cNvSpPr txBox="1"/>
          <p:nvPr/>
        </p:nvSpPr>
        <p:spPr>
          <a:xfrm>
            <a:off x="3976866" y="4569429"/>
            <a:ext cx="124320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900" dirty="0" smtClean="0"/>
              <a:t>Operations center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9" name="object 85"/>
          <p:cNvSpPr txBox="1"/>
          <p:nvPr/>
        </p:nvSpPr>
        <p:spPr>
          <a:xfrm>
            <a:off x="2627784" y="2779204"/>
            <a:ext cx="8445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200" dirty="0" smtClean="0">
                <a:solidFill>
                  <a:srgbClr val="414042"/>
                </a:solidFill>
                <a:latin typeface="Calibri"/>
                <a:cs typeface="Calibri"/>
              </a:rPr>
              <a:t>Coal-loading</a:t>
            </a:r>
          </a:p>
          <a:p>
            <a:pPr marL="12700" algn="ctr">
              <a:lnSpc>
                <a:spcPct val="100000"/>
              </a:lnSpc>
            </a:pPr>
            <a:r>
              <a:rPr lang="en-US" sz="1200" dirty="0" smtClean="0">
                <a:solidFill>
                  <a:srgbClr val="414042"/>
                </a:solidFill>
                <a:latin typeface="Calibri"/>
                <a:cs typeface="Calibri"/>
              </a:rPr>
              <a:t>station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1" name="object 87"/>
          <p:cNvSpPr/>
          <p:nvPr/>
        </p:nvSpPr>
        <p:spPr>
          <a:xfrm>
            <a:off x="3669652" y="2860738"/>
            <a:ext cx="899185" cy="1973173"/>
          </a:xfrm>
          <a:custGeom>
            <a:avLst/>
            <a:gdLst/>
            <a:ahLst/>
            <a:cxnLst/>
            <a:rect l="l" t="t" r="r" b="b"/>
            <a:pathLst>
              <a:path w="899185" h="1973173">
                <a:moveTo>
                  <a:pt x="899185" y="1973173"/>
                </a:moveTo>
                <a:lnTo>
                  <a:pt x="431076" y="1973173"/>
                </a:lnTo>
                <a:lnTo>
                  <a:pt x="417127" y="1970345"/>
                </a:lnTo>
                <a:lnTo>
                  <a:pt x="405697" y="1962642"/>
                </a:lnTo>
                <a:lnTo>
                  <a:pt x="397959" y="1951235"/>
                </a:lnTo>
                <a:lnTo>
                  <a:pt x="395084" y="1937296"/>
                </a:lnTo>
                <a:lnTo>
                  <a:pt x="395325" y="756297"/>
                </a:lnTo>
                <a:lnTo>
                  <a:pt x="417261" y="723171"/>
                </a:lnTo>
                <a:lnTo>
                  <a:pt x="545376" y="720293"/>
                </a:lnTo>
                <a:lnTo>
                  <a:pt x="558316" y="720293"/>
                </a:lnTo>
                <a:lnTo>
                  <a:pt x="559037" y="720293"/>
                </a:lnTo>
                <a:lnTo>
                  <a:pt x="547538" y="720293"/>
                </a:lnTo>
                <a:lnTo>
                  <a:pt x="145872" y="720293"/>
                </a:lnTo>
                <a:lnTo>
                  <a:pt x="131930" y="717464"/>
                </a:lnTo>
                <a:lnTo>
                  <a:pt x="120514" y="709761"/>
                </a:lnTo>
                <a:lnTo>
                  <a:pt x="112795" y="698356"/>
                </a:lnTo>
                <a:lnTo>
                  <a:pt x="109943" y="684426"/>
                </a:lnTo>
                <a:lnTo>
                  <a:pt x="111150" y="35991"/>
                </a:lnTo>
                <a:lnTo>
                  <a:pt x="108348" y="22042"/>
                </a:lnTo>
                <a:lnTo>
                  <a:pt x="100667" y="10613"/>
                </a:lnTo>
                <a:lnTo>
                  <a:pt x="89276" y="2874"/>
                </a:lnTo>
                <a:lnTo>
                  <a:pt x="75349" y="0"/>
                </a:lnTo>
                <a:lnTo>
                  <a:pt x="0" y="0"/>
                </a:lnTo>
              </a:path>
            </a:pathLst>
          </a:custGeom>
          <a:ln w="12699">
            <a:solidFill>
              <a:srgbClr val="0096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88"/>
          <p:cNvSpPr/>
          <p:nvPr/>
        </p:nvSpPr>
        <p:spPr>
          <a:xfrm>
            <a:off x="3650604" y="2726090"/>
            <a:ext cx="407987" cy="134645"/>
          </a:xfrm>
          <a:custGeom>
            <a:avLst/>
            <a:gdLst/>
            <a:ahLst/>
            <a:cxnLst/>
            <a:rect l="l" t="t" r="r" b="b"/>
            <a:pathLst>
              <a:path w="407987" h="134645">
                <a:moveTo>
                  <a:pt x="407987" y="0"/>
                </a:moveTo>
                <a:lnTo>
                  <a:pt x="169646" y="0"/>
                </a:lnTo>
                <a:lnTo>
                  <a:pt x="155695" y="2827"/>
                </a:lnTo>
                <a:lnTo>
                  <a:pt x="144261" y="10529"/>
                </a:lnTo>
                <a:lnTo>
                  <a:pt x="136518" y="21932"/>
                </a:lnTo>
                <a:lnTo>
                  <a:pt x="133642" y="35864"/>
                </a:lnTo>
                <a:lnTo>
                  <a:pt x="133642" y="98653"/>
                </a:lnTo>
                <a:lnTo>
                  <a:pt x="130814" y="112602"/>
                </a:lnTo>
                <a:lnTo>
                  <a:pt x="123111" y="124032"/>
                </a:lnTo>
                <a:lnTo>
                  <a:pt x="111704" y="131770"/>
                </a:lnTo>
                <a:lnTo>
                  <a:pt x="97764" y="134645"/>
                </a:lnTo>
                <a:lnTo>
                  <a:pt x="0" y="134645"/>
                </a:lnTo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89"/>
          <p:cNvSpPr/>
          <p:nvPr/>
        </p:nvSpPr>
        <p:spPr>
          <a:xfrm>
            <a:off x="4111016" y="2823168"/>
            <a:ext cx="2221052" cy="757859"/>
          </a:xfrm>
          <a:custGeom>
            <a:avLst/>
            <a:gdLst/>
            <a:ahLst/>
            <a:cxnLst/>
            <a:rect l="l" t="t" r="r" b="b"/>
            <a:pathLst>
              <a:path w="2221052" h="757859">
                <a:moveTo>
                  <a:pt x="0" y="757859"/>
                </a:moveTo>
                <a:lnTo>
                  <a:pt x="1743036" y="757859"/>
                </a:lnTo>
                <a:lnTo>
                  <a:pt x="1756985" y="755031"/>
                </a:lnTo>
                <a:lnTo>
                  <a:pt x="1768415" y="747328"/>
                </a:lnTo>
                <a:lnTo>
                  <a:pt x="1776153" y="735922"/>
                </a:lnTo>
                <a:lnTo>
                  <a:pt x="1779028" y="721982"/>
                </a:lnTo>
                <a:lnTo>
                  <a:pt x="1779028" y="35991"/>
                </a:lnTo>
                <a:lnTo>
                  <a:pt x="1781856" y="22042"/>
                </a:lnTo>
                <a:lnTo>
                  <a:pt x="1789559" y="10613"/>
                </a:lnTo>
                <a:lnTo>
                  <a:pt x="1800966" y="2874"/>
                </a:lnTo>
                <a:lnTo>
                  <a:pt x="1814905" y="0"/>
                </a:lnTo>
                <a:lnTo>
                  <a:pt x="2221052" y="0"/>
                </a:lnTo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90"/>
          <p:cNvSpPr/>
          <p:nvPr/>
        </p:nvSpPr>
        <p:spPr>
          <a:xfrm>
            <a:off x="4019013" y="2702974"/>
            <a:ext cx="51063" cy="48568"/>
          </a:xfrm>
          <a:custGeom>
            <a:avLst/>
            <a:gdLst/>
            <a:ahLst/>
            <a:cxnLst/>
            <a:rect l="l" t="t" r="r" b="b"/>
            <a:pathLst>
              <a:path w="51063" h="48568">
                <a:moveTo>
                  <a:pt x="17385" y="0"/>
                </a:moveTo>
                <a:lnTo>
                  <a:pt x="7586" y="6109"/>
                </a:lnTo>
                <a:lnTo>
                  <a:pt x="1323" y="17757"/>
                </a:lnTo>
                <a:lnTo>
                  <a:pt x="0" y="34999"/>
                </a:lnTo>
                <a:lnTo>
                  <a:pt x="6958" y="43435"/>
                </a:lnTo>
                <a:lnTo>
                  <a:pt x="19344" y="48380"/>
                </a:lnTo>
                <a:lnTo>
                  <a:pt x="37548" y="48568"/>
                </a:lnTo>
                <a:lnTo>
                  <a:pt x="47331" y="39027"/>
                </a:lnTo>
                <a:lnTo>
                  <a:pt x="51063" y="25460"/>
                </a:lnTo>
                <a:lnTo>
                  <a:pt x="50519" y="20163"/>
                </a:lnTo>
                <a:lnTo>
                  <a:pt x="45041" y="9367"/>
                </a:lnTo>
                <a:lnTo>
                  <a:pt x="33901" y="2141"/>
                </a:lnTo>
                <a:lnTo>
                  <a:pt x="17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91"/>
          <p:cNvSpPr/>
          <p:nvPr/>
        </p:nvSpPr>
        <p:spPr>
          <a:xfrm>
            <a:off x="4019013" y="2702974"/>
            <a:ext cx="51063" cy="48568"/>
          </a:xfrm>
          <a:custGeom>
            <a:avLst/>
            <a:gdLst/>
            <a:ahLst/>
            <a:cxnLst/>
            <a:rect l="l" t="t" r="r" b="b"/>
            <a:pathLst>
              <a:path w="51063" h="48568">
                <a:moveTo>
                  <a:pt x="51063" y="25460"/>
                </a:moveTo>
                <a:lnTo>
                  <a:pt x="47331" y="39027"/>
                </a:lnTo>
                <a:lnTo>
                  <a:pt x="37548" y="48568"/>
                </a:lnTo>
                <a:lnTo>
                  <a:pt x="19344" y="48380"/>
                </a:lnTo>
                <a:lnTo>
                  <a:pt x="6958" y="43435"/>
                </a:lnTo>
                <a:lnTo>
                  <a:pt x="0" y="34999"/>
                </a:lnTo>
                <a:lnTo>
                  <a:pt x="1323" y="17757"/>
                </a:lnTo>
                <a:lnTo>
                  <a:pt x="7586" y="6109"/>
                </a:lnTo>
                <a:lnTo>
                  <a:pt x="17385" y="0"/>
                </a:lnTo>
                <a:lnTo>
                  <a:pt x="33901" y="2141"/>
                </a:lnTo>
                <a:lnTo>
                  <a:pt x="45041" y="9367"/>
                </a:lnTo>
                <a:lnTo>
                  <a:pt x="50519" y="20163"/>
                </a:lnTo>
                <a:lnTo>
                  <a:pt x="51063" y="25460"/>
                </a:lnTo>
                <a:close/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92"/>
          <p:cNvSpPr/>
          <p:nvPr/>
        </p:nvSpPr>
        <p:spPr>
          <a:xfrm>
            <a:off x="4525719" y="4808429"/>
            <a:ext cx="51061" cy="48573"/>
          </a:xfrm>
          <a:custGeom>
            <a:avLst/>
            <a:gdLst/>
            <a:ahLst/>
            <a:cxnLst/>
            <a:rect l="l" t="t" r="r" b="b"/>
            <a:pathLst>
              <a:path w="51061" h="48573">
                <a:moveTo>
                  <a:pt x="17373" y="0"/>
                </a:moveTo>
                <a:lnTo>
                  <a:pt x="7577" y="6111"/>
                </a:lnTo>
                <a:lnTo>
                  <a:pt x="1319" y="17761"/>
                </a:lnTo>
                <a:lnTo>
                  <a:pt x="0" y="35006"/>
                </a:lnTo>
                <a:lnTo>
                  <a:pt x="6957" y="43442"/>
                </a:lnTo>
                <a:lnTo>
                  <a:pt x="19341" y="48387"/>
                </a:lnTo>
                <a:lnTo>
                  <a:pt x="37547" y="48573"/>
                </a:lnTo>
                <a:lnTo>
                  <a:pt x="47328" y="39026"/>
                </a:lnTo>
                <a:lnTo>
                  <a:pt x="51061" y="25458"/>
                </a:lnTo>
                <a:lnTo>
                  <a:pt x="50515" y="20154"/>
                </a:lnTo>
                <a:lnTo>
                  <a:pt x="45032" y="9361"/>
                </a:lnTo>
                <a:lnTo>
                  <a:pt x="33888" y="2139"/>
                </a:lnTo>
                <a:lnTo>
                  <a:pt x="17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93"/>
          <p:cNvSpPr/>
          <p:nvPr/>
        </p:nvSpPr>
        <p:spPr>
          <a:xfrm>
            <a:off x="4525719" y="4808429"/>
            <a:ext cx="51061" cy="48573"/>
          </a:xfrm>
          <a:custGeom>
            <a:avLst/>
            <a:gdLst/>
            <a:ahLst/>
            <a:cxnLst/>
            <a:rect l="l" t="t" r="r" b="b"/>
            <a:pathLst>
              <a:path w="51061" h="48573">
                <a:moveTo>
                  <a:pt x="51061" y="25458"/>
                </a:moveTo>
                <a:lnTo>
                  <a:pt x="47328" y="39026"/>
                </a:lnTo>
                <a:lnTo>
                  <a:pt x="37547" y="48573"/>
                </a:lnTo>
                <a:lnTo>
                  <a:pt x="19341" y="48387"/>
                </a:lnTo>
                <a:lnTo>
                  <a:pt x="6957" y="43442"/>
                </a:lnTo>
                <a:lnTo>
                  <a:pt x="0" y="35006"/>
                </a:lnTo>
                <a:lnTo>
                  <a:pt x="1319" y="17761"/>
                </a:lnTo>
                <a:lnTo>
                  <a:pt x="7577" y="6111"/>
                </a:lnTo>
                <a:lnTo>
                  <a:pt x="17373" y="0"/>
                </a:lnTo>
                <a:lnTo>
                  <a:pt x="33888" y="2139"/>
                </a:lnTo>
                <a:lnTo>
                  <a:pt x="45032" y="9361"/>
                </a:lnTo>
                <a:lnTo>
                  <a:pt x="50515" y="20154"/>
                </a:lnTo>
                <a:lnTo>
                  <a:pt x="51061" y="25458"/>
                </a:lnTo>
                <a:close/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94"/>
          <p:cNvSpPr/>
          <p:nvPr/>
        </p:nvSpPr>
        <p:spPr>
          <a:xfrm>
            <a:off x="6303699" y="2797088"/>
            <a:ext cx="51062" cy="48568"/>
          </a:xfrm>
          <a:custGeom>
            <a:avLst/>
            <a:gdLst/>
            <a:ahLst/>
            <a:cxnLst/>
            <a:rect l="l" t="t" r="r" b="b"/>
            <a:pathLst>
              <a:path w="51062" h="48568">
                <a:moveTo>
                  <a:pt x="17379" y="0"/>
                </a:moveTo>
                <a:lnTo>
                  <a:pt x="7585" y="6109"/>
                </a:lnTo>
                <a:lnTo>
                  <a:pt x="1322" y="17759"/>
                </a:lnTo>
                <a:lnTo>
                  <a:pt x="0" y="35006"/>
                </a:lnTo>
                <a:lnTo>
                  <a:pt x="6959" y="43441"/>
                </a:lnTo>
                <a:lnTo>
                  <a:pt x="19345" y="48382"/>
                </a:lnTo>
                <a:lnTo>
                  <a:pt x="37549" y="48568"/>
                </a:lnTo>
                <a:lnTo>
                  <a:pt x="47331" y="39030"/>
                </a:lnTo>
                <a:lnTo>
                  <a:pt x="51062" y="25460"/>
                </a:lnTo>
                <a:lnTo>
                  <a:pt x="50518" y="20160"/>
                </a:lnTo>
                <a:lnTo>
                  <a:pt x="45039" y="9365"/>
                </a:lnTo>
                <a:lnTo>
                  <a:pt x="33898" y="2141"/>
                </a:lnTo>
                <a:lnTo>
                  <a:pt x="173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95"/>
          <p:cNvSpPr/>
          <p:nvPr/>
        </p:nvSpPr>
        <p:spPr>
          <a:xfrm>
            <a:off x="6303699" y="2797088"/>
            <a:ext cx="51062" cy="48568"/>
          </a:xfrm>
          <a:custGeom>
            <a:avLst/>
            <a:gdLst/>
            <a:ahLst/>
            <a:cxnLst/>
            <a:rect l="l" t="t" r="r" b="b"/>
            <a:pathLst>
              <a:path w="51062" h="48568">
                <a:moveTo>
                  <a:pt x="51062" y="25460"/>
                </a:moveTo>
                <a:lnTo>
                  <a:pt x="47331" y="39030"/>
                </a:lnTo>
                <a:lnTo>
                  <a:pt x="37549" y="48568"/>
                </a:lnTo>
                <a:lnTo>
                  <a:pt x="19345" y="48382"/>
                </a:lnTo>
                <a:lnTo>
                  <a:pt x="6959" y="43441"/>
                </a:lnTo>
                <a:lnTo>
                  <a:pt x="0" y="35006"/>
                </a:lnTo>
                <a:lnTo>
                  <a:pt x="1322" y="17759"/>
                </a:lnTo>
                <a:lnTo>
                  <a:pt x="7585" y="6109"/>
                </a:lnTo>
                <a:lnTo>
                  <a:pt x="17379" y="0"/>
                </a:lnTo>
                <a:lnTo>
                  <a:pt x="33898" y="2141"/>
                </a:lnTo>
                <a:lnTo>
                  <a:pt x="45039" y="9365"/>
                </a:lnTo>
                <a:lnTo>
                  <a:pt x="50518" y="20160"/>
                </a:lnTo>
                <a:lnTo>
                  <a:pt x="51062" y="25460"/>
                </a:lnTo>
                <a:close/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96"/>
          <p:cNvSpPr/>
          <p:nvPr/>
        </p:nvSpPr>
        <p:spPr>
          <a:xfrm>
            <a:off x="8146181" y="2901608"/>
            <a:ext cx="0" cy="196075"/>
          </a:xfrm>
          <a:custGeom>
            <a:avLst/>
            <a:gdLst/>
            <a:ahLst/>
            <a:cxnLst/>
            <a:rect l="l" t="t" r="r" b="b"/>
            <a:pathLst>
              <a:path h="196075">
                <a:moveTo>
                  <a:pt x="0" y="0"/>
                </a:moveTo>
                <a:lnTo>
                  <a:pt x="0" y="196075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97"/>
          <p:cNvSpPr/>
          <p:nvPr/>
        </p:nvSpPr>
        <p:spPr>
          <a:xfrm>
            <a:off x="8150944" y="2901608"/>
            <a:ext cx="0" cy="196075"/>
          </a:xfrm>
          <a:custGeom>
            <a:avLst/>
            <a:gdLst/>
            <a:ahLst/>
            <a:cxnLst/>
            <a:rect l="l" t="t" r="r" b="b"/>
            <a:pathLst>
              <a:path h="196075">
                <a:moveTo>
                  <a:pt x="0" y="0"/>
                </a:moveTo>
                <a:lnTo>
                  <a:pt x="0" y="196075"/>
                </a:lnTo>
              </a:path>
            </a:pathLst>
          </a:custGeom>
          <a:ln w="34925" cap="rnd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98"/>
          <p:cNvSpPr/>
          <p:nvPr/>
        </p:nvSpPr>
        <p:spPr>
          <a:xfrm>
            <a:off x="8086547" y="3052099"/>
            <a:ext cx="119265" cy="59639"/>
          </a:xfrm>
          <a:custGeom>
            <a:avLst/>
            <a:gdLst/>
            <a:ahLst/>
            <a:cxnLst/>
            <a:rect l="l" t="t" r="r" b="b"/>
            <a:pathLst>
              <a:path w="119265" h="59639">
                <a:moveTo>
                  <a:pt x="119265" y="0"/>
                </a:moveTo>
                <a:lnTo>
                  <a:pt x="59639" y="59639"/>
                </a:lnTo>
                <a:lnTo>
                  <a:pt x="0" y="0"/>
                </a:lnTo>
              </a:path>
            </a:pathLst>
          </a:custGeom>
          <a:ln w="34925" cap="rnd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99"/>
          <p:cNvSpPr/>
          <p:nvPr/>
        </p:nvSpPr>
        <p:spPr>
          <a:xfrm>
            <a:off x="2496540" y="5203685"/>
            <a:ext cx="905852" cy="500951"/>
          </a:xfrm>
          <a:custGeom>
            <a:avLst/>
            <a:gdLst/>
            <a:ahLst/>
            <a:cxnLst/>
            <a:rect l="l" t="t" r="r" b="b"/>
            <a:pathLst>
              <a:path w="905852" h="500951">
                <a:moveTo>
                  <a:pt x="905852" y="500951"/>
                </a:moveTo>
                <a:lnTo>
                  <a:pt x="0" y="500951"/>
                </a:lnTo>
                <a:lnTo>
                  <a:pt x="0" y="0"/>
                </a:lnTo>
                <a:lnTo>
                  <a:pt x="905852" y="0"/>
                </a:lnTo>
                <a:lnTo>
                  <a:pt x="905852" y="500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105"/>
          <p:cNvSpPr/>
          <p:nvPr/>
        </p:nvSpPr>
        <p:spPr>
          <a:xfrm>
            <a:off x="1988393" y="4264397"/>
            <a:ext cx="0" cy="23342"/>
          </a:xfrm>
          <a:custGeom>
            <a:avLst/>
            <a:gdLst/>
            <a:ahLst/>
            <a:cxnLst/>
            <a:rect l="l" t="t" r="r" b="b"/>
            <a:pathLst>
              <a:path h="23342">
                <a:moveTo>
                  <a:pt x="0" y="0"/>
                </a:moveTo>
                <a:lnTo>
                  <a:pt x="0" y="23342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106"/>
          <p:cNvSpPr/>
          <p:nvPr/>
        </p:nvSpPr>
        <p:spPr>
          <a:xfrm>
            <a:off x="1982043" y="427606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23342">
            <a:solidFill>
              <a:srgbClr val="0095D5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109"/>
          <p:cNvSpPr/>
          <p:nvPr/>
        </p:nvSpPr>
        <p:spPr>
          <a:xfrm>
            <a:off x="7642099" y="4483483"/>
            <a:ext cx="1008151" cy="108026"/>
          </a:xfrm>
          <a:custGeom>
            <a:avLst/>
            <a:gdLst/>
            <a:ahLst/>
            <a:cxnLst/>
            <a:rect l="l" t="t" r="r" b="b"/>
            <a:pathLst>
              <a:path w="1008151" h="108026">
                <a:moveTo>
                  <a:pt x="1008151" y="108026"/>
                </a:moveTo>
                <a:lnTo>
                  <a:pt x="1008151" y="64300"/>
                </a:lnTo>
                <a:lnTo>
                  <a:pt x="563206" y="64300"/>
                </a:lnTo>
                <a:lnTo>
                  <a:pt x="511594" y="0"/>
                </a:lnTo>
                <a:lnTo>
                  <a:pt x="453644" y="64300"/>
                </a:lnTo>
                <a:lnTo>
                  <a:pt x="0" y="64300"/>
                </a:lnTo>
                <a:lnTo>
                  <a:pt x="0" y="108026"/>
                </a:lnTo>
              </a:path>
            </a:pathLst>
          </a:custGeom>
          <a:ln w="25400" cap="rnd">
            <a:solidFill>
              <a:srgbClr val="0095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110"/>
          <p:cNvSpPr txBox="1"/>
          <p:nvPr/>
        </p:nvSpPr>
        <p:spPr>
          <a:xfrm>
            <a:off x="3704256" y="5945753"/>
            <a:ext cx="2019872" cy="682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6350" indent="-12700">
              <a:lnSpc>
                <a:spcPct val="96300"/>
              </a:lnSpc>
            </a:pPr>
            <a:r>
              <a:rPr lang="en-US" sz="2400" spc="40" dirty="0" smtClean="0">
                <a:solidFill>
                  <a:srgbClr val="0095D5"/>
                </a:solidFill>
                <a:latin typeface="Calibri"/>
                <a:cs typeface="Calibri"/>
              </a:rPr>
              <a:t>million tonnes</a:t>
            </a:r>
            <a:r>
              <a:rPr sz="2400" smtClean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sz="1100" smtClean="0">
                <a:solidFill>
                  <a:srgbClr val="808285"/>
                </a:solidFill>
                <a:latin typeface="Calibri"/>
                <a:cs typeface="Calibri"/>
              </a:rPr>
              <a:t>1</a:t>
            </a:r>
            <a:r>
              <a:rPr lang="ru-RU" sz="1100" dirty="0" smtClean="0">
                <a:solidFill>
                  <a:srgbClr val="808285"/>
                </a:solidFill>
                <a:latin typeface="Calibri"/>
                <a:cs typeface="Calibri"/>
              </a:rPr>
              <a:t>1,3 </a:t>
            </a:r>
            <a:r>
              <a:rPr lang="en-US" sz="1100" dirty="0" smtClean="0">
                <a:solidFill>
                  <a:srgbClr val="808285"/>
                </a:solidFill>
                <a:latin typeface="Calibri"/>
                <a:cs typeface="Calibri"/>
              </a:rPr>
              <a:t>million tonnes transported in 201</a:t>
            </a:r>
            <a:r>
              <a:rPr lang="ru-RU" sz="1100" dirty="0" smtClean="0">
                <a:solidFill>
                  <a:srgbClr val="808285"/>
                </a:solidFill>
                <a:latin typeface="Calibri"/>
                <a:cs typeface="Calibri"/>
              </a:rPr>
              <a:t>5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68" name="object 111"/>
          <p:cNvSpPr txBox="1"/>
          <p:nvPr/>
        </p:nvSpPr>
        <p:spPr>
          <a:xfrm>
            <a:off x="7156212" y="1358900"/>
            <a:ext cx="1880284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3500" b="1" spc="-140" dirty="0" smtClean="0">
                <a:solidFill>
                  <a:srgbClr val="414042"/>
                </a:solidFill>
                <a:latin typeface="Calibri"/>
                <a:cs typeface="Calibri"/>
              </a:rPr>
              <a:t>USD </a:t>
            </a:r>
            <a:r>
              <a:rPr sz="3500" b="1" spc="-50" dirty="0" smtClean="0">
                <a:solidFill>
                  <a:srgbClr val="414042"/>
                </a:solidFill>
                <a:latin typeface="Calibri"/>
                <a:cs typeface="Calibri"/>
              </a:rPr>
              <a:t>1</a:t>
            </a:r>
            <a:r>
              <a:rPr sz="3500" b="1" spc="-25" dirty="0" smtClean="0">
                <a:solidFill>
                  <a:srgbClr val="414042"/>
                </a:solidFill>
                <a:latin typeface="Calibri"/>
                <a:cs typeface="Calibri"/>
              </a:rPr>
              <a:t>5</a:t>
            </a:r>
            <a:r>
              <a:rPr sz="3500" b="1" dirty="0" smtClean="0">
                <a:solidFill>
                  <a:srgbClr val="414042"/>
                </a:solidFill>
                <a:latin typeface="Calibri"/>
                <a:cs typeface="Calibri"/>
              </a:rPr>
              <a:t>0</a:t>
            </a:r>
            <a:endParaRPr sz="3500" dirty="0">
              <a:latin typeface="Calibri"/>
              <a:cs typeface="Calibri"/>
            </a:endParaRPr>
          </a:p>
        </p:txBody>
      </p:sp>
      <p:sp>
        <p:nvSpPr>
          <p:cNvPr id="69" name="object 112"/>
          <p:cNvSpPr txBox="1"/>
          <p:nvPr/>
        </p:nvSpPr>
        <p:spPr>
          <a:xfrm>
            <a:off x="7452320" y="1700808"/>
            <a:ext cx="1357337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500" b="1" spc="35" dirty="0" smtClean="0">
                <a:solidFill>
                  <a:srgbClr val="414042"/>
                </a:solidFill>
                <a:latin typeface="Calibri"/>
                <a:cs typeface="Calibri"/>
              </a:rPr>
              <a:t>million</a:t>
            </a:r>
            <a:endParaRPr sz="3500" dirty="0">
              <a:latin typeface="Calibri"/>
              <a:cs typeface="Calibri"/>
            </a:endParaRPr>
          </a:p>
        </p:txBody>
      </p:sp>
      <p:sp>
        <p:nvSpPr>
          <p:cNvPr id="70" name="object 113"/>
          <p:cNvSpPr txBox="1"/>
          <p:nvPr/>
        </p:nvSpPr>
        <p:spPr>
          <a:xfrm>
            <a:off x="7256448" y="3099904"/>
            <a:ext cx="1780048" cy="1360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2540" algn="ctr">
              <a:lnSpc>
                <a:spcPct val="100499"/>
              </a:lnSpc>
            </a:pPr>
            <a:r>
              <a:rPr lang="en-US" sz="2400" b="1" spc="-20" dirty="0" smtClean="0">
                <a:solidFill>
                  <a:srgbClr val="0095D5"/>
                </a:solidFill>
                <a:latin typeface="Calibri"/>
                <a:cs typeface="Calibri"/>
              </a:rPr>
              <a:t>USD </a:t>
            </a:r>
            <a:r>
              <a:rPr sz="2400" b="1" spc="15" dirty="0" smtClean="0">
                <a:solidFill>
                  <a:srgbClr val="0095D5"/>
                </a:solidFill>
                <a:latin typeface="Calibri"/>
                <a:cs typeface="Calibri"/>
              </a:rPr>
              <a:t>6</a:t>
            </a:r>
            <a:r>
              <a:rPr sz="2400" b="1" spc="65" dirty="0" smtClean="0">
                <a:solidFill>
                  <a:srgbClr val="0095D5"/>
                </a:solidFill>
                <a:latin typeface="Calibri"/>
                <a:cs typeface="Calibri"/>
              </a:rPr>
              <a:t>0</a:t>
            </a:r>
            <a:r>
              <a:rPr sz="2400" b="1" spc="-135" dirty="0" smtClean="0">
                <a:solidFill>
                  <a:srgbClr val="0095D5"/>
                </a:solidFill>
                <a:latin typeface="Calibri"/>
                <a:cs typeface="Calibri"/>
              </a:rPr>
              <a:t>-</a:t>
            </a:r>
            <a:r>
              <a:rPr sz="2400" b="1" spc="-50" dirty="0" smtClean="0">
                <a:solidFill>
                  <a:srgbClr val="0095D5"/>
                </a:solidFill>
                <a:latin typeface="Calibri"/>
                <a:cs typeface="Calibri"/>
              </a:rPr>
              <a:t>1</a:t>
            </a:r>
            <a:r>
              <a:rPr sz="2400" b="1" spc="40" dirty="0" smtClean="0">
                <a:solidFill>
                  <a:srgbClr val="0095D5"/>
                </a:solidFill>
                <a:latin typeface="Calibri"/>
                <a:cs typeface="Calibri"/>
              </a:rPr>
              <a:t>0</a:t>
            </a:r>
            <a:r>
              <a:rPr sz="2400" b="1" dirty="0" smtClean="0">
                <a:solidFill>
                  <a:srgbClr val="0095D5"/>
                </a:solidFill>
                <a:latin typeface="Calibri"/>
                <a:cs typeface="Calibri"/>
              </a:rPr>
              <a:t>0 </a:t>
            </a:r>
            <a:r>
              <a:rPr lang="en-US" sz="2400" b="1" spc="30" dirty="0" smtClean="0">
                <a:solidFill>
                  <a:srgbClr val="0095D5"/>
                </a:solidFill>
                <a:latin typeface="Calibri"/>
                <a:cs typeface="Calibri"/>
              </a:rPr>
              <a:t>million</a:t>
            </a:r>
          </a:p>
          <a:p>
            <a:pPr marL="12700" marR="6350" indent="-2540" algn="ctr">
              <a:lnSpc>
                <a:spcPct val="100499"/>
              </a:lnSpc>
            </a:pPr>
            <a:r>
              <a:rPr lang="en-US" sz="1000" dirty="0" smtClean="0">
                <a:solidFill>
                  <a:srgbClr val="0095D5"/>
                </a:solidFill>
                <a:latin typeface="Calibri"/>
                <a:cs typeface="Calibri"/>
              </a:rPr>
              <a:t>Cost to launch an open-pit mine with</a:t>
            </a:r>
            <a:r>
              <a:rPr sz="1000" dirty="0" smtClean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lang="en-US" sz="1000" dirty="0" smtClean="0">
                <a:solidFill>
                  <a:srgbClr val="0095D5"/>
                </a:solidFill>
                <a:latin typeface="Calibri"/>
                <a:cs typeface="Calibri"/>
              </a:rPr>
              <a:t>a </a:t>
            </a:r>
            <a:r>
              <a:rPr lang="en-US" sz="1000" dirty="0" smtClean="0">
                <a:solidFill>
                  <a:srgbClr val="414042"/>
                </a:solidFill>
                <a:cs typeface="Calibri"/>
              </a:rPr>
              <a:t>capacity of </a:t>
            </a:r>
            <a:r>
              <a:rPr sz="1000" dirty="0" smtClean="0">
                <a:solidFill>
                  <a:srgbClr val="414042"/>
                </a:solidFill>
                <a:latin typeface="Calibri"/>
                <a:cs typeface="Calibri"/>
              </a:rPr>
              <a:t>3-5 </a:t>
            </a:r>
            <a:r>
              <a:rPr lang="en-US" sz="1000" dirty="0" smtClean="0">
                <a:solidFill>
                  <a:srgbClr val="414042"/>
                </a:solidFill>
                <a:latin typeface="Calibri"/>
                <a:cs typeface="Calibri"/>
              </a:rPr>
              <a:t>million tonnes per year </a:t>
            </a:r>
            <a:r>
              <a:rPr lang="en-US" sz="1000" dirty="0" smtClean="0">
                <a:solidFill>
                  <a:srgbClr val="0095D5"/>
                </a:solidFill>
                <a:latin typeface="Calibri"/>
                <a:cs typeface="Calibri"/>
              </a:rPr>
              <a:t>with existing infrastructure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1" name="object 114"/>
          <p:cNvSpPr txBox="1"/>
          <p:nvPr/>
        </p:nvSpPr>
        <p:spPr>
          <a:xfrm>
            <a:off x="6405909" y="2741104"/>
            <a:ext cx="50292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dirty="0" smtClean="0">
                <a:solidFill>
                  <a:srgbClr val="0095D5"/>
                </a:solidFill>
                <a:cs typeface="Calibri"/>
              </a:rPr>
              <a:t>Kaskad</a:t>
            </a:r>
          </a:p>
        </p:txBody>
      </p:sp>
      <p:sp>
        <p:nvSpPr>
          <p:cNvPr id="72" name="object 115"/>
          <p:cNvSpPr txBox="1"/>
          <p:nvPr/>
        </p:nvSpPr>
        <p:spPr>
          <a:xfrm>
            <a:off x="4616999" y="4747869"/>
            <a:ext cx="97980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dirty="0" err="1" smtClean="0">
                <a:solidFill>
                  <a:srgbClr val="0095D5"/>
                </a:solidFill>
                <a:cs typeface="Calibri"/>
              </a:rPr>
              <a:t>Karakansky</a:t>
            </a:r>
            <a:r>
              <a:rPr lang="en-US" sz="900" dirty="0" smtClean="0">
                <a:solidFill>
                  <a:srgbClr val="0095D5"/>
                </a:solidFill>
                <a:cs typeface="Calibri"/>
              </a:rPr>
              <a:t> South</a:t>
            </a:r>
            <a:endParaRPr lang="en-US" sz="900" dirty="0">
              <a:cs typeface="Calibri"/>
            </a:endParaRPr>
          </a:p>
        </p:txBody>
      </p:sp>
      <p:sp>
        <p:nvSpPr>
          <p:cNvPr id="73" name="object 116"/>
          <p:cNvSpPr txBox="1"/>
          <p:nvPr/>
        </p:nvSpPr>
        <p:spPr>
          <a:xfrm>
            <a:off x="7236296" y="2216360"/>
            <a:ext cx="187220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0" marR="215900" indent="-635" algn="ctr">
              <a:lnSpc>
                <a:spcPct val="100000"/>
              </a:lnSpc>
            </a:pPr>
            <a:r>
              <a:rPr lang="en-US" sz="1000" dirty="0" smtClean="0">
                <a:latin typeface="Calibri"/>
                <a:cs typeface="Calibri"/>
              </a:rPr>
              <a:t>Cost to launch an</a:t>
            </a:r>
            <a:r>
              <a:rPr lang="en-US" sz="1000" dirty="0">
                <a:latin typeface="Calibri"/>
                <a:cs typeface="Calibri"/>
              </a:rPr>
              <a:t> </a:t>
            </a:r>
            <a:r>
              <a:rPr lang="en-US" sz="1000" dirty="0" smtClean="0">
                <a:latin typeface="Calibri"/>
                <a:cs typeface="Calibri"/>
              </a:rPr>
              <a:t>open-pit mine </a:t>
            </a:r>
            <a:r>
              <a:rPr lang="en-US" sz="1000" dirty="0" smtClean="0">
                <a:solidFill>
                  <a:srgbClr val="0095D5"/>
                </a:solidFill>
                <a:latin typeface="Calibri"/>
                <a:cs typeface="Calibri"/>
              </a:rPr>
              <a:t>with </a:t>
            </a:r>
            <a:r>
              <a:rPr lang="en-US" sz="1000" dirty="0">
                <a:solidFill>
                  <a:srgbClr val="0095D5"/>
                </a:solidFill>
                <a:cs typeface="Calibri"/>
              </a:rPr>
              <a:t>a </a:t>
            </a:r>
            <a:r>
              <a:rPr lang="en-US" sz="1000" dirty="0" smtClean="0">
                <a:solidFill>
                  <a:srgbClr val="0095D5"/>
                </a:solidFill>
                <a:cs typeface="Calibri"/>
              </a:rPr>
              <a:t>capacity of</a:t>
            </a:r>
            <a:r>
              <a:rPr sz="1000" dirty="0" smtClean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95D5"/>
                </a:solidFill>
                <a:latin typeface="Calibri"/>
                <a:cs typeface="Calibri"/>
              </a:rPr>
              <a:t>3-5 </a:t>
            </a:r>
            <a:r>
              <a:rPr lang="en-US" sz="1000" dirty="0" smtClean="0">
                <a:solidFill>
                  <a:srgbClr val="0095D5"/>
                </a:solidFill>
                <a:latin typeface="Calibri"/>
                <a:cs typeface="Calibri"/>
              </a:rPr>
              <a:t>million tonnes per year</a:t>
            </a:r>
            <a:endParaRPr sz="1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1000" dirty="0" smtClean="0">
                <a:latin typeface="Calibri"/>
                <a:cs typeface="Calibri"/>
              </a:rPr>
              <a:t>from the </a:t>
            </a:r>
            <a:r>
              <a:rPr lang="en-US" sz="1000" dirty="0" err="1" smtClean="0">
                <a:latin typeface="Calibri"/>
                <a:cs typeface="Calibri"/>
              </a:rPr>
              <a:t>greenfield</a:t>
            </a:r>
            <a:r>
              <a:rPr lang="en-US" sz="1000" dirty="0" smtClean="0">
                <a:latin typeface="Calibri"/>
                <a:cs typeface="Calibri"/>
              </a:rPr>
              <a:t> </a:t>
            </a:r>
            <a:r>
              <a:rPr lang="en-US" sz="1000" dirty="0" smtClean="0"/>
              <a:t>stage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4" name="object 117"/>
          <p:cNvSpPr txBox="1"/>
          <p:nvPr/>
        </p:nvSpPr>
        <p:spPr>
          <a:xfrm>
            <a:off x="7308304" y="4581128"/>
            <a:ext cx="1656184" cy="31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50" b="1" spc="-35" dirty="0" smtClean="0">
                <a:solidFill>
                  <a:srgbClr val="0095D5"/>
                </a:solidFill>
                <a:latin typeface="Calibri"/>
                <a:cs typeface="Calibri"/>
              </a:rPr>
              <a:t>USD </a:t>
            </a:r>
            <a:r>
              <a:rPr sz="2050" b="1" spc="-15" dirty="0" smtClean="0">
                <a:solidFill>
                  <a:srgbClr val="0095D5"/>
                </a:solidFill>
                <a:latin typeface="Calibri"/>
                <a:cs typeface="Calibri"/>
              </a:rPr>
              <a:t>2</a:t>
            </a:r>
            <a:r>
              <a:rPr sz="2050" b="1" dirty="0" smtClean="0">
                <a:solidFill>
                  <a:srgbClr val="0095D5"/>
                </a:solidFill>
                <a:latin typeface="Calibri"/>
                <a:cs typeface="Calibri"/>
              </a:rPr>
              <a:t>0 </a:t>
            </a:r>
            <a:r>
              <a:rPr lang="en-US" sz="2050" b="1" spc="25" dirty="0" smtClean="0">
                <a:solidFill>
                  <a:srgbClr val="0095D5"/>
                </a:solidFill>
                <a:latin typeface="Calibri"/>
                <a:cs typeface="Calibri"/>
              </a:rPr>
              <a:t>million</a:t>
            </a:r>
            <a:endParaRPr sz="2050" dirty="0">
              <a:latin typeface="Calibri"/>
              <a:cs typeface="Calibri"/>
            </a:endParaRPr>
          </a:p>
        </p:txBody>
      </p:sp>
      <p:sp>
        <p:nvSpPr>
          <p:cNvPr id="75" name="object 118"/>
          <p:cNvSpPr txBox="1"/>
          <p:nvPr/>
        </p:nvSpPr>
        <p:spPr>
          <a:xfrm>
            <a:off x="7148350" y="5919663"/>
            <a:ext cx="199565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 algn="ctr">
              <a:lnSpc>
                <a:spcPct val="100000"/>
              </a:lnSpc>
            </a:pPr>
            <a:r>
              <a:rPr lang="en-US" sz="1000" dirty="0" smtClean="0">
                <a:solidFill>
                  <a:srgbClr val="0095D5"/>
                </a:solidFill>
                <a:latin typeface="Calibri"/>
                <a:cs typeface="Calibri"/>
              </a:rPr>
              <a:t>Investment into mining equipment per each 1 million tonnes of coal production capacity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7" name="object 120"/>
          <p:cNvSpPr txBox="1"/>
          <p:nvPr/>
        </p:nvSpPr>
        <p:spPr>
          <a:xfrm>
            <a:off x="2558105" y="5301208"/>
            <a:ext cx="7897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6350" indent="-26034" algn="ctr"/>
            <a:r>
              <a:rPr lang="en-US" sz="800" b="1" spc="10" dirty="0" smtClean="0">
                <a:solidFill>
                  <a:srgbClr val="414042"/>
                </a:solidFill>
                <a:cs typeface="Calibri"/>
              </a:rPr>
              <a:t>Diameter</a:t>
            </a:r>
            <a:r>
              <a:rPr lang="en-US" sz="800" b="1" spc="10" dirty="0" smtClean="0">
                <a:solidFill>
                  <a:srgbClr val="414042"/>
                </a:solidFill>
                <a:latin typeface="Calibri"/>
                <a:cs typeface="Calibri"/>
              </a:rPr>
              <a:t> of industrial cluster</a:t>
            </a:r>
            <a:r>
              <a:rPr sz="800" b="1" dirty="0" smtClean="0">
                <a:solidFill>
                  <a:srgbClr val="414042"/>
                </a:solidFill>
                <a:latin typeface="Calibri"/>
                <a:cs typeface="Calibri"/>
              </a:rPr>
              <a:t>: </a:t>
            </a:r>
            <a:r>
              <a:rPr sz="800" b="1" dirty="0">
                <a:solidFill>
                  <a:srgbClr val="0095D5"/>
                </a:solidFill>
                <a:latin typeface="Calibri"/>
                <a:cs typeface="Calibri"/>
              </a:rPr>
              <a:t>10 </a:t>
            </a:r>
            <a:r>
              <a:rPr lang="en-US" sz="800" b="1" spc="15" dirty="0" smtClean="0">
                <a:solidFill>
                  <a:srgbClr val="0095D5"/>
                </a:solidFill>
                <a:latin typeface="Calibri"/>
                <a:cs typeface="Calibri"/>
              </a:rPr>
              <a:t>km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78" name="object 270"/>
          <p:cNvSpPr/>
          <p:nvPr/>
        </p:nvSpPr>
        <p:spPr>
          <a:xfrm>
            <a:off x="231292" y="3274599"/>
            <a:ext cx="1432439" cy="5724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271"/>
          <p:cNvSpPr/>
          <p:nvPr/>
        </p:nvSpPr>
        <p:spPr>
          <a:xfrm>
            <a:off x="1655000" y="3828478"/>
            <a:ext cx="5359" cy="1244"/>
          </a:xfrm>
          <a:custGeom>
            <a:avLst/>
            <a:gdLst/>
            <a:ahLst/>
            <a:cxnLst/>
            <a:rect l="l" t="t" r="r" b="b"/>
            <a:pathLst>
              <a:path w="5359" h="1244">
                <a:moveTo>
                  <a:pt x="5359" y="0"/>
                </a:moveTo>
                <a:lnTo>
                  <a:pt x="1905" y="190"/>
                </a:lnTo>
                <a:lnTo>
                  <a:pt x="0" y="406"/>
                </a:lnTo>
                <a:lnTo>
                  <a:pt x="0" y="850"/>
                </a:lnTo>
                <a:lnTo>
                  <a:pt x="1905" y="1054"/>
                </a:lnTo>
                <a:lnTo>
                  <a:pt x="5359" y="1244"/>
                </a:lnTo>
                <a:lnTo>
                  <a:pt x="5359" y="0"/>
                </a:lnTo>
              </a:path>
            </a:pathLst>
          </a:custGeom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272"/>
          <p:cNvSpPr/>
          <p:nvPr/>
        </p:nvSpPr>
        <p:spPr>
          <a:xfrm>
            <a:off x="1658556" y="3828601"/>
            <a:ext cx="1790" cy="1050"/>
          </a:xfrm>
          <a:custGeom>
            <a:avLst/>
            <a:gdLst/>
            <a:ahLst/>
            <a:cxnLst/>
            <a:rect l="l" t="t" r="r" b="b"/>
            <a:pathLst>
              <a:path w="1790" h="1050">
                <a:moveTo>
                  <a:pt x="1790" y="1050"/>
                </a:moveTo>
                <a:lnTo>
                  <a:pt x="1790" y="0"/>
                </a:lnTo>
                <a:lnTo>
                  <a:pt x="1395" y="46"/>
                </a:lnTo>
                <a:lnTo>
                  <a:pt x="0" y="525"/>
                </a:lnTo>
                <a:lnTo>
                  <a:pt x="1390" y="1005"/>
                </a:lnTo>
                <a:lnTo>
                  <a:pt x="1790" y="1050"/>
                </a:lnTo>
              </a:path>
            </a:pathLst>
          </a:custGeom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273"/>
          <p:cNvSpPr/>
          <p:nvPr/>
        </p:nvSpPr>
        <p:spPr>
          <a:xfrm>
            <a:off x="1534413" y="3827595"/>
            <a:ext cx="125945" cy="3118"/>
          </a:xfrm>
          <a:custGeom>
            <a:avLst/>
            <a:gdLst/>
            <a:ahLst/>
            <a:cxnLst/>
            <a:rect l="l" t="t" r="r" b="b"/>
            <a:pathLst>
              <a:path w="125945" h="3118">
                <a:moveTo>
                  <a:pt x="47594" y="0"/>
                </a:moveTo>
                <a:lnTo>
                  <a:pt x="5329" y="889"/>
                </a:lnTo>
                <a:lnTo>
                  <a:pt x="0" y="1518"/>
                </a:lnTo>
                <a:lnTo>
                  <a:pt x="3044" y="1986"/>
                </a:lnTo>
                <a:lnTo>
                  <a:pt x="11563" y="2403"/>
                </a:lnTo>
                <a:lnTo>
                  <a:pt x="24728" y="2747"/>
                </a:lnTo>
                <a:lnTo>
                  <a:pt x="67729" y="3118"/>
                </a:lnTo>
                <a:lnTo>
                  <a:pt x="110498" y="2746"/>
                </a:lnTo>
                <a:lnTo>
                  <a:pt x="120959" y="2490"/>
                </a:lnTo>
                <a:lnTo>
                  <a:pt x="125945" y="2318"/>
                </a:lnTo>
                <a:lnTo>
                  <a:pt x="125945" y="692"/>
                </a:lnTo>
                <a:lnTo>
                  <a:pt x="116876" y="416"/>
                </a:lnTo>
                <a:lnTo>
                  <a:pt x="105422" y="194"/>
                </a:lnTo>
                <a:lnTo>
                  <a:pt x="92000" y="33"/>
                </a:lnTo>
                <a:lnTo>
                  <a:pt x="47594" y="0"/>
                </a:lnTo>
              </a:path>
            </a:pathLst>
          </a:custGeom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274"/>
          <p:cNvSpPr/>
          <p:nvPr/>
        </p:nvSpPr>
        <p:spPr>
          <a:xfrm>
            <a:off x="1341755" y="3827595"/>
            <a:ext cx="135445" cy="3118"/>
          </a:xfrm>
          <a:custGeom>
            <a:avLst/>
            <a:gdLst/>
            <a:ahLst/>
            <a:cxnLst/>
            <a:rect l="l" t="t" r="r" b="b"/>
            <a:pathLst>
              <a:path w="135445" h="3118">
                <a:moveTo>
                  <a:pt x="47594" y="0"/>
                </a:moveTo>
                <a:lnTo>
                  <a:pt x="5329" y="889"/>
                </a:lnTo>
                <a:lnTo>
                  <a:pt x="0" y="1518"/>
                </a:lnTo>
                <a:lnTo>
                  <a:pt x="3044" y="1986"/>
                </a:lnTo>
                <a:lnTo>
                  <a:pt x="11563" y="2403"/>
                </a:lnTo>
                <a:lnTo>
                  <a:pt x="24639" y="2746"/>
                </a:lnTo>
                <a:lnTo>
                  <a:pt x="67729" y="3118"/>
                </a:lnTo>
                <a:lnTo>
                  <a:pt x="105590" y="2839"/>
                </a:lnTo>
                <a:lnTo>
                  <a:pt x="119982" y="2527"/>
                </a:lnTo>
                <a:lnTo>
                  <a:pt x="130123" y="2132"/>
                </a:lnTo>
                <a:lnTo>
                  <a:pt x="135095" y="1678"/>
                </a:lnTo>
                <a:lnTo>
                  <a:pt x="135445" y="1518"/>
                </a:lnTo>
                <a:lnTo>
                  <a:pt x="132401" y="1036"/>
                </a:lnTo>
                <a:lnTo>
                  <a:pt x="123881" y="619"/>
                </a:lnTo>
                <a:lnTo>
                  <a:pt x="110805" y="285"/>
                </a:lnTo>
                <a:lnTo>
                  <a:pt x="94090" y="52"/>
                </a:lnTo>
                <a:lnTo>
                  <a:pt x="47594" y="0"/>
                </a:lnTo>
              </a:path>
            </a:pathLst>
          </a:custGeom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276"/>
          <p:cNvSpPr/>
          <p:nvPr/>
        </p:nvSpPr>
        <p:spPr>
          <a:xfrm>
            <a:off x="199504" y="2842209"/>
            <a:ext cx="1467192" cy="12387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275"/>
          <p:cNvSpPr/>
          <p:nvPr/>
        </p:nvSpPr>
        <p:spPr>
          <a:xfrm>
            <a:off x="1345336" y="3825531"/>
            <a:ext cx="304901" cy="71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335"/>
          <p:cNvSpPr txBox="1"/>
          <p:nvPr/>
        </p:nvSpPr>
        <p:spPr>
          <a:xfrm>
            <a:off x="4860032" y="3328974"/>
            <a:ext cx="85407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900" dirty="0" smtClean="0">
                <a:solidFill>
                  <a:srgbClr val="808285"/>
                </a:solidFill>
                <a:cs typeface="Calibri"/>
              </a:rPr>
              <a:t>Listvenichny</a:t>
            </a:r>
          </a:p>
        </p:txBody>
      </p:sp>
      <p:sp>
        <p:nvSpPr>
          <p:cNvPr id="87" name="object 340"/>
          <p:cNvSpPr/>
          <p:nvPr/>
        </p:nvSpPr>
        <p:spPr>
          <a:xfrm>
            <a:off x="4189012" y="4983127"/>
            <a:ext cx="135051" cy="87922"/>
          </a:xfrm>
          <a:custGeom>
            <a:avLst/>
            <a:gdLst/>
            <a:ahLst/>
            <a:cxnLst/>
            <a:rect l="l" t="t" r="r" b="b"/>
            <a:pathLst>
              <a:path w="135051" h="87922">
                <a:moveTo>
                  <a:pt x="0" y="2364"/>
                </a:moveTo>
                <a:lnTo>
                  <a:pt x="13451" y="87203"/>
                </a:lnTo>
                <a:lnTo>
                  <a:pt x="26504" y="87922"/>
                </a:lnTo>
                <a:lnTo>
                  <a:pt x="38741" y="87834"/>
                </a:lnTo>
                <a:lnTo>
                  <a:pt x="50393" y="87167"/>
                </a:lnTo>
                <a:lnTo>
                  <a:pt x="61693" y="86151"/>
                </a:lnTo>
                <a:lnTo>
                  <a:pt x="72872" y="85015"/>
                </a:lnTo>
                <a:lnTo>
                  <a:pt x="84162" y="83988"/>
                </a:lnTo>
                <a:lnTo>
                  <a:pt x="95793" y="83298"/>
                </a:lnTo>
                <a:lnTo>
                  <a:pt x="107997" y="83176"/>
                </a:lnTo>
                <a:lnTo>
                  <a:pt x="133366" y="83176"/>
                </a:lnTo>
                <a:lnTo>
                  <a:pt x="128055" y="75697"/>
                </a:lnTo>
                <a:lnTo>
                  <a:pt x="121042" y="65564"/>
                </a:lnTo>
                <a:lnTo>
                  <a:pt x="115124" y="55892"/>
                </a:lnTo>
                <a:lnTo>
                  <a:pt x="109864" y="45226"/>
                </a:lnTo>
                <a:lnTo>
                  <a:pt x="104832" y="32111"/>
                </a:lnTo>
                <a:lnTo>
                  <a:pt x="113557" y="21197"/>
                </a:lnTo>
                <a:lnTo>
                  <a:pt x="119098" y="11395"/>
                </a:lnTo>
                <a:lnTo>
                  <a:pt x="120673" y="4735"/>
                </a:lnTo>
                <a:lnTo>
                  <a:pt x="27064" y="4735"/>
                </a:lnTo>
                <a:lnTo>
                  <a:pt x="14050" y="4061"/>
                </a:lnTo>
                <a:lnTo>
                  <a:pt x="0" y="2364"/>
                </a:lnTo>
                <a:close/>
              </a:path>
              <a:path w="135051" h="87922">
                <a:moveTo>
                  <a:pt x="133366" y="83176"/>
                </a:moveTo>
                <a:lnTo>
                  <a:pt x="107997" y="83176"/>
                </a:lnTo>
                <a:lnTo>
                  <a:pt x="121006" y="83850"/>
                </a:lnTo>
                <a:lnTo>
                  <a:pt x="135051" y="85549"/>
                </a:lnTo>
                <a:lnTo>
                  <a:pt x="133366" y="83176"/>
                </a:lnTo>
                <a:close/>
              </a:path>
              <a:path w="135051" h="87922">
                <a:moveTo>
                  <a:pt x="108572" y="0"/>
                </a:moveTo>
                <a:lnTo>
                  <a:pt x="96336" y="88"/>
                </a:lnTo>
                <a:lnTo>
                  <a:pt x="84682" y="753"/>
                </a:lnTo>
                <a:lnTo>
                  <a:pt x="73381" y="1767"/>
                </a:lnTo>
                <a:lnTo>
                  <a:pt x="62200" y="2901"/>
                </a:lnTo>
                <a:lnTo>
                  <a:pt x="50907" y="3926"/>
                </a:lnTo>
                <a:lnTo>
                  <a:pt x="39273" y="4613"/>
                </a:lnTo>
                <a:lnTo>
                  <a:pt x="27064" y="4735"/>
                </a:lnTo>
                <a:lnTo>
                  <a:pt x="120673" y="4735"/>
                </a:lnTo>
                <a:lnTo>
                  <a:pt x="121623" y="717"/>
                </a:lnTo>
                <a:lnTo>
                  <a:pt x="108572" y="0"/>
                </a:lnTo>
                <a:close/>
              </a:path>
            </a:pathLst>
          </a:custGeom>
          <a:solidFill>
            <a:srgbClr val="449CD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341"/>
          <p:cNvSpPr/>
          <p:nvPr/>
        </p:nvSpPr>
        <p:spPr>
          <a:xfrm>
            <a:off x="4165892" y="5154853"/>
            <a:ext cx="46621" cy="318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342"/>
          <p:cNvSpPr/>
          <p:nvPr/>
        </p:nvSpPr>
        <p:spPr>
          <a:xfrm>
            <a:off x="4168508" y="5154736"/>
            <a:ext cx="41033" cy="24307"/>
          </a:xfrm>
          <a:custGeom>
            <a:avLst/>
            <a:gdLst/>
            <a:ahLst/>
            <a:cxnLst/>
            <a:rect l="l" t="t" r="r" b="b"/>
            <a:pathLst>
              <a:path w="41033" h="24307">
                <a:moveTo>
                  <a:pt x="31838" y="0"/>
                </a:moveTo>
                <a:lnTo>
                  <a:pt x="9182" y="0"/>
                </a:lnTo>
                <a:lnTo>
                  <a:pt x="0" y="5448"/>
                </a:lnTo>
                <a:lnTo>
                  <a:pt x="0" y="18872"/>
                </a:lnTo>
                <a:lnTo>
                  <a:pt x="9182" y="24307"/>
                </a:lnTo>
                <a:lnTo>
                  <a:pt x="31838" y="24307"/>
                </a:lnTo>
                <a:lnTo>
                  <a:pt x="41033" y="18872"/>
                </a:lnTo>
                <a:lnTo>
                  <a:pt x="41033" y="5448"/>
                </a:lnTo>
                <a:lnTo>
                  <a:pt x="31838" y="0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343"/>
          <p:cNvSpPr/>
          <p:nvPr/>
        </p:nvSpPr>
        <p:spPr>
          <a:xfrm>
            <a:off x="4168508" y="5146476"/>
            <a:ext cx="41033" cy="24307"/>
          </a:xfrm>
          <a:custGeom>
            <a:avLst/>
            <a:gdLst/>
            <a:ahLst/>
            <a:cxnLst/>
            <a:rect l="l" t="t" r="r" b="b"/>
            <a:pathLst>
              <a:path w="41033" h="24307">
                <a:moveTo>
                  <a:pt x="31838" y="0"/>
                </a:moveTo>
                <a:lnTo>
                  <a:pt x="9182" y="0"/>
                </a:lnTo>
                <a:lnTo>
                  <a:pt x="0" y="5435"/>
                </a:lnTo>
                <a:lnTo>
                  <a:pt x="0" y="18872"/>
                </a:lnTo>
                <a:lnTo>
                  <a:pt x="9182" y="24307"/>
                </a:lnTo>
                <a:lnTo>
                  <a:pt x="31838" y="24307"/>
                </a:lnTo>
                <a:lnTo>
                  <a:pt x="41033" y="18872"/>
                </a:lnTo>
                <a:lnTo>
                  <a:pt x="41033" y="5435"/>
                </a:lnTo>
                <a:lnTo>
                  <a:pt x="31838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344"/>
          <p:cNvSpPr/>
          <p:nvPr/>
        </p:nvSpPr>
        <p:spPr>
          <a:xfrm>
            <a:off x="4176641" y="5149392"/>
            <a:ext cx="24752" cy="14655"/>
          </a:xfrm>
          <a:custGeom>
            <a:avLst/>
            <a:gdLst/>
            <a:ahLst/>
            <a:cxnLst/>
            <a:rect l="l" t="t" r="r" b="b"/>
            <a:pathLst>
              <a:path w="24752" h="14655">
                <a:moveTo>
                  <a:pt x="19215" y="0"/>
                </a:moveTo>
                <a:lnTo>
                  <a:pt x="5537" y="0"/>
                </a:lnTo>
                <a:lnTo>
                  <a:pt x="0" y="3276"/>
                </a:lnTo>
                <a:lnTo>
                  <a:pt x="0" y="11379"/>
                </a:lnTo>
                <a:lnTo>
                  <a:pt x="5537" y="14655"/>
                </a:lnTo>
                <a:lnTo>
                  <a:pt x="19215" y="14655"/>
                </a:lnTo>
                <a:lnTo>
                  <a:pt x="24752" y="11379"/>
                </a:lnTo>
                <a:lnTo>
                  <a:pt x="24752" y="3276"/>
                </a:lnTo>
                <a:lnTo>
                  <a:pt x="1921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345"/>
          <p:cNvSpPr/>
          <p:nvPr/>
        </p:nvSpPr>
        <p:spPr>
          <a:xfrm>
            <a:off x="4189209" y="4984381"/>
            <a:ext cx="0" cy="170840"/>
          </a:xfrm>
          <a:custGeom>
            <a:avLst/>
            <a:gdLst/>
            <a:ahLst/>
            <a:cxnLst/>
            <a:rect l="l" t="t" r="r" b="b"/>
            <a:pathLst>
              <a:path h="170840">
                <a:moveTo>
                  <a:pt x="0" y="0"/>
                </a:moveTo>
                <a:lnTo>
                  <a:pt x="0" y="170840"/>
                </a:lnTo>
              </a:path>
            </a:pathLst>
          </a:custGeom>
          <a:ln w="6781">
            <a:solidFill>
              <a:srgbClr val="8F8F8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346"/>
          <p:cNvSpPr/>
          <p:nvPr/>
        </p:nvSpPr>
        <p:spPr>
          <a:xfrm>
            <a:off x="4186454" y="4984917"/>
            <a:ext cx="5511" cy="977"/>
          </a:xfrm>
          <a:custGeom>
            <a:avLst/>
            <a:gdLst/>
            <a:ahLst/>
            <a:cxnLst/>
            <a:rect l="l" t="t" r="r" b="b"/>
            <a:pathLst>
              <a:path w="5511" h="977">
                <a:moveTo>
                  <a:pt x="5511" y="0"/>
                </a:moveTo>
                <a:lnTo>
                  <a:pt x="0" y="0"/>
                </a:lnTo>
                <a:lnTo>
                  <a:pt x="0" y="800"/>
                </a:lnTo>
                <a:lnTo>
                  <a:pt x="863" y="977"/>
                </a:lnTo>
                <a:lnTo>
                  <a:pt x="4648" y="977"/>
                </a:lnTo>
                <a:lnTo>
                  <a:pt x="5511" y="800"/>
                </a:lnTo>
                <a:lnTo>
                  <a:pt x="5511" y="0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347"/>
          <p:cNvSpPr/>
          <p:nvPr/>
        </p:nvSpPr>
        <p:spPr>
          <a:xfrm>
            <a:off x="4180775" y="4975467"/>
            <a:ext cx="16865" cy="10007"/>
          </a:xfrm>
          <a:custGeom>
            <a:avLst/>
            <a:gdLst/>
            <a:ahLst/>
            <a:cxnLst/>
            <a:rect l="l" t="t" r="r" b="b"/>
            <a:pathLst>
              <a:path w="16865" h="10007">
                <a:moveTo>
                  <a:pt x="13093" y="0"/>
                </a:moveTo>
                <a:lnTo>
                  <a:pt x="3784" y="0"/>
                </a:lnTo>
                <a:lnTo>
                  <a:pt x="0" y="2247"/>
                </a:lnTo>
                <a:lnTo>
                  <a:pt x="0" y="7772"/>
                </a:lnTo>
                <a:lnTo>
                  <a:pt x="3784" y="10007"/>
                </a:lnTo>
                <a:lnTo>
                  <a:pt x="13093" y="10007"/>
                </a:lnTo>
                <a:lnTo>
                  <a:pt x="16865" y="7772"/>
                </a:lnTo>
                <a:lnTo>
                  <a:pt x="16865" y="2247"/>
                </a:lnTo>
                <a:lnTo>
                  <a:pt x="13093" y="0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348"/>
          <p:cNvSpPr/>
          <p:nvPr/>
        </p:nvSpPr>
        <p:spPr>
          <a:xfrm>
            <a:off x="4180775" y="4972068"/>
            <a:ext cx="16865" cy="9994"/>
          </a:xfrm>
          <a:custGeom>
            <a:avLst/>
            <a:gdLst/>
            <a:ahLst/>
            <a:cxnLst/>
            <a:rect l="l" t="t" r="r" b="b"/>
            <a:pathLst>
              <a:path w="16865" h="9994">
                <a:moveTo>
                  <a:pt x="13093" y="0"/>
                </a:moveTo>
                <a:lnTo>
                  <a:pt x="3784" y="0"/>
                </a:lnTo>
                <a:lnTo>
                  <a:pt x="0" y="2235"/>
                </a:lnTo>
                <a:lnTo>
                  <a:pt x="0" y="7772"/>
                </a:lnTo>
                <a:lnTo>
                  <a:pt x="3784" y="9994"/>
                </a:lnTo>
                <a:lnTo>
                  <a:pt x="13093" y="9994"/>
                </a:lnTo>
                <a:lnTo>
                  <a:pt x="16865" y="7772"/>
                </a:lnTo>
                <a:lnTo>
                  <a:pt x="16865" y="2235"/>
                </a:lnTo>
                <a:lnTo>
                  <a:pt x="13093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349"/>
          <p:cNvSpPr txBox="1"/>
          <p:nvPr/>
        </p:nvSpPr>
        <p:spPr>
          <a:xfrm>
            <a:off x="4383162" y="5063244"/>
            <a:ext cx="1124942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800" dirty="0" smtClean="0">
                <a:solidFill>
                  <a:srgbClr val="6C6D70"/>
                </a:solidFill>
                <a:latin typeface="Calibri"/>
                <a:cs typeface="Calibri"/>
              </a:rPr>
              <a:t>Start of coal production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100" name="Picture 2" descr="D:\Work\KTK\11\Kaskad-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17" y="1701520"/>
            <a:ext cx="1402521" cy="523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3" descr="D:\Work\KTK\11\4eremwanskiy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171" y="1720784"/>
            <a:ext cx="1270029" cy="541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5" descr="D:\Work\KTK\11\listveni4nuy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70" y="2821372"/>
            <a:ext cx="762484" cy="524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34" y="4091081"/>
            <a:ext cx="89535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472" y="3936440"/>
            <a:ext cx="10398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Овал 104"/>
          <p:cNvSpPr/>
          <p:nvPr/>
        </p:nvSpPr>
        <p:spPr>
          <a:xfrm>
            <a:off x="2221582" y="4117863"/>
            <a:ext cx="129652" cy="129652"/>
          </a:xfrm>
          <a:prstGeom prst="ellipse">
            <a:avLst/>
          </a:prstGeom>
          <a:noFill/>
          <a:ln w="12700">
            <a:solidFill>
              <a:srgbClr val="00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6" name="Овал 105"/>
          <p:cNvSpPr/>
          <p:nvPr/>
        </p:nvSpPr>
        <p:spPr>
          <a:xfrm>
            <a:off x="3305653" y="4117863"/>
            <a:ext cx="129652" cy="129652"/>
          </a:xfrm>
          <a:prstGeom prst="ellipse">
            <a:avLst/>
          </a:prstGeom>
          <a:noFill/>
          <a:ln w="12700">
            <a:solidFill>
              <a:srgbClr val="00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7" name="Овал 106"/>
          <p:cNvSpPr/>
          <p:nvPr/>
        </p:nvSpPr>
        <p:spPr>
          <a:xfrm>
            <a:off x="2621229" y="4864172"/>
            <a:ext cx="129652" cy="129652"/>
          </a:xfrm>
          <a:prstGeom prst="ellipse">
            <a:avLst/>
          </a:prstGeom>
          <a:noFill/>
          <a:ln w="12700">
            <a:solidFill>
              <a:srgbClr val="00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8" name="Овал 107"/>
          <p:cNvSpPr/>
          <p:nvPr/>
        </p:nvSpPr>
        <p:spPr>
          <a:xfrm>
            <a:off x="372144" y="1485620"/>
            <a:ext cx="129652" cy="129652"/>
          </a:xfrm>
          <a:prstGeom prst="ellipse">
            <a:avLst/>
          </a:prstGeom>
          <a:noFill/>
          <a:ln w="12700">
            <a:solidFill>
              <a:srgbClr val="00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109" name="Овал 108"/>
          <p:cNvSpPr/>
          <p:nvPr/>
        </p:nvSpPr>
        <p:spPr>
          <a:xfrm>
            <a:off x="412128" y="1714105"/>
            <a:ext cx="49684" cy="49684"/>
          </a:xfrm>
          <a:prstGeom prst="ellipse">
            <a:avLst/>
          </a:prstGeom>
          <a:noFill/>
          <a:ln w="12700">
            <a:solidFill>
              <a:srgbClr val="00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110" name="Овал 109"/>
          <p:cNvSpPr/>
          <p:nvPr/>
        </p:nvSpPr>
        <p:spPr>
          <a:xfrm>
            <a:off x="412128" y="1525604"/>
            <a:ext cx="49684" cy="49684"/>
          </a:xfrm>
          <a:prstGeom prst="ellipse">
            <a:avLst/>
          </a:prstGeom>
          <a:noFill/>
          <a:ln w="12700">
            <a:solidFill>
              <a:srgbClr val="00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111" name="Овал 110"/>
          <p:cNvSpPr/>
          <p:nvPr/>
        </p:nvSpPr>
        <p:spPr>
          <a:xfrm>
            <a:off x="396643" y="1886898"/>
            <a:ext cx="80654" cy="80654"/>
          </a:xfrm>
          <a:prstGeom prst="ellipse">
            <a:avLst/>
          </a:prstGeom>
          <a:noFill/>
          <a:ln w="38100">
            <a:solidFill>
              <a:srgbClr val="00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112" name="Picture 3" descr="D:\Work\KTK\11\эскаватор_карьерный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992" y="4899175"/>
            <a:ext cx="1489408" cy="906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48" y="3240592"/>
            <a:ext cx="110331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6" y="3243203"/>
            <a:ext cx="14208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831" y="5651356"/>
            <a:ext cx="1093788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6"/>
          <p:cNvSpPr txBox="1">
            <a:spLocks/>
          </p:cNvSpPr>
          <p:nvPr/>
        </p:nvSpPr>
        <p:spPr>
          <a:xfrm>
            <a:off x="7740353" y="6282555"/>
            <a:ext cx="1154508" cy="35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spc="-40" dirty="0" smtClean="0">
                <a:solidFill>
                  <a:srgbClr val="0096DC"/>
                </a:solidFill>
              </a:rPr>
              <a:t>7</a:t>
            </a:r>
            <a:r>
              <a:rPr lang="ru-RU" sz="2400" b="1" spc="-40" dirty="0" smtClean="0">
                <a:solidFill>
                  <a:srgbClr val="06A1D8"/>
                </a:solidFill>
              </a:rPr>
              <a:t> </a:t>
            </a:r>
            <a:r>
              <a:rPr lang="en-US" sz="2000" b="1" spc="-40" dirty="0" smtClean="0">
                <a:solidFill>
                  <a:schemeClr val="bg1">
                    <a:lumMod val="65000"/>
                  </a:schemeClr>
                </a:solidFill>
              </a:rPr>
              <a:t>/ 2</a:t>
            </a:r>
            <a:r>
              <a:rPr lang="ru-RU" sz="2000" b="1" spc="-4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2000" b="1" spc="-4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637754" y="404664"/>
            <a:ext cx="7534646" cy="3505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spc="-40" dirty="0" smtClean="0">
                <a:solidFill>
                  <a:schemeClr val="bg1"/>
                </a:solidFill>
              </a:rPr>
              <a:t>INDUSTRIAL CLUSTER</a:t>
            </a:r>
          </a:p>
        </p:txBody>
      </p:sp>
      <p:sp>
        <p:nvSpPr>
          <p:cNvPr id="28" name="object 64"/>
          <p:cNvSpPr txBox="1"/>
          <p:nvPr/>
        </p:nvSpPr>
        <p:spPr>
          <a:xfrm>
            <a:off x="418129" y="2907829"/>
            <a:ext cx="985519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095" marR="6350" indent="-240029" algn="ctr">
              <a:lnSpc>
                <a:spcPts val="1200"/>
              </a:lnSpc>
            </a:pPr>
            <a:r>
              <a:rPr lang="en-US" sz="1200" spc="-45" dirty="0" smtClean="0">
                <a:solidFill>
                  <a:srgbClr val="414042"/>
                </a:solidFill>
                <a:latin typeface="Calibri"/>
                <a:cs typeface="Calibri"/>
              </a:rPr>
              <a:t>Coal-collecting</a:t>
            </a:r>
          </a:p>
          <a:p>
            <a:pPr marL="252095" marR="6350" indent="-240029" algn="ctr">
              <a:lnSpc>
                <a:spcPts val="1200"/>
              </a:lnSpc>
            </a:pPr>
            <a:r>
              <a:rPr lang="en-US" sz="1200" spc="-45" dirty="0" smtClean="0">
                <a:solidFill>
                  <a:srgbClr val="414042"/>
                </a:solidFill>
                <a:latin typeface="Calibri"/>
                <a:cs typeface="Calibri"/>
              </a:rPr>
              <a:t>station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7" name="object 82"/>
          <p:cNvSpPr txBox="1"/>
          <p:nvPr/>
        </p:nvSpPr>
        <p:spPr>
          <a:xfrm>
            <a:off x="6012160" y="3584049"/>
            <a:ext cx="8026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900" dirty="0" err="1" smtClean="0">
                <a:solidFill>
                  <a:srgbClr val="221F1F"/>
                </a:solidFill>
                <a:latin typeface="Calibri"/>
                <a:cs typeface="Calibri"/>
              </a:rPr>
              <a:t>Kaskad</a:t>
            </a:r>
            <a:r>
              <a:rPr lang="en-US" sz="900" dirty="0">
                <a:solidFill>
                  <a:srgbClr val="221F1F"/>
                </a:solidFill>
                <a:cs typeface="Calibri"/>
              </a:rPr>
              <a:t> 1 washing </a:t>
            </a:r>
            <a:r>
              <a:rPr lang="en-US" sz="900" dirty="0" smtClean="0">
                <a:solidFill>
                  <a:srgbClr val="221F1F"/>
                </a:solidFill>
                <a:cs typeface="Calibri"/>
              </a:rPr>
              <a:t>plant</a:t>
            </a:r>
            <a:endParaRPr lang="en-US" sz="900" dirty="0">
              <a:solidFill>
                <a:srgbClr val="221F1F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94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6"/>
          <p:cNvSpPr txBox="1">
            <a:spLocks/>
          </p:cNvSpPr>
          <p:nvPr/>
        </p:nvSpPr>
        <p:spPr>
          <a:xfrm>
            <a:off x="638175" y="404813"/>
            <a:ext cx="7534275" cy="35083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400" b="1" spc="-40" dirty="0" smtClean="0">
                <a:solidFill>
                  <a:schemeClr val="bg1"/>
                </a:solidFill>
              </a:rPr>
              <a:t>DIVIDEND HISTORY</a:t>
            </a:r>
          </a:p>
        </p:txBody>
      </p:sp>
      <p:sp>
        <p:nvSpPr>
          <p:cNvPr id="7" name="Подзаголовок 6"/>
          <p:cNvSpPr txBox="1">
            <a:spLocks/>
          </p:cNvSpPr>
          <p:nvPr/>
        </p:nvSpPr>
        <p:spPr>
          <a:xfrm>
            <a:off x="7740650" y="6283325"/>
            <a:ext cx="1154113" cy="3492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2400" b="1" spc="-40" dirty="0" smtClean="0">
                <a:solidFill>
                  <a:srgbClr val="0096DC"/>
                </a:solidFill>
              </a:rPr>
              <a:t>8</a:t>
            </a:r>
            <a:r>
              <a:rPr lang="ru-RU" sz="2400" b="1" spc="-40" dirty="0" smtClean="0">
                <a:solidFill>
                  <a:srgbClr val="06A1D8"/>
                </a:solidFill>
              </a:rPr>
              <a:t> </a:t>
            </a:r>
            <a:r>
              <a:rPr lang="en-US" sz="2000" b="1" spc="-40" dirty="0" smtClean="0">
                <a:solidFill>
                  <a:schemeClr val="bg1">
                    <a:lumMod val="65000"/>
                  </a:schemeClr>
                </a:solidFill>
              </a:rPr>
              <a:t>/ 2</a:t>
            </a:r>
            <a:r>
              <a:rPr lang="ru-RU" sz="2000" b="1" spc="-4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2000" b="1" spc="-4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0710465"/>
              </p:ext>
            </p:extLst>
          </p:nvPr>
        </p:nvGraphicFramePr>
        <p:xfrm>
          <a:off x="179514" y="3573016"/>
          <a:ext cx="8712965" cy="29992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7485"/>
                <a:gridCol w="1013185"/>
                <a:gridCol w="1013185"/>
                <a:gridCol w="1013185"/>
                <a:gridCol w="1013185"/>
                <a:gridCol w="1013185"/>
                <a:gridCol w="1013185"/>
                <a:gridCol w="1013185"/>
                <a:gridCol w="1013185"/>
              </a:tblGrid>
              <a:tr h="175195">
                <a:tc>
                  <a:txBody>
                    <a:bodyPr/>
                    <a:lstStyle/>
                    <a:p>
                      <a:pPr algn="l" fontAlgn="b"/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US" sz="1100" b="1" i="1" u="sng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/>
                        <a:t> 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/>
                        <a:t> 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/>
                        <a:t> 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/>
                        <a:t> </a:t>
                      </a:r>
                      <a:endParaRPr lang="ru-RU" sz="1100" b="1" i="1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% </a:t>
                      </a:r>
                      <a:r>
                        <a:rPr lang="en-US" sz="1100" u="none" strike="noStrike" dirty="0" smtClean="0"/>
                        <a:t>of net profit</a:t>
                      </a:r>
                      <a:endParaRPr lang="en-US" sz="1100" b="1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/>
                        <a:t> 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Period</a:t>
                      </a:r>
                      <a:endParaRPr lang="en-US" sz="11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Dividend paid,</a:t>
                      </a:r>
                      <a:br>
                        <a:rPr lang="en-US" sz="1100" u="none" strike="noStrike" dirty="0" smtClean="0"/>
                      </a:br>
                      <a:r>
                        <a:rPr lang="en-US" sz="1100" u="none" strike="noStrike" dirty="0" smtClean="0"/>
                        <a:t>in thousands of RUB</a:t>
                      </a:r>
                      <a:endParaRPr lang="en-US" sz="11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Dividend</a:t>
                      </a:r>
                      <a:r>
                        <a:rPr lang="en-US" sz="1100" u="none" strike="noStrike" baseline="0" dirty="0" smtClean="0"/>
                        <a:t> per share, RUB</a:t>
                      </a:r>
                      <a:endParaRPr lang="en-US" sz="11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Dividend yield</a:t>
                      </a:r>
                      <a:endParaRPr lang="en-US" sz="11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baseline="0" dirty="0" smtClean="0"/>
                        <a:t>Stock quote</a:t>
                      </a:r>
                      <a:r>
                        <a:rPr lang="ru-RU" sz="1100" u="none" strike="noStrike" baseline="0" dirty="0" smtClean="0"/>
                        <a:t>, </a:t>
                      </a:r>
                      <a:r>
                        <a:rPr lang="en-US" sz="1100" u="none" strike="noStrike" baseline="0" dirty="0" smtClean="0"/>
                        <a:t>RUB</a:t>
                      </a:r>
                      <a:endParaRPr lang="en-US" sz="11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/>
                        <a:t>Date of approvement</a:t>
                      </a:r>
                      <a:endParaRPr lang="en-US" sz="11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IFRS</a:t>
                      </a:r>
                      <a:endParaRPr lang="en-US" sz="11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RAS</a:t>
                      </a:r>
                      <a:endParaRPr lang="en-US" sz="11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2015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endParaRPr lang="en-US" sz="11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,146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86</a:t>
                      </a:r>
                      <a:r>
                        <a:rPr lang="en-US" sz="1100" u="none" strike="noStrike" dirty="0" smtClean="0"/>
                        <a:t>.</a:t>
                      </a:r>
                      <a:r>
                        <a:rPr lang="ru-RU" sz="1100" u="none" strike="noStrike" dirty="0" smtClean="0"/>
                        <a:t>80</a:t>
                      </a:r>
                      <a:endParaRPr lang="ru-RU" sz="11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30.06.2015</a:t>
                      </a:r>
                      <a:endParaRPr lang="ru-RU" sz="11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96,2%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0390">
                <a:tc>
                  <a:txBody>
                    <a:bodyPr/>
                    <a:lstStyle/>
                    <a:p>
                      <a:pPr algn="ctr" fontAlgn="ctr"/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The Company's new dividend policy was approved by the Board of Directors on March 16, 2015. Under the new policy, the company plans to pay out more than 25% of net profit under IFRS as dividend.</a:t>
                      </a:r>
                      <a:endParaRPr lang="en-US" sz="11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5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2014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FY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No dividend payments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92.30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15.04.2015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0390"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The Company's new dividend policy was approved by the Board of Directors on March 16, 2015. Under the new policy, the company plans to pay out more than 25% of net profit under IFRS as dividend.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49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2013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FY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496</a:t>
                      </a:r>
                      <a:r>
                        <a:rPr lang="en-US" sz="1100" u="none" strike="noStrike" baseline="0" dirty="0" smtClean="0"/>
                        <a:t>,</a:t>
                      </a:r>
                      <a:r>
                        <a:rPr lang="ru-RU" sz="1100" u="none" strike="noStrike" dirty="0" smtClean="0"/>
                        <a:t>292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5</a:t>
                      </a:r>
                      <a:r>
                        <a:rPr lang="en-US" sz="1100" u="none" strike="noStrike" dirty="0" smtClean="0"/>
                        <a:t>.</a:t>
                      </a:r>
                      <a:r>
                        <a:rPr lang="ru-RU" sz="1100" u="none" strike="noStrike" dirty="0" smtClean="0"/>
                        <a:t>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7</a:t>
                      </a:r>
                      <a:r>
                        <a:rPr lang="en-US" sz="1100" u="none" strike="noStrike" dirty="0" smtClean="0"/>
                        <a:t>.2</a:t>
                      </a:r>
                      <a:r>
                        <a:rPr lang="ru-RU" sz="1100" u="none" strike="noStrike" dirty="0" smtClean="0"/>
                        <a:t>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6</a:t>
                      </a:r>
                      <a:r>
                        <a:rPr lang="en-US" sz="1100" u="none" strike="noStrike" dirty="0" smtClean="0"/>
                        <a:t>9.9</a:t>
                      </a:r>
                      <a:r>
                        <a:rPr lang="ru-RU" sz="1100" u="none" strike="noStrike" dirty="0" smtClean="0"/>
                        <a:t>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1</a:t>
                      </a:r>
                      <a:r>
                        <a:rPr lang="en-US" sz="1100" u="none" strike="noStrike" dirty="0" smtClean="0"/>
                        <a:t>8</a:t>
                      </a:r>
                      <a:r>
                        <a:rPr lang="ru-RU" sz="1100" u="none" strike="noStrike" dirty="0" smtClean="0"/>
                        <a:t>.0</a:t>
                      </a:r>
                      <a:r>
                        <a:rPr lang="en-US" sz="1100" u="none" strike="noStrike" dirty="0" smtClean="0"/>
                        <a:t>4</a:t>
                      </a:r>
                      <a:r>
                        <a:rPr lang="ru-RU" sz="1100" u="none" strike="noStrike" dirty="0" smtClean="0"/>
                        <a:t>.2014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 </a:t>
                      </a:r>
                      <a:r>
                        <a:rPr lang="ru-RU" sz="1100" u="none" strike="noStrike" dirty="0" smtClean="0"/>
                        <a:t>77</a:t>
                      </a:r>
                      <a:r>
                        <a:rPr lang="en-US" sz="1100" u="none" strike="noStrike" dirty="0" smtClean="0"/>
                        <a:t>.</a:t>
                      </a:r>
                      <a:r>
                        <a:rPr lang="ru-RU" sz="1100" u="none" strike="noStrike" dirty="0" smtClean="0"/>
                        <a:t>5%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96</a:t>
                      </a:r>
                      <a:r>
                        <a:rPr lang="en-US" sz="1100" u="none" strike="noStrike" dirty="0" smtClean="0"/>
                        <a:t>.</a:t>
                      </a:r>
                      <a:r>
                        <a:rPr lang="ru-RU" sz="1100" u="none" strike="noStrike" dirty="0" smtClean="0"/>
                        <a:t>2</a:t>
                      </a:r>
                      <a:r>
                        <a:rPr lang="ru-RU" sz="1100" u="none" strike="noStrike" dirty="0"/>
                        <a:t>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2012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FY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496</a:t>
                      </a:r>
                      <a:r>
                        <a:rPr lang="en-US" sz="1100" u="none" strike="noStrike" baseline="0" dirty="0" smtClean="0"/>
                        <a:t>,</a:t>
                      </a:r>
                      <a:r>
                        <a:rPr lang="ru-RU" sz="1100" u="none" strike="noStrike" dirty="0" smtClean="0"/>
                        <a:t>292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5</a:t>
                      </a:r>
                      <a:r>
                        <a:rPr lang="en-US" sz="1100" u="none" strike="noStrike" dirty="0" smtClean="0"/>
                        <a:t>.</a:t>
                      </a:r>
                      <a:r>
                        <a:rPr lang="ru-RU" sz="1100" u="none" strike="noStrike" dirty="0" smtClean="0"/>
                        <a:t>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7</a:t>
                      </a:r>
                      <a:r>
                        <a:rPr lang="en-US" sz="1100" u="none" strike="noStrike" dirty="0" smtClean="0"/>
                        <a:t>.</a:t>
                      </a:r>
                      <a:r>
                        <a:rPr lang="ru-RU" sz="1100" u="none" strike="noStrike" dirty="0" smtClean="0"/>
                        <a:t>5</a:t>
                      </a:r>
                      <a:r>
                        <a:rPr lang="ru-RU" sz="1100" u="none" strike="noStrike" dirty="0"/>
                        <a:t>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67</a:t>
                      </a:r>
                      <a:r>
                        <a:rPr lang="en-US" sz="1100" u="none" strike="noStrike" dirty="0" smtClean="0"/>
                        <a:t>.</a:t>
                      </a:r>
                      <a:r>
                        <a:rPr lang="ru-RU" sz="1100" u="none" strike="noStrike" dirty="0" smtClean="0"/>
                        <a:t>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15.04.2013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27</a:t>
                      </a:r>
                      <a:r>
                        <a:rPr lang="en-US" sz="1100" u="none" strike="noStrike" dirty="0" smtClean="0"/>
                        <a:t>.</a:t>
                      </a:r>
                      <a:r>
                        <a:rPr lang="ru-RU" sz="1100" u="none" strike="noStrike" dirty="0" smtClean="0"/>
                        <a:t>4</a:t>
                      </a:r>
                      <a:r>
                        <a:rPr lang="ru-RU" sz="1100" u="none" strike="noStrike" dirty="0"/>
                        <a:t>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27</a:t>
                      </a:r>
                      <a:r>
                        <a:rPr lang="en-US" sz="1100" u="none" strike="noStrike" dirty="0" smtClean="0"/>
                        <a:t>.</a:t>
                      </a:r>
                      <a:r>
                        <a:rPr lang="ru-RU" sz="1100" u="none" strike="noStrike" dirty="0" smtClean="0"/>
                        <a:t>7</a:t>
                      </a:r>
                      <a:r>
                        <a:rPr lang="ru-RU" sz="1100" u="none" strike="noStrike" dirty="0"/>
                        <a:t>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2011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FY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595</a:t>
                      </a:r>
                      <a:r>
                        <a:rPr lang="en-US" sz="1100" u="none" strike="noStrike" baseline="0" dirty="0" smtClean="0"/>
                        <a:t>,</a:t>
                      </a:r>
                      <a:r>
                        <a:rPr lang="ru-RU" sz="1100" u="none" strike="noStrike" dirty="0" smtClean="0"/>
                        <a:t>550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6</a:t>
                      </a:r>
                      <a:r>
                        <a:rPr lang="en-US" sz="1100" u="none" strike="noStrike" dirty="0" smtClean="0"/>
                        <a:t>.</a:t>
                      </a:r>
                      <a:r>
                        <a:rPr lang="ru-RU" sz="1100" u="none" strike="noStrike" dirty="0" smtClean="0"/>
                        <a:t>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/>
                        <a:t>3</a:t>
                      </a:r>
                      <a:r>
                        <a:rPr lang="en-US" sz="1100" u="none" strike="noStrike" kern="1200" dirty="0" smtClean="0"/>
                        <a:t>.</a:t>
                      </a:r>
                      <a:r>
                        <a:rPr lang="ru-RU" sz="1100" u="none" strike="noStrike" kern="1200" dirty="0" smtClean="0"/>
                        <a:t>4</a:t>
                      </a:r>
                      <a:r>
                        <a:rPr lang="ru-RU" sz="1100" u="none" strike="noStrike" kern="1200" dirty="0"/>
                        <a:t>%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/>
                        <a:t>175</a:t>
                      </a:r>
                      <a:r>
                        <a:rPr lang="en-US" sz="1100" u="none" strike="noStrike" kern="1200" dirty="0" smtClean="0"/>
                        <a:t>.</a:t>
                      </a:r>
                      <a:r>
                        <a:rPr lang="ru-RU" sz="1100" u="none" strike="noStrike" kern="1200" dirty="0" smtClean="0"/>
                        <a:t>33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/>
                        <a:t>14.03.2012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/>
                        <a:t>29</a:t>
                      </a:r>
                      <a:r>
                        <a:rPr lang="en-US" sz="1100" u="none" strike="noStrike" kern="1200" dirty="0" smtClean="0"/>
                        <a:t>.</a:t>
                      </a:r>
                      <a:r>
                        <a:rPr lang="ru-RU" sz="1100" u="none" strike="noStrike" kern="1200" dirty="0" smtClean="0"/>
                        <a:t>5</a:t>
                      </a:r>
                      <a:r>
                        <a:rPr lang="ru-RU" sz="1100" u="none" strike="noStrike" kern="1200" dirty="0"/>
                        <a:t>%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/>
                        <a:t>28</a:t>
                      </a:r>
                      <a:r>
                        <a:rPr lang="en-US" sz="1100" u="none" strike="noStrike" kern="1200" dirty="0" smtClean="0"/>
                        <a:t>.</a:t>
                      </a:r>
                      <a:r>
                        <a:rPr lang="ru-RU" sz="1100" u="none" strike="noStrike" kern="1200" dirty="0" smtClean="0"/>
                        <a:t>9</a:t>
                      </a:r>
                      <a:r>
                        <a:rPr lang="ru-RU" sz="1100" u="none" strike="noStrike" kern="1200" dirty="0"/>
                        <a:t>%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2010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FY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297</a:t>
                      </a:r>
                      <a:r>
                        <a:rPr lang="en-US" sz="1100" u="none" strike="noStrike" baseline="0" dirty="0" smtClean="0"/>
                        <a:t>,</a:t>
                      </a:r>
                      <a:r>
                        <a:rPr lang="ru-RU" sz="1100" u="none" strike="noStrike" dirty="0" smtClean="0"/>
                        <a:t>775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3</a:t>
                      </a:r>
                      <a:r>
                        <a:rPr lang="en-US" sz="1100" u="none" strike="noStrike" dirty="0" smtClean="0"/>
                        <a:t>.</a:t>
                      </a:r>
                      <a:r>
                        <a:rPr lang="ru-RU" sz="1100" u="none" strike="noStrike" dirty="0" smtClean="0"/>
                        <a:t>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1</a:t>
                      </a:r>
                      <a:r>
                        <a:rPr lang="en-US" sz="1100" u="none" strike="noStrike" dirty="0" smtClean="0"/>
                        <a:t>.</a:t>
                      </a:r>
                      <a:r>
                        <a:rPr lang="ru-RU" sz="1100" u="none" strike="noStrike" dirty="0" smtClean="0"/>
                        <a:t>4</a:t>
                      </a:r>
                      <a:r>
                        <a:rPr lang="ru-RU" sz="1100" u="none" strike="noStrike" dirty="0"/>
                        <a:t>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221</a:t>
                      </a:r>
                      <a:r>
                        <a:rPr lang="en-US" sz="1100" u="none" strike="noStrike" dirty="0" smtClean="0"/>
                        <a:t>.</a:t>
                      </a:r>
                      <a:r>
                        <a:rPr lang="ru-RU" sz="1100" u="none" strike="noStrike" dirty="0" smtClean="0"/>
                        <a:t>33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23.06.2011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36</a:t>
                      </a:r>
                      <a:r>
                        <a:rPr lang="en-US" sz="1100" u="none" strike="noStrike" dirty="0" smtClean="0"/>
                        <a:t>.</a:t>
                      </a:r>
                      <a:r>
                        <a:rPr lang="ru-RU" sz="1100" u="none" strike="noStrike" dirty="0" smtClean="0"/>
                        <a:t>2</a:t>
                      </a:r>
                      <a:r>
                        <a:rPr lang="ru-RU" sz="1100" u="none" strike="noStrike" dirty="0"/>
                        <a:t>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55</a:t>
                      </a:r>
                      <a:r>
                        <a:rPr lang="en-US" sz="1100" u="none" strike="noStrike" dirty="0" smtClean="0"/>
                        <a:t>.</a:t>
                      </a:r>
                      <a:r>
                        <a:rPr lang="ru-RU" sz="1100" u="none" strike="noStrike" dirty="0" smtClean="0"/>
                        <a:t>9</a:t>
                      </a:r>
                      <a:r>
                        <a:rPr lang="ru-RU" sz="1100" u="none" strike="noStrike" dirty="0"/>
                        <a:t>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The Company's dividend policy was approved by the Board of Directors on November 3, 2009.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8"/>
          <p:cNvGraphicFramePr>
            <a:graphicFrameLocks/>
          </p:cNvGraphicFramePr>
          <p:nvPr/>
        </p:nvGraphicFramePr>
        <p:xfrm>
          <a:off x="0" y="1071546"/>
          <a:ext cx="9144000" cy="264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3548" y="1517551"/>
            <a:ext cx="3392388" cy="3093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9500" dirty="0" smtClean="0">
                <a:solidFill>
                  <a:schemeClr val="bg1"/>
                </a:solidFill>
              </a:rPr>
              <a:t>II.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3548" y="4090219"/>
            <a:ext cx="6488732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5600" dirty="0" smtClean="0">
                <a:solidFill>
                  <a:schemeClr val="bg1"/>
                </a:solidFill>
              </a:rPr>
              <a:t>OPERATIONAL</a:t>
            </a:r>
          </a:p>
          <a:p>
            <a:pPr>
              <a:lnSpc>
                <a:spcPct val="80000"/>
              </a:lnSpc>
            </a:pPr>
            <a:r>
              <a:rPr lang="en-US" sz="5600" dirty="0" smtClean="0">
                <a:solidFill>
                  <a:schemeClr val="bg1"/>
                </a:solidFill>
              </a:rPr>
              <a:t>HIGHLIGHTS</a:t>
            </a:r>
          </a:p>
        </p:txBody>
      </p:sp>
      <p:sp>
        <p:nvSpPr>
          <p:cNvPr id="7" name="Подзаголовок 6"/>
          <p:cNvSpPr txBox="1">
            <a:spLocks/>
          </p:cNvSpPr>
          <p:nvPr/>
        </p:nvSpPr>
        <p:spPr>
          <a:xfrm>
            <a:off x="603548" y="6318845"/>
            <a:ext cx="3129012" cy="35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u="sng" spc="-40" dirty="0" smtClean="0">
                <a:solidFill>
                  <a:schemeClr val="bg1"/>
                </a:solidFill>
              </a:rPr>
              <a:t>www.oaoktk.ru/en</a:t>
            </a:r>
          </a:p>
        </p:txBody>
      </p:sp>
      <p:sp>
        <p:nvSpPr>
          <p:cNvPr id="8" name="Подзаголовок 6"/>
          <p:cNvSpPr txBox="1">
            <a:spLocks/>
          </p:cNvSpPr>
          <p:nvPr/>
        </p:nvSpPr>
        <p:spPr>
          <a:xfrm>
            <a:off x="7740352" y="6282555"/>
            <a:ext cx="1154509" cy="35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spc="-40" dirty="0" smtClean="0">
                <a:solidFill>
                  <a:schemeClr val="bg1"/>
                </a:solidFill>
              </a:rPr>
              <a:t>9</a:t>
            </a:r>
            <a:r>
              <a:rPr lang="en-US" sz="2400" b="1" spc="-40" dirty="0" smtClean="0">
                <a:solidFill>
                  <a:schemeClr val="bg1"/>
                </a:solidFill>
              </a:rPr>
              <a:t> </a:t>
            </a:r>
            <a:r>
              <a:rPr lang="en-US" sz="2000" b="1" spc="-40" dirty="0" smtClean="0">
                <a:solidFill>
                  <a:schemeClr val="bg1"/>
                </a:solidFill>
              </a:rPr>
              <a:t>/ 2</a:t>
            </a:r>
            <a:r>
              <a:rPr lang="ru-RU" sz="2000" b="1" spc="-40" dirty="0" smtClean="0">
                <a:solidFill>
                  <a:schemeClr val="bg1"/>
                </a:solidFill>
              </a:rPr>
              <a:t>9</a:t>
            </a:r>
            <a:endParaRPr lang="en-US" sz="2000" b="1" spc="-4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23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6"/>
          <p:cNvSpPr txBox="1">
            <a:spLocks/>
          </p:cNvSpPr>
          <p:nvPr/>
        </p:nvSpPr>
        <p:spPr>
          <a:xfrm>
            <a:off x="637754" y="404664"/>
            <a:ext cx="7534646" cy="3505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spc="-40" dirty="0" smtClean="0">
                <a:solidFill>
                  <a:schemeClr val="bg1"/>
                </a:solidFill>
              </a:rPr>
              <a:t>KEY OPERATIONAL HIGHLIGHTS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5706904"/>
              </p:ext>
            </p:extLst>
          </p:nvPr>
        </p:nvGraphicFramePr>
        <p:xfrm>
          <a:off x="179512" y="1268760"/>
          <a:ext cx="4752528" cy="504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368152"/>
                <a:gridCol w="1296144"/>
              </a:tblGrid>
              <a:tr h="811936">
                <a:tc gridSpan="3"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96DC"/>
                          </a:solidFill>
                        </a:rPr>
                        <a:t>Operational</a:t>
                      </a:r>
                      <a:r>
                        <a:rPr lang="en-US" sz="1400" b="1" baseline="0" dirty="0" smtClean="0">
                          <a:solidFill>
                            <a:srgbClr val="0096DC"/>
                          </a:solidFill>
                        </a:rPr>
                        <a:t> results for </a:t>
                      </a:r>
                      <a:r>
                        <a:rPr lang="ru-RU" sz="1400" b="1" dirty="0" smtClean="0">
                          <a:solidFill>
                            <a:srgbClr val="0096DC"/>
                          </a:solidFill>
                        </a:rPr>
                        <a:t>201</a:t>
                      </a:r>
                      <a:r>
                        <a:rPr lang="en-US" sz="1400" b="1" dirty="0" smtClean="0">
                          <a:solidFill>
                            <a:srgbClr val="0096DC"/>
                          </a:solidFill>
                        </a:rPr>
                        <a:t>5</a:t>
                      </a:r>
                    </a:p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None/>
                        <a:tabLst/>
                        <a:defRPr/>
                      </a:pPr>
                      <a:endParaRPr lang="en-US" sz="1400" b="1" baseline="30000" dirty="0" smtClean="0">
                        <a:solidFill>
                          <a:srgbClr val="0096DC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847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Coal production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11.00 </a:t>
                      </a:r>
                      <a:r>
                        <a:rPr lang="en-US" sz="1200" baseline="0" dirty="0" smtClean="0"/>
                        <a:t>million tonnes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r>
                        <a:rPr lang="en-US" sz="1200" dirty="0" smtClean="0"/>
                        <a:t>%</a:t>
                      </a:r>
                      <a:r>
                        <a:rPr lang="en-US" sz="1200" baseline="0" dirty="0" smtClean="0"/>
                        <a:t> Y-o-Y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9847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Coal processing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r>
                        <a:rPr lang="en-US" sz="1200" dirty="0" smtClean="0"/>
                        <a:t>.</a:t>
                      </a:r>
                      <a:r>
                        <a:rPr lang="ru-RU" sz="1200" dirty="0" smtClean="0"/>
                        <a:t>32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-4%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en-US" sz="1200" baseline="0" dirty="0" smtClean="0"/>
                        <a:t>Y-o-Y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9847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Stripping volume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</a:t>
                      </a:r>
                      <a:r>
                        <a:rPr lang="en-US" sz="1200" dirty="0" smtClean="0"/>
                        <a:t>.</a:t>
                      </a:r>
                      <a:r>
                        <a:rPr lang="ru-RU" sz="1200" dirty="0" smtClean="0"/>
                        <a:t>02</a:t>
                      </a:r>
                      <a:r>
                        <a:rPr lang="en-US" sz="1200" baseline="0" dirty="0" smtClean="0"/>
                        <a:t> million cbm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-1%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en-US" sz="1200" baseline="0" dirty="0" smtClean="0"/>
                        <a:t>Y-o-Y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9847"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Volume of blasted rock mass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</a:t>
                      </a:r>
                      <a:r>
                        <a:rPr lang="en-US" sz="1200" dirty="0" smtClean="0"/>
                        <a:t>.</a:t>
                      </a:r>
                      <a:r>
                        <a:rPr lang="ru-RU" sz="1200" dirty="0" smtClean="0"/>
                        <a:t>45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baseline="0" dirty="0" smtClean="0"/>
                        <a:t>million </a:t>
                      </a:r>
                      <a:r>
                        <a:rPr lang="en-US" sz="1200" dirty="0" smtClean="0"/>
                        <a:t>cbm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9847"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Average stripping ratio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</a:t>
                      </a:r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-5%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en-US" sz="1200" baseline="0" dirty="0" smtClean="0"/>
                        <a:t>Y-o-Y</a:t>
                      </a:r>
                      <a:endParaRPr lang="ru-RU" sz="12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9847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Sales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r>
                        <a:rPr lang="en-US" sz="1200" dirty="0" smtClean="0"/>
                        <a:t>.</a:t>
                      </a:r>
                      <a:r>
                        <a:rPr lang="ru-RU" sz="1200" dirty="0" smtClean="0"/>
                        <a:t>69 </a:t>
                      </a:r>
                      <a:r>
                        <a:rPr lang="en-US" sz="1200" baseline="0" dirty="0" smtClean="0"/>
                        <a:t>million </a:t>
                      </a:r>
                      <a:r>
                        <a:rPr lang="en-US" sz="1200" dirty="0" err="1" smtClean="0"/>
                        <a:t>tonnes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4% </a:t>
                      </a:r>
                      <a:r>
                        <a:rPr lang="en-US" sz="1200" baseline="0" dirty="0" smtClean="0"/>
                        <a:t>Y-o-Y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9847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Export sales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6.9 </a:t>
                      </a:r>
                      <a:r>
                        <a:rPr lang="en-US" sz="1200" baseline="0" dirty="0" smtClean="0"/>
                        <a:t>million </a:t>
                      </a:r>
                      <a:r>
                        <a:rPr lang="en-US" sz="1200" baseline="0" dirty="0" err="1" smtClean="0"/>
                        <a:t>tonnes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-4% </a:t>
                      </a:r>
                      <a:r>
                        <a:rPr lang="en-US" sz="1200" baseline="0" dirty="0" smtClean="0"/>
                        <a:t>Y-o-Y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9847"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Domestic sales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3</a:t>
                      </a:r>
                      <a:r>
                        <a:rPr lang="en-US" sz="1200" baseline="0" dirty="0" smtClean="0"/>
                        <a:t>.</a:t>
                      </a:r>
                      <a:r>
                        <a:rPr lang="ru-RU" sz="1200" baseline="0" dirty="0" smtClean="0"/>
                        <a:t>78 </a:t>
                      </a:r>
                      <a:r>
                        <a:rPr lang="en-US" sz="1200" baseline="0" dirty="0" smtClean="0"/>
                        <a:t>million </a:t>
                      </a:r>
                      <a:r>
                        <a:rPr lang="en-US" sz="1200" baseline="0" dirty="0" err="1" smtClean="0"/>
                        <a:t>tonnes</a:t>
                      </a:r>
                      <a:endParaRPr lang="ru-RU" sz="1200" baseline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21 %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en-US" sz="1200" baseline="0" dirty="0" smtClean="0"/>
                        <a:t>Y-o-Y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9847"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95DA"/>
                        </a:buClr>
                        <a:buSzPct val="120000"/>
                        <a:buFont typeface="Webdings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Average sales price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USD </a:t>
                      </a:r>
                      <a:r>
                        <a:rPr lang="ru-RU" sz="1200" dirty="0" smtClean="0"/>
                        <a:t>21</a:t>
                      </a:r>
                      <a:r>
                        <a:rPr lang="en-US" sz="1200" dirty="0" smtClean="0"/>
                        <a:t>.</a:t>
                      </a:r>
                      <a:r>
                        <a:rPr lang="ru-RU" sz="1200" dirty="0" smtClean="0"/>
                        <a:t>80</a:t>
                      </a:r>
                      <a:endParaRPr lang="en-US" sz="1200" baseline="0" dirty="0" smtClean="0"/>
                    </a:p>
                    <a:p>
                      <a:pPr algn="ctr"/>
                      <a:r>
                        <a:rPr lang="en-US" sz="1200" baseline="0" dirty="0" smtClean="0"/>
                        <a:t>per 1 tonne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-27.2%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en-US" sz="1200" baseline="0" dirty="0" smtClean="0"/>
                        <a:t>Y-o-Y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153256" y="1351801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96DC"/>
                </a:solidFill>
              </a:rPr>
              <a:t>Mining operations</a:t>
            </a:r>
            <a:r>
              <a:rPr lang="ru-RU" sz="1200" b="1" dirty="0" smtClean="0">
                <a:solidFill>
                  <a:srgbClr val="0096DC"/>
                </a:solidFill>
              </a:rPr>
              <a:t>, </a:t>
            </a:r>
            <a:r>
              <a:rPr lang="en-US" sz="1200" b="1" dirty="0" smtClean="0">
                <a:solidFill>
                  <a:srgbClr val="0096DC"/>
                </a:solidFill>
              </a:rPr>
              <a:t>in millions of cbm</a:t>
            </a:r>
            <a:endParaRPr lang="en-US" sz="1200" b="1" baseline="30000" dirty="0">
              <a:solidFill>
                <a:srgbClr val="0096D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53256" y="4214819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96DC"/>
                </a:solidFill>
              </a:rPr>
              <a:t>Coal processing, in millions of tonnes</a:t>
            </a:r>
            <a:endParaRPr lang="en-US" sz="1200" b="1" baseline="30000" dirty="0">
              <a:solidFill>
                <a:srgbClr val="0096DC"/>
              </a:solidFill>
            </a:endParaRPr>
          </a:p>
        </p:txBody>
      </p:sp>
      <p:sp>
        <p:nvSpPr>
          <p:cNvPr id="7" name="Подзаголовок 6"/>
          <p:cNvSpPr txBox="1">
            <a:spLocks/>
          </p:cNvSpPr>
          <p:nvPr/>
        </p:nvSpPr>
        <p:spPr>
          <a:xfrm>
            <a:off x="7740353" y="6282555"/>
            <a:ext cx="1154508" cy="35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spc="-40" dirty="0" smtClean="0">
                <a:solidFill>
                  <a:srgbClr val="0096DC"/>
                </a:solidFill>
              </a:rPr>
              <a:t>10</a:t>
            </a:r>
            <a:r>
              <a:rPr lang="ru-RU" sz="2400" b="1" spc="-40" dirty="0" smtClean="0">
                <a:solidFill>
                  <a:srgbClr val="06A1D8"/>
                </a:solidFill>
              </a:rPr>
              <a:t> </a:t>
            </a:r>
            <a:r>
              <a:rPr lang="en-US" sz="2000" b="1" spc="-40" dirty="0" smtClean="0">
                <a:solidFill>
                  <a:schemeClr val="bg1">
                    <a:lumMod val="65000"/>
                  </a:schemeClr>
                </a:solidFill>
              </a:rPr>
              <a:t>/ 2</a:t>
            </a:r>
            <a:r>
              <a:rPr lang="ru-RU" sz="2000" b="1" spc="-4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2000" b="1" spc="-4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000628" y="1714488"/>
          <a:ext cx="4014863" cy="2741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929190" y="4357695"/>
          <a:ext cx="4071966" cy="2143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8294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DINCyr-Medium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56670</TotalTime>
  <Words>4099</Words>
  <Application>Microsoft Office PowerPoint</Application>
  <PresentationFormat>Экран (4:3)</PresentationFormat>
  <Paragraphs>1025</Paragraphs>
  <Slides>28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PRODUCTION AND LOGISTICS</vt:lpstr>
      <vt:lpstr>NEW PRODUCTS AND SALES DEVELOPMENT</vt:lpstr>
      <vt:lpstr>FINANCE AND MANAGEMENT</vt:lpstr>
      <vt:lpstr>Слайд 22</vt:lpstr>
      <vt:lpstr>Слайд 23</vt:lpstr>
      <vt:lpstr>Слайд 24</vt:lpstr>
      <vt:lpstr>Слайд 25</vt:lpstr>
      <vt:lpstr>Слайд 26</vt:lpstr>
      <vt:lpstr>Kuzbasskaya Toplivnaya Company PJSC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Roadshow presentation</dc:title>
  <dc:creator>Vasily Rumyantsev</dc:creator>
  <cp:lastModifiedBy>uvs</cp:lastModifiedBy>
  <cp:revision>2738</cp:revision>
  <dcterms:created xsi:type="dcterms:W3CDTF">2012-03-29T06:26:08Z</dcterms:created>
  <dcterms:modified xsi:type="dcterms:W3CDTF">2017-01-25T04:42:51Z</dcterms:modified>
</cp:coreProperties>
</file>